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charts/chart4.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charts/chart6.xml" ContentType="application/vnd.openxmlformats-officedocument.drawingml.chart+xml"/>
  <Override PartName="/ppt/notesSlides/notesSlide18.xml" ContentType="application/vnd.openxmlformats-officedocument.presentationml.notesSlide+xml"/>
  <Override PartName="/ppt/charts/chart7.xml" ContentType="application/vnd.openxmlformats-officedocument.drawingml.chart+xml"/>
  <Override PartName="/ppt/notesSlides/notesSlide19.xml" ContentType="application/vnd.openxmlformats-officedocument.presentationml.notesSlid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1.xml" ContentType="application/vnd.openxmlformats-officedocument.presentationml.notesSlid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charts/chart11.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912" r:id="rId2"/>
  </p:sldMasterIdLst>
  <p:notesMasterIdLst>
    <p:notesMasterId r:id="rId29"/>
  </p:notesMasterIdLst>
  <p:handoutMasterIdLst>
    <p:handoutMasterId r:id="rId30"/>
  </p:handoutMasterIdLst>
  <p:sldIdLst>
    <p:sldId id="256" r:id="rId3"/>
    <p:sldId id="279" r:id="rId4"/>
    <p:sldId id="258" r:id="rId5"/>
    <p:sldId id="289" r:id="rId6"/>
    <p:sldId id="273" r:id="rId7"/>
    <p:sldId id="261" r:id="rId8"/>
    <p:sldId id="260" r:id="rId9"/>
    <p:sldId id="262" r:id="rId10"/>
    <p:sldId id="272" r:id="rId11"/>
    <p:sldId id="263" r:id="rId12"/>
    <p:sldId id="297" r:id="rId13"/>
    <p:sldId id="264" r:id="rId14"/>
    <p:sldId id="302" r:id="rId15"/>
    <p:sldId id="265" r:id="rId16"/>
    <p:sldId id="290" r:id="rId17"/>
    <p:sldId id="281" r:id="rId18"/>
    <p:sldId id="275" r:id="rId19"/>
    <p:sldId id="268" r:id="rId20"/>
    <p:sldId id="269" r:id="rId21"/>
    <p:sldId id="266" r:id="rId22"/>
    <p:sldId id="301" r:id="rId23"/>
    <p:sldId id="292" r:id="rId24"/>
    <p:sldId id="303" r:id="rId25"/>
    <p:sldId id="304" r:id="rId26"/>
    <p:sldId id="286" r:id="rId27"/>
    <p:sldId id="287"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99CC"/>
    <a:srgbClr val="92D050"/>
    <a:srgbClr val="FFCCCC"/>
    <a:srgbClr val="FFCC00"/>
    <a:srgbClr val="6666FF"/>
    <a:srgbClr val="004A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AEDB8-BEEB-4C7C-8E17-80837EEB81C8}" v="232" dt="2024-09-09T19:56:26.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966" autoAdjust="0"/>
  </p:normalViewPr>
  <p:slideViewPr>
    <p:cSldViewPr snapToGrid="0">
      <p:cViewPr varScale="1">
        <p:scale>
          <a:sx n="108" d="100"/>
          <a:sy n="108" d="100"/>
        </p:scale>
        <p:origin x="594"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6.xml"/><Relationship Id="rId1" Type="http://schemas.microsoft.com/office/2011/relationships/chartStyle" Target="style6.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4.xml"/><Relationship Id="rId1" Type="http://schemas.microsoft.com/office/2011/relationships/chartStyle" Target="style4.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144413018700663E-2"/>
          <c:y val="0"/>
          <c:w val="0.79226388239563761"/>
          <c:h val="0.90786849843331596"/>
        </c:manualLayout>
      </c:layout>
      <c:pieChart>
        <c:varyColors val="1"/>
        <c:dLbls>
          <c:dLblPos val="ctr"/>
          <c:showLegendKey val="0"/>
          <c:showVal val="0"/>
          <c:showCatName val="0"/>
          <c:showSerName val="0"/>
          <c:showPercent val="1"/>
          <c:showBubbleSize val="0"/>
          <c:showLeaderLines val="0"/>
        </c:dLbls>
        <c:firstSliceAng val="15"/>
      </c:pieChart>
      <c:spPr>
        <a:noFill/>
        <a:ln>
          <a:noFill/>
        </a:ln>
        <a:effectLst/>
      </c:spPr>
    </c:plotArea>
    <c:legend>
      <c:legendPos val="r"/>
      <c:layout>
        <c:manualLayout>
          <c:xMode val="edge"/>
          <c:yMode val="edge"/>
          <c:x val="0.6996817189567216"/>
          <c:y val="0.11221211024989233"/>
          <c:w val="6.6706492134936905E-3"/>
          <c:h val="8.2394465341016857E-3"/>
        </c:manualLayout>
      </c:layout>
      <c:overlay val="0"/>
      <c:spPr>
        <a:noFill/>
        <a:ln w="22225">
          <a:noFill/>
        </a:ln>
        <a:effectLst/>
      </c:spPr>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66"/>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4335170798408211E-3"/>
          <c:y val="2.8069337895153288E-2"/>
          <c:w val="0.63206687611520229"/>
          <c:h val="0.93824745663066278"/>
        </c:manualLayout>
      </c:layout>
      <c:pie3DChart>
        <c:varyColors val="1"/>
        <c:ser>
          <c:idx val="0"/>
          <c:order val="0"/>
          <c:explosion val="32"/>
          <c:dPt>
            <c:idx val="0"/>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C8B-40AB-92AD-BF1DB3416E82}"/>
              </c:ext>
            </c:extLst>
          </c:dPt>
          <c:dPt>
            <c:idx val="1"/>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C8B-40AB-92AD-BF1DB3416E82}"/>
              </c:ext>
            </c:extLst>
          </c:dPt>
          <c:dPt>
            <c:idx val="2"/>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C8B-40AB-92AD-BF1DB3416E82}"/>
              </c:ext>
            </c:extLst>
          </c:dPt>
          <c:dPt>
            <c:idx val="3"/>
            <c:bubble3D val="0"/>
            <c:spPr>
              <a:solidFill>
                <a:schemeClr val="accent2">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C8B-40AB-92AD-BF1DB3416E82}"/>
              </c:ext>
            </c:extLst>
          </c:dPt>
          <c:dPt>
            <c:idx val="4"/>
            <c:bubble3D val="0"/>
            <c:spPr>
              <a:solidFill>
                <a:schemeClr val="accent4">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C8B-40AB-92AD-BF1DB3416E82}"/>
              </c:ext>
            </c:extLst>
          </c:dPt>
          <c:dPt>
            <c:idx val="5"/>
            <c:bubble3D val="0"/>
            <c:spPr>
              <a:solidFill>
                <a:schemeClr val="accent6">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529-45CF-BC2F-98878C75A37F}"/>
              </c:ext>
            </c:extLst>
          </c:dPt>
          <c:dLbls>
            <c:dLbl>
              <c:idx val="0"/>
              <c:tx>
                <c:rich>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Calibri" panose="020F0502020204030204" pitchFamily="34" charset="0"/>
                        <a:ea typeface="+mn-ea"/>
                        <a:cs typeface="+mn-cs"/>
                      </a:defRPr>
                    </a:pPr>
                    <a:r>
                      <a:rPr lang="en-US" dirty="0"/>
                      <a:t>72%</a:t>
                    </a:r>
                  </a:p>
                </c:rich>
              </c:tx>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extLst>
                <c:ext xmlns:c15="http://schemas.microsoft.com/office/drawing/2012/chart" uri="{CE6537A1-D6FC-4f65-9D91-7224C49458BB}">
                  <c15:layout>
                    <c:manualLayout>
                      <c:w val="8.4485581315494176E-2"/>
                      <c:h val="0.1073232239513229"/>
                    </c:manualLayout>
                  </c15:layout>
                  <c15:showDataLabelsRange val="0"/>
                </c:ext>
                <c:ext xmlns:c16="http://schemas.microsoft.com/office/drawing/2014/chart" uri="{C3380CC4-5D6E-409C-BE32-E72D297353CC}">
                  <c16:uniqueId val="{00000001-0C8B-40AB-92AD-BF1DB3416E82}"/>
                </c:ext>
              </c:extLst>
            </c:dLbl>
            <c:dLbl>
              <c:idx val="1"/>
              <c:layout>
                <c:manualLayout>
                  <c:x val="1.339679894780042E-3"/>
                  <c:y val="7.60858081869638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C8B-40AB-92AD-BF1DB3416E82}"/>
                </c:ext>
              </c:extLst>
            </c:dLbl>
            <c:dLbl>
              <c:idx val="2"/>
              <c:layout>
                <c:manualLayout>
                  <c:x val="2.9489436619718309E-2"/>
                  <c:y val="7.557503464463553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C8B-40AB-92AD-BF1DB3416E82}"/>
                </c:ext>
              </c:extLst>
            </c:dLbl>
            <c:dLbl>
              <c:idx val="3"/>
              <c:tx>
                <c:rich>
                  <a:bodyPr/>
                  <a:lstStyle/>
                  <a:p>
                    <a:r>
                      <a:rPr lang="en-US"/>
                      <a:t>4%</a:t>
                    </a:r>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0C8B-40AB-92AD-BF1DB3416E82}"/>
                </c:ext>
              </c:extLst>
            </c:dLbl>
            <c:dLbl>
              <c:idx val="4"/>
              <c:tx>
                <c:rich>
                  <a:bodyPr/>
                  <a:lstStyle/>
                  <a:p>
                    <a:r>
                      <a:rPr lang="en-US"/>
                      <a:t>12%</a:t>
                    </a:r>
                    <a:endParaRPr lang="en-US" dirty="0"/>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9-0C8B-40AB-92AD-BF1DB3416E82}"/>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Capital!$A$2:$A$7</c:f>
              <c:strCache>
                <c:ptCount val="6"/>
                <c:pt idx="0">
                  <c:v>Buildings &amp; Fixed Equipment 72%</c:v>
                </c:pt>
                <c:pt idx="1">
                  <c:v>Furniture, Fixtures &amp; Equipment 3%</c:v>
                </c:pt>
                <c:pt idx="2">
                  <c:v>Motor Vehicles (including School Buses) 3%</c:v>
                </c:pt>
                <c:pt idx="3">
                  <c:v>Improvements Other Than Buildings 4%</c:v>
                </c:pt>
                <c:pt idx="4">
                  <c:v>Remodeling &amp; Renovations 12%</c:v>
                </c:pt>
                <c:pt idx="5">
                  <c:v>Transfers 6%</c:v>
                </c:pt>
              </c:strCache>
            </c:strRef>
          </c:cat>
          <c:val>
            <c:numRef>
              <c:f>Capital!$B$2:$B$7</c:f>
              <c:numCache>
                <c:formatCode>"$"#,##0</c:formatCode>
                <c:ptCount val="6"/>
                <c:pt idx="0">
                  <c:v>495763751</c:v>
                </c:pt>
                <c:pt idx="1">
                  <c:v>21924955</c:v>
                </c:pt>
                <c:pt idx="2">
                  <c:v>19178914</c:v>
                </c:pt>
                <c:pt idx="3">
                  <c:v>24679344</c:v>
                </c:pt>
                <c:pt idx="4">
                  <c:v>88536222</c:v>
                </c:pt>
                <c:pt idx="5">
                  <c:v>43060122</c:v>
                </c:pt>
              </c:numCache>
            </c:numRef>
          </c:val>
          <c:extLst>
            <c:ext xmlns:c16="http://schemas.microsoft.com/office/drawing/2014/chart" uri="{C3380CC4-5D6E-409C-BE32-E72D297353CC}">
              <c16:uniqueId val="{0000000E-0C8B-40AB-92AD-BF1DB3416E82}"/>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55000015329241447"/>
          <c:y val="0.10625128466950011"/>
          <c:w val="0.43661550276846101"/>
          <c:h val="0.754260306017097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8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spPr>
        <a:noFill/>
        <a:ln w="12700" cap="flat" cmpd="sng" algn="ctr">
          <a:solidFill>
            <a:schemeClr val="tx1">
              <a:tint val="75000"/>
            </a:schemeClr>
          </a:solidFill>
          <a:prstDash val="solid"/>
          <a:round/>
        </a:ln>
        <a:effectLst/>
        <a:sp3d contourW="12700">
          <a:contourClr>
            <a:schemeClr val="tx1">
              <a:tint val="75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1"/>
          <c:dPt>
            <c:idx val="0"/>
            <c:bubble3D val="0"/>
            <c:spPr>
              <a:solidFill>
                <a:schemeClr val="accent2"/>
              </a:solidFill>
              <a:ln>
                <a:noFill/>
              </a:ln>
              <a:effectLst/>
              <a:sp3d/>
            </c:spPr>
            <c:extLst>
              <c:ext xmlns:c16="http://schemas.microsoft.com/office/drawing/2014/chart" uri="{C3380CC4-5D6E-409C-BE32-E72D297353CC}">
                <c16:uniqueId val="{00000001-DF45-46B6-9652-DCEF09BDFF85}"/>
              </c:ext>
            </c:extLst>
          </c:dPt>
          <c:dPt>
            <c:idx val="1"/>
            <c:bubble3D val="0"/>
            <c:spPr>
              <a:solidFill>
                <a:schemeClr val="accent4"/>
              </a:solidFill>
              <a:ln>
                <a:noFill/>
              </a:ln>
              <a:effectLst/>
              <a:sp3d/>
            </c:spPr>
            <c:extLst>
              <c:ext xmlns:c16="http://schemas.microsoft.com/office/drawing/2014/chart" uri="{C3380CC4-5D6E-409C-BE32-E72D297353CC}">
                <c16:uniqueId val="{00000003-DF45-46B6-9652-DCEF09BDFF85}"/>
              </c:ext>
            </c:extLst>
          </c:dPt>
          <c:dPt>
            <c:idx val="2"/>
            <c:bubble3D val="0"/>
            <c:spPr>
              <a:solidFill>
                <a:schemeClr val="accent6"/>
              </a:solidFill>
              <a:ln>
                <a:noFill/>
              </a:ln>
              <a:effectLst/>
              <a:sp3d/>
            </c:spPr>
            <c:extLst>
              <c:ext xmlns:c16="http://schemas.microsoft.com/office/drawing/2014/chart" uri="{C3380CC4-5D6E-409C-BE32-E72D297353CC}">
                <c16:uniqueId val="{00000005-DF45-46B6-9652-DCEF09BDFF85}"/>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showLeaderLines val="1"/>
            <c:leaderLines>
              <c:spPr>
                <a:ln w="12700" cap="flat" cmpd="sng" algn="ctr">
                  <a:solidFill>
                    <a:schemeClr val="tx1"/>
                  </a:solidFill>
                  <a:prstDash val="solid"/>
                  <a:round/>
                </a:ln>
                <a:effectLst/>
              </c:spPr>
            </c:leaderLines>
            <c:extLst>
              <c:ext xmlns:c15="http://schemas.microsoft.com/office/drawing/2012/chart" uri="{CE6537A1-D6FC-4f65-9D91-7224C49458BB}"/>
            </c:extLst>
          </c:dLbls>
          <c:cat>
            <c:strRef>
              <c:f>'Food Svcs'!$A$2:$A$4</c:f>
              <c:strCache>
                <c:ptCount val="3"/>
                <c:pt idx="1">
                  <c:v>Medical Programs 93%</c:v>
                </c:pt>
                <c:pt idx="2">
                  <c:v>Workers Compensation 7%</c:v>
                </c:pt>
              </c:strCache>
            </c:strRef>
          </c:cat>
          <c:val>
            <c:numRef>
              <c:f>'Food Svcs'!$B$2:$B$4</c:f>
              <c:numCache>
                <c:formatCode>"$"#,##0</c:formatCode>
                <c:ptCount val="3"/>
                <c:pt idx="1">
                  <c:v>128812516</c:v>
                </c:pt>
                <c:pt idx="2">
                  <c:v>9781531</c:v>
                </c:pt>
              </c:numCache>
            </c:numRef>
          </c:val>
          <c:extLst>
            <c:ext xmlns:c16="http://schemas.microsoft.com/office/drawing/2014/chart" uri="{C3380CC4-5D6E-409C-BE32-E72D297353CC}">
              <c16:uniqueId val="{00000006-DF45-46B6-9652-DCEF09BDFF85}"/>
            </c:ext>
          </c:extLst>
        </c:ser>
        <c:dLbls>
          <c:showLegendKey val="0"/>
          <c:showVal val="0"/>
          <c:showCatName val="0"/>
          <c:showSerName val="0"/>
          <c:showPercent val="0"/>
          <c:showBubbleSize val="0"/>
          <c:showLeaderLines val="1"/>
        </c:dLbls>
      </c:pie3DChart>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12700" cap="flat" cmpd="sng" algn="ctr">
      <a:noFill/>
      <a:prstDash val="solid"/>
      <a:miter lim="800000"/>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7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explosion val="17"/>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E5FA-4ECD-9BCA-39F7F7AF14EA}"/>
              </c:ext>
            </c:extLst>
          </c:dPt>
          <c:dPt>
            <c:idx val="1"/>
            <c:bubble3D val="0"/>
            <c:explosion val="8"/>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E5FA-4ECD-9BCA-39F7F7AF14EA}"/>
              </c:ext>
            </c:extLst>
          </c:dPt>
          <c:dPt>
            <c:idx val="2"/>
            <c:bubble3D val="0"/>
            <c:explosion val="13"/>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E5FA-4ECD-9BCA-39F7F7AF14EA}"/>
              </c:ext>
            </c:extLst>
          </c:dPt>
          <c:dPt>
            <c:idx val="3"/>
            <c:bubble3D val="0"/>
            <c:explosion val="6"/>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E5FA-4ECD-9BCA-39F7F7AF14E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'[Chart in Microsoft PowerPoint]General Fund'!$A$4:$A$7</c:f>
              <c:strCache>
                <c:ptCount val="4"/>
                <c:pt idx="0">
                  <c:v>Classroom Teaching  61%</c:v>
                </c:pt>
                <c:pt idx="1">
                  <c:v>Teacher Support 13%</c:v>
                </c:pt>
                <c:pt idx="2">
                  <c:v>School Mgmt/Operations &amp; Maintenance of Schools 16%</c:v>
                </c:pt>
                <c:pt idx="3">
                  <c:v>Operational Services 10%</c:v>
                </c:pt>
              </c:strCache>
            </c:strRef>
          </c:cat>
          <c:val>
            <c:numRef>
              <c:f>'[Chart in Microsoft PowerPoint]General Fund'!$B$4:$B$7</c:f>
              <c:numCache>
                <c:formatCode>"$"#,##0_);\("$"#,##0\)</c:formatCode>
                <c:ptCount val="4"/>
                <c:pt idx="0">
                  <c:v>295234630</c:v>
                </c:pt>
                <c:pt idx="1">
                  <c:v>65587287</c:v>
                </c:pt>
                <c:pt idx="2">
                  <c:v>76283682</c:v>
                </c:pt>
                <c:pt idx="3">
                  <c:v>50530712</c:v>
                </c:pt>
              </c:numCache>
            </c:numRef>
          </c:val>
          <c:extLst>
            <c:ext xmlns:c16="http://schemas.microsoft.com/office/drawing/2014/chart" uri="{C3380CC4-5D6E-409C-BE32-E72D297353CC}">
              <c16:uniqueId val="{00000008-E5FA-4ECD-9BCA-39F7F7AF14EA}"/>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A-E5FA-4ECD-9BCA-39F7F7AF14EA}"/>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C-E5FA-4ECD-9BCA-39F7F7AF14EA}"/>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E5FA-4ECD-9BCA-39F7F7AF14EA}"/>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E5FA-4ECD-9BCA-39F7F7AF14E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'[Chart in Microsoft PowerPoint]General Fund'!$A$4:$A$7</c:f>
              <c:strCache>
                <c:ptCount val="4"/>
                <c:pt idx="0">
                  <c:v>Classroom Teaching  61%</c:v>
                </c:pt>
                <c:pt idx="1">
                  <c:v>Teacher Support 13%</c:v>
                </c:pt>
                <c:pt idx="2">
                  <c:v>School Mgmt/Operations &amp; Maintenance of Schools 16%</c:v>
                </c:pt>
                <c:pt idx="3">
                  <c:v>Operational Services 10%</c:v>
                </c:pt>
              </c:strCache>
            </c:strRef>
          </c:cat>
          <c:val>
            <c:numRef>
              <c:f>'[Chart in Microsoft PowerPoint]General Fund'!$C$4:$C$7</c:f>
              <c:numCache>
                <c:formatCode>0%</c:formatCode>
                <c:ptCount val="4"/>
                <c:pt idx="0">
                  <c:v>0.60544020890191663</c:v>
                </c:pt>
                <c:pt idx="1">
                  <c:v>0.13450041664350135</c:v>
                </c:pt>
                <c:pt idx="2">
                  <c:v>0.15643560637140494</c:v>
                </c:pt>
                <c:pt idx="3">
                  <c:v>0.10362376808317705</c:v>
                </c:pt>
              </c:numCache>
            </c:numRef>
          </c:val>
          <c:extLst>
            <c:ext xmlns:c16="http://schemas.microsoft.com/office/drawing/2014/chart" uri="{C3380CC4-5D6E-409C-BE32-E72D297353CC}">
              <c16:uniqueId val="{00000011-E5FA-4ECD-9BCA-39F7F7AF14EA}"/>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0"/>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Entry>
      <c:layout>
        <c:manualLayout>
          <c:xMode val="edge"/>
          <c:yMode val="edge"/>
          <c:x val="0.62673739063156719"/>
          <c:y val="0.12561476770885385"/>
          <c:w val="0.3644421777298455"/>
          <c:h val="0.79398946297173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15"/>
      <c:rAngAx val="0"/>
      <c:perspective val="7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1144413018700663E-2"/>
          <c:y val="0"/>
          <c:w val="0.79226388239563761"/>
          <c:h val="0.90786849843331596"/>
        </c:manualLayout>
      </c:layout>
      <c:pie3DChart>
        <c:varyColors val="1"/>
        <c:ser>
          <c:idx val="0"/>
          <c:order val="0"/>
          <c:explosion val="8"/>
          <c:dPt>
            <c:idx val="0"/>
            <c:bubble3D val="0"/>
            <c:spPr>
              <a:solidFill>
                <a:schemeClr val="bg2">
                  <a:lumMod val="75000"/>
                </a:schemeClr>
              </a:solidFill>
              <a:ln w="28575">
                <a:solidFill>
                  <a:schemeClr val="bg1"/>
                </a:solidFill>
              </a:ln>
              <a:effectLst/>
              <a:sp3d contourW="28575">
                <a:contourClr>
                  <a:schemeClr val="bg1"/>
                </a:contourClr>
              </a:sp3d>
            </c:spPr>
            <c:extLst>
              <c:ext xmlns:c16="http://schemas.microsoft.com/office/drawing/2014/chart" uri="{C3380CC4-5D6E-409C-BE32-E72D297353CC}">
                <c16:uniqueId val="{00000001-648B-49C3-A805-9D0E9A7EEA6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48B-49C3-A805-9D0E9A7EEA62}"/>
              </c:ext>
            </c:extLst>
          </c:dPt>
          <c:dPt>
            <c:idx val="2"/>
            <c:bubble3D val="0"/>
            <c:spPr>
              <a:solidFill>
                <a:srgbClr val="FFCC00"/>
              </a:solidFill>
              <a:ln w="22225">
                <a:solidFill>
                  <a:schemeClr val="lt1"/>
                </a:solidFill>
              </a:ln>
              <a:effectLst/>
              <a:sp3d contourW="22225">
                <a:contourClr>
                  <a:schemeClr val="lt1"/>
                </a:contourClr>
              </a:sp3d>
            </c:spPr>
            <c:extLst>
              <c:ext xmlns:c16="http://schemas.microsoft.com/office/drawing/2014/chart" uri="{C3380CC4-5D6E-409C-BE32-E72D297353CC}">
                <c16:uniqueId val="{00000005-648B-49C3-A805-9D0E9A7EEA62}"/>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648B-49C3-A805-9D0E9A7EEA62}"/>
              </c:ext>
            </c:extLst>
          </c:dPt>
          <c:dLbls>
            <c:dLbl>
              <c:idx val="0"/>
              <c:delete val="1"/>
              <c:extLst>
                <c:ext xmlns:c15="http://schemas.microsoft.com/office/drawing/2012/chart" uri="{CE6537A1-D6FC-4f65-9D91-7224C49458BB}"/>
                <c:ext xmlns:c16="http://schemas.microsoft.com/office/drawing/2014/chart" uri="{C3380CC4-5D6E-409C-BE32-E72D297353CC}">
                  <c16:uniqueId val="{00000001-648B-49C3-A805-9D0E9A7EEA62}"/>
                </c:ext>
              </c:extLst>
            </c:dLbl>
            <c:dLbl>
              <c:idx val="1"/>
              <c:tx>
                <c:rich>
                  <a:bodyPr/>
                  <a:lstStyle/>
                  <a:p>
                    <a:r>
                      <a:rPr lang="en-US" b="1" dirty="0"/>
                      <a:t>50%</a:t>
                    </a:r>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648B-49C3-A805-9D0E9A7EEA62}"/>
                </c:ext>
              </c:extLst>
            </c:dLbl>
            <c:dLbl>
              <c:idx val="2"/>
              <c:tx>
                <c:rich>
                  <a:bodyPr/>
                  <a:lstStyle/>
                  <a:p>
                    <a:r>
                      <a:rPr lang="en-US" b="1" dirty="0"/>
                      <a:t>46%</a:t>
                    </a:r>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648B-49C3-A805-9D0E9A7EEA62}"/>
                </c:ext>
              </c:extLst>
            </c:dLbl>
            <c:dLbl>
              <c:idx val="3"/>
              <c:tx>
                <c:rich>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Calibri" panose="020F0502020204030204" pitchFamily="34" charset="0"/>
                        <a:ea typeface="+mn-ea"/>
                        <a:cs typeface="+mn-cs"/>
                      </a:defRPr>
                    </a:pPr>
                    <a:r>
                      <a:rPr lang="en-US" b="1" dirty="0"/>
                      <a:t>4%</a:t>
                    </a:r>
                  </a:p>
                </c:rich>
              </c:tx>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extLst>
                <c:ext xmlns:c15="http://schemas.microsoft.com/office/drawing/2012/chart" uri="{CE6537A1-D6FC-4f65-9D91-7224C49458BB}">
                  <c15:layout>
                    <c:manualLayout>
                      <c:w val="8.591631823899136E-2"/>
                      <c:h val="0.1631823467371035"/>
                    </c:manualLayout>
                  </c15:layout>
                  <c15:showDataLabelsRange val="0"/>
                </c:ext>
                <c:ext xmlns:c16="http://schemas.microsoft.com/office/drawing/2014/chart" uri="{C3380CC4-5D6E-409C-BE32-E72D297353CC}">
                  <c16:uniqueId val="{00000007-648B-49C3-A805-9D0E9A7EEA6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'General Fund'!$A$4:$A$7</c:f>
              <c:strCache>
                <c:ptCount val="4"/>
                <c:pt idx="0">
                  <c:v>Federal 0% </c:v>
                </c:pt>
                <c:pt idx="1">
                  <c:v>State 50%</c:v>
                </c:pt>
                <c:pt idx="2">
                  <c:v>Local 46%</c:v>
                </c:pt>
                <c:pt idx="3">
                  <c:v>Transfers 4%</c:v>
                </c:pt>
              </c:strCache>
            </c:strRef>
          </c:cat>
          <c:val>
            <c:numRef>
              <c:f>'General Fund'!$B$4:$B$7</c:f>
              <c:numCache>
                <c:formatCode>"$"#,##0_);\("$"#,##0\)</c:formatCode>
                <c:ptCount val="4"/>
                <c:pt idx="0">
                  <c:v>260000</c:v>
                </c:pt>
                <c:pt idx="1">
                  <c:v>239432281</c:v>
                </c:pt>
                <c:pt idx="2">
                  <c:v>219216651</c:v>
                </c:pt>
                <c:pt idx="3">
                  <c:v>20659351</c:v>
                </c:pt>
              </c:numCache>
            </c:numRef>
          </c:val>
          <c:extLst>
            <c:ext xmlns:c16="http://schemas.microsoft.com/office/drawing/2014/chart" uri="{C3380CC4-5D6E-409C-BE32-E72D297353CC}">
              <c16:uniqueId val="{00000008-648B-49C3-A805-9D0E9A7EEA62}"/>
            </c:ext>
          </c:extLst>
        </c:ser>
        <c:ser>
          <c:idx val="1"/>
          <c:order val="1"/>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A-648B-49C3-A805-9D0E9A7EEA6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C-648B-49C3-A805-9D0E9A7EEA62}"/>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E-648B-49C3-A805-9D0E9A7EEA62}"/>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10-648B-49C3-A805-9D0E9A7EEA6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'General Fund'!$A$4:$A$7</c:f>
              <c:strCache>
                <c:ptCount val="4"/>
                <c:pt idx="0">
                  <c:v>Federal 0% </c:v>
                </c:pt>
                <c:pt idx="1">
                  <c:v>State 50%</c:v>
                </c:pt>
                <c:pt idx="2">
                  <c:v>Local 46%</c:v>
                </c:pt>
                <c:pt idx="3">
                  <c:v>Transfers 4%</c:v>
                </c:pt>
              </c:strCache>
            </c:strRef>
          </c:cat>
          <c:val>
            <c:numRef>
              <c:f>'General Fund'!$C$4:$C$7</c:f>
              <c:numCache>
                <c:formatCode>0%</c:formatCode>
                <c:ptCount val="4"/>
                <c:pt idx="0">
                  <c:v>5.4215428587882657E-4</c:v>
                </c:pt>
                <c:pt idx="1">
                  <c:v>0.49926629739189821</c:v>
                </c:pt>
                <c:pt idx="2">
                  <c:v>0.45711248798328058</c:v>
                </c:pt>
                <c:pt idx="3">
                  <c:v>4.307906033894239E-2</c:v>
                </c:pt>
              </c:numCache>
            </c:numRef>
          </c:val>
          <c:extLst>
            <c:ext xmlns:c16="http://schemas.microsoft.com/office/drawing/2014/chart" uri="{C3380CC4-5D6E-409C-BE32-E72D297353CC}">
              <c16:uniqueId val="{00000011-648B-49C3-A805-9D0E9A7EEA62}"/>
            </c:ext>
          </c:extLst>
        </c:ser>
        <c:dLbls>
          <c:dLblPos val="ctr"/>
          <c:showLegendKey val="0"/>
          <c:showVal val="0"/>
          <c:showCatName val="0"/>
          <c:showSerName val="0"/>
          <c:showPercent val="1"/>
          <c:showBubbleSize val="0"/>
          <c:showLeaderLines val="1"/>
        </c:dLbls>
      </c:pie3DChart>
      <c:spPr>
        <a:noFill/>
        <a:ln w="25400">
          <a:noFill/>
        </a:ln>
        <a:effectLst/>
      </c:spPr>
    </c:plotArea>
    <c:legend>
      <c:legendPos val="r"/>
      <c:legendEntry>
        <c:idx val="0"/>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egendEntry>
        <c:idx val="1"/>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egendEntry>
        <c:idx val="2"/>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egendEntry>
        <c:idx val="3"/>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Entry>
      <c:layout>
        <c:manualLayout>
          <c:xMode val="edge"/>
          <c:yMode val="edge"/>
          <c:x val="0.6996817189567216"/>
          <c:y val="0.11221211024989233"/>
          <c:w val="0.26705712183927499"/>
          <c:h val="0.80839397855076855"/>
        </c:manualLayout>
      </c:layout>
      <c:overlay val="0"/>
      <c:spPr>
        <a:noFill/>
        <a:ln w="22225">
          <a:noFill/>
        </a:ln>
        <a:effectLst/>
      </c:spPr>
      <c:txPr>
        <a:bodyPr rot="0" spcFirstLastPara="1" vertOverflow="ellipsis" vert="horz" wrap="square" anchor="ctr" anchorCtr="1"/>
        <a:lstStyle/>
        <a:p>
          <a:pPr>
            <a:defRPr sz="2600" b="0" i="0" u="none" strike="noStrike" kern="1200" baseline="0">
              <a:solidFill>
                <a:schemeClr val="tx1"/>
              </a:solidFill>
              <a:latin typeface="Calibri" panose="020F050202020403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50"/>
      <c:rotY val="93"/>
      <c:depthPercent val="100"/>
      <c:rAngAx val="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explosion val="20"/>
          <c:dPt>
            <c:idx val="0"/>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1-1ED4-4203-AF60-0D4123C940E0}"/>
              </c:ext>
            </c:extLst>
          </c:dPt>
          <c:dPt>
            <c:idx val="1"/>
            <c:bubble3D val="0"/>
            <c:spPr>
              <a:solidFill>
                <a:srgbClr val="FFCC00"/>
              </a:solidFill>
              <a:ln w="19050">
                <a:solidFill>
                  <a:schemeClr val="lt1"/>
                </a:solidFill>
              </a:ln>
              <a:effectLst/>
            </c:spPr>
            <c:extLst>
              <c:ext xmlns:c16="http://schemas.microsoft.com/office/drawing/2014/chart" uri="{C3380CC4-5D6E-409C-BE32-E72D297353CC}">
                <c16:uniqueId val="{00000003-1ED4-4203-AF60-0D4123C940E0}"/>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1ED4-4203-AF60-0D4123C940E0}"/>
              </c:ext>
            </c:extLst>
          </c:dPt>
          <c:dPt>
            <c:idx val="3"/>
            <c:bubble3D val="0"/>
            <c:spPr>
              <a:solidFill>
                <a:srgbClr val="FF9933"/>
              </a:solidFill>
              <a:ln w="19050">
                <a:solidFill>
                  <a:schemeClr val="lt1"/>
                </a:solidFill>
              </a:ln>
              <a:effectLst/>
            </c:spPr>
            <c:extLst>
              <c:ext xmlns:c16="http://schemas.microsoft.com/office/drawing/2014/chart" uri="{C3380CC4-5D6E-409C-BE32-E72D297353CC}">
                <c16:uniqueId val="{00000007-1ED4-4203-AF60-0D4123C940E0}"/>
              </c:ext>
            </c:extLst>
          </c:dPt>
          <c:dLbls>
            <c:dLbl>
              <c:idx val="1"/>
              <c:tx>
                <c:rich>
                  <a:bodyPr/>
                  <a:lstStyle/>
                  <a:p>
                    <a:r>
                      <a:rPr lang="en-US" dirty="0"/>
                      <a:t>13%</a:t>
                    </a:r>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1ED4-4203-AF60-0D4123C940E0}"/>
                </c:ext>
              </c:extLst>
            </c:dLbl>
            <c:dLbl>
              <c:idx val="3"/>
              <c:tx>
                <c:rich>
                  <a:bodyPr/>
                  <a:lstStyle/>
                  <a:p>
                    <a:r>
                      <a:rPr lang="en-US"/>
                      <a:t>16%</a:t>
                    </a:r>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1ED4-4203-AF60-0D4123C940E0}"/>
                </c:ext>
              </c:extLst>
            </c:dLbl>
            <c:spPr>
              <a:noFill/>
              <a:ln>
                <a:noFill/>
              </a:ln>
              <a:effectLst/>
            </c:spPr>
            <c:txPr>
              <a:bodyPr wrap="square" lIns="38100" tIns="19050" rIns="38100" bIns="19050" anchor="ctr">
                <a:spAutoFit/>
              </a:bodyPr>
              <a:lstStyle/>
              <a:p>
                <a:pPr>
                  <a:defRPr sz="2000" b="1" i="0" baseline="0">
                    <a:latin typeface="Calibri" panose="020F0502020204030204" pitchFamily="34" charset="0"/>
                  </a:defRPr>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('General Fund'!$D$25,'General Fund'!$D$27,'General Fund'!$D$31,'General Fund'!$D$29)</c:f>
              <c:strCache>
                <c:ptCount val="4"/>
                <c:pt idx="0">
                  <c:v>Classroom Teaching 61%</c:v>
                </c:pt>
                <c:pt idx="1">
                  <c:v>Teacher Support 13%</c:v>
                </c:pt>
                <c:pt idx="2">
                  <c:v>Operational Services 10%</c:v>
                </c:pt>
                <c:pt idx="3">
                  <c:v>School Mgmt/Operations &amp; Maintenance of Schools 16%</c:v>
                </c:pt>
              </c:strCache>
            </c:strRef>
          </c:cat>
          <c:val>
            <c:numRef>
              <c:f>('General Fund'!$E$25,'General Fund'!$E$27,'General Fund'!$E$31,'General Fund'!$E$29)</c:f>
              <c:numCache>
                <c:formatCode>"$"#,##0_);\("$"#,##0\)</c:formatCode>
                <c:ptCount val="4"/>
                <c:pt idx="0">
                  <c:v>295234630</c:v>
                </c:pt>
                <c:pt idx="1">
                  <c:v>65587287</c:v>
                </c:pt>
                <c:pt idx="2">
                  <c:v>50530712</c:v>
                </c:pt>
                <c:pt idx="3">
                  <c:v>76283682</c:v>
                </c:pt>
              </c:numCache>
            </c:numRef>
          </c:val>
          <c:extLst>
            <c:ext xmlns:c16="http://schemas.microsoft.com/office/drawing/2014/chart" uri="{C3380CC4-5D6E-409C-BE32-E72D297353CC}">
              <c16:uniqueId val="{00000008-1ED4-4203-AF60-0D4123C940E0}"/>
            </c:ext>
          </c:extLst>
        </c:ser>
        <c:dLbls>
          <c:showLegendKey val="0"/>
          <c:showVal val="0"/>
          <c:showCatName val="0"/>
          <c:showSerName val="0"/>
          <c:showPercent val="0"/>
          <c:showBubbleSize val="0"/>
          <c:showLeaderLines val="1"/>
        </c:dLbls>
      </c:pie3DChart>
    </c:plotArea>
    <c:legend>
      <c:legendPos val="r"/>
      <c:layout>
        <c:manualLayout>
          <c:xMode val="edge"/>
          <c:yMode val="edge"/>
          <c:x val="0.57504041383769788"/>
          <c:y val="0"/>
          <c:w val="0.36691620143020437"/>
          <c:h val="0.8246564711901988"/>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66"/>
      <c:rAngAx val="0"/>
    </c:view3D>
    <c:floor>
      <c:thickness val="0"/>
    </c:floor>
    <c:sideWall>
      <c:thickness val="0"/>
      <c:spPr>
        <a:noFill/>
        <a:ln>
          <a:noFill/>
        </a:ln>
        <a:effectLst/>
      </c:spPr>
    </c:sideWall>
    <c:backWall>
      <c:thickness val="0"/>
      <c:spPr>
        <a:noFill/>
        <a:ln>
          <a:noFill/>
        </a:ln>
        <a:effectLst/>
      </c:spPr>
    </c:backWall>
    <c:plotArea>
      <c:layout/>
      <c:pie3DChart>
        <c:varyColors val="1"/>
        <c:ser>
          <c:idx val="0"/>
          <c:order val="0"/>
          <c:explosion val="24"/>
          <c:dPt>
            <c:idx val="0"/>
            <c:bubble3D val="0"/>
            <c:spPr>
              <a:solidFill>
                <a:srgbClr val="FF9933"/>
              </a:solidFill>
              <a:ln w="19050">
                <a:solidFill>
                  <a:schemeClr val="lt1"/>
                </a:solidFill>
              </a:ln>
              <a:effectLst/>
            </c:spPr>
            <c:extLst>
              <c:ext xmlns:c16="http://schemas.microsoft.com/office/drawing/2014/chart" uri="{C3380CC4-5D6E-409C-BE32-E72D297353CC}">
                <c16:uniqueId val="{00000001-DF45-46B6-9652-DCEF09BDFF85}"/>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DF45-46B6-9652-DCEF09BDFF85}"/>
              </c:ext>
            </c:extLst>
          </c:dPt>
          <c:dPt>
            <c:idx val="2"/>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5-DF45-46B6-9652-DCEF09BDFF85}"/>
              </c:ext>
            </c:extLst>
          </c:dPt>
          <c:dLbls>
            <c:spPr>
              <a:noFill/>
              <a:ln>
                <a:noFill/>
              </a:ln>
              <a:effectLst/>
            </c:spPr>
            <c:txPr>
              <a:bodyPr wrap="square" lIns="38100" tIns="19050" rIns="38100" bIns="19050" anchor="ctr">
                <a:spAutoFit/>
              </a:bodyPr>
              <a:lstStyle/>
              <a:p>
                <a:pPr>
                  <a:defRPr sz="2000" b="1" i="0" baseline="0">
                    <a:latin typeface="Calibri" panose="020F0502020204030204" pitchFamily="34" charset="0"/>
                  </a:defRPr>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'Food Svcs'!$A$2:$A$4</c:f>
              <c:strCache>
                <c:ptCount val="3"/>
                <c:pt idx="0">
                  <c:v>Federal 31%</c:v>
                </c:pt>
                <c:pt idx="1">
                  <c:v>State 0%</c:v>
                </c:pt>
                <c:pt idx="2">
                  <c:v>Local 69%</c:v>
                </c:pt>
              </c:strCache>
            </c:strRef>
          </c:cat>
          <c:val>
            <c:numRef>
              <c:f>'Food Svcs'!$B$2:$B$4</c:f>
              <c:numCache>
                <c:formatCode>"$"#,##0</c:formatCode>
                <c:ptCount val="3"/>
                <c:pt idx="0">
                  <c:v>6700000</c:v>
                </c:pt>
                <c:pt idx="1">
                  <c:v>50000</c:v>
                </c:pt>
                <c:pt idx="2">
                  <c:v>14789850</c:v>
                </c:pt>
              </c:numCache>
            </c:numRef>
          </c:val>
          <c:extLst>
            <c:ext xmlns:c16="http://schemas.microsoft.com/office/drawing/2014/chart" uri="{C3380CC4-5D6E-409C-BE32-E72D297353CC}">
              <c16:uniqueId val="{00000006-DF45-46B6-9652-DCEF09BDFF85}"/>
            </c:ext>
          </c:extLst>
        </c:ser>
        <c:dLbls>
          <c:showLegendKey val="0"/>
          <c:showVal val="0"/>
          <c:showCatName val="0"/>
          <c:showSerName val="0"/>
          <c:showPercent val="0"/>
          <c:showBubbleSize val="0"/>
          <c:showLeaderLines val="1"/>
        </c:dLbls>
      </c:pie3DChart>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14"/>
      <c:depthPercent val="100"/>
      <c:rAngAx val="0"/>
    </c:view3D>
    <c:floor>
      <c:thickness val="0"/>
    </c:floor>
    <c:sideWall>
      <c:thickness val="0"/>
      <c:spPr>
        <a:noFill/>
        <a:ln>
          <a:noFill/>
        </a:ln>
        <a:effectLst/>
      </c:spPr>
    </c:sideWall>
    <c:backWall>
      <c:thickness val="0"/>
      <c:spPr>
        <a:noFill/>
        <a:ln>
          <a:noFill/>
        </a:ln>
        <a:effectLst/>
      </c:spPr>
    </c:backWall>
    <c:plotArea>
      <c:layout>
        <c:manualLayout>
          <c:layoutTarget val="inner"/>
          <c:xMode val="edge"/>
          <c:yMode val="edge"/>
          <c:x val="1.0101010101010102E-2"/>
          <c:y val="5.6827150749802685E-2"/>
          <c:w val="0.67839278612900655"/>
          <c:h val="0.93054459352801899"/>
        </c:manualLayout>
      </c:layout>
      <c:pie3DChart>
        <c:varyColors val="1"/>
        <c:ser>
          <c:idx val="0"/>
          <c:order val="0"/>
          <c:explosion val="13"/>
          <c:dPt>
            <c:idx val="0"/>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1-F060-46AC-99C4-0067880938F8}"/>
              </c:ext>
            </c:extLst>
          </c:dPt>
          <c:dPt>
            <c:idx val="1"/>
            <c:bubble3D val="0"/>
            <c:spPr>
              <a:solidFill>
                <a:srgbClr val="FFCC00"/>
              </a:solidFill>
              <a:ln w="19050">
                <a:solidFill>
                  <a:schemeClr val="lt1"/>
                </a:solidFill>
              </a:ln>
              <a:effectLst/>
            </c:spPr>
            <c:extLst>
              <c:ext xmlns:c16="http://schemas.microsoft.com/office/drawing/2014/chart" uri="{C3380CC4-5D6E-409C-BE32-E72D297353CC}">
                <c16:uniqueId val="{00000003-F060-46AC-99C4-0067880938F8}"/>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F060-46AC-99C4-0067880938F8}"/>
              </c:ext>
            </c:extLst>
          </c:dPt>
          <c:dPt>
            <c:idx val="3"/>
            <c:bubble3D val="0"/>
            <c:spPr>
              <a:solidFill>
                <a:srgbClr val="92D050"/>
              </a:solidFill>
              <a:ln w="19050">
                <a:solidFill>
                  <a:schemeClr val="lt1"/>
                </a:solidFill>
              </a:ln>
              <a:effectLst/>
            </c:spPr>
            <c:extLst>
              <c:ext xmlns:c16="http://schemas.microsoft.com/office/drawing/2014/chart" uri="{C3380CC4-5D6E-409C-BE32-E72D297353CC}">
                <c16:uniqueId val="{00000007-F060-46AC-99C4-0067880938F8}"/>
              </c:ext>
            </c:extLst>
          </c:dPt>
          <c:dPt>
            <c:idx val="4"/>
            <c:bubble3D val="0"/>
            <c:spPr>
              <a:solidFill>
                <a:schemeClr val="accent1"/>
              </a:solidFill>
              <a:ln w="19050">
                <a:solidFill>
                  <a:schemeClr val="lt1"/>
                </a:solidFill>
              </a:ln>
              <a:effectLst/>
            </c:spPr>
            <c:extLst>
              <c:ext xmlns:c16="http://schemas.microsoft.com/office/drawing/2014/chart" uri="{C3380CC4-5D6E-409C-BE32-E72D297353CC}">
                <c16:uniqueId val="{00000009-F060-46AC-99C4-0067880938F8}"/>
              </c:ext>
            </c:extLst>
          </c:dPt>
          <c:dPt>
            <c:idx val="5"/>
            <c:bubble3D val="0"/>
            <c:spPr>
              <a:solidFill>
                <a:srgbClr val="FF9933"/>
              </a:solidFill>
              <a:ln w="19050">
                <a:solidFill>
                  <a:schemeClr val="lt1"/>
                </a:solidFill>
              </a:ln>
              <a:effectLst/>
            </c:spPr>
            <c:extLst>
              <c:ext xmlns:c16="http://schemas.microsoft.com/office/drawing/2014/chart" uri="{C3380CC4-5D6E-409C-BE32-E72D297353CC}">
                <c16:uniqueId val="{0000000B-F060-46AC-99C4-0067880938F8}"/>
              </c:ext>
            </c:extLst>
          </c:dPt>
          <c:dPt>
            <c:idx val="6"/>
            <c:bubble3D val="0"/>
            <c:spPr>
              <a:solidFill>
                <a:schemeClr val="accent5"/>
              </a:solidFill>
              <a:ln w="19050">
                <a:solidFill>
                  <a:schemeClr val="lt1"/>
                </a:solidFill>
              </a:ln>
              <a:effectLst/>
            </c:spPr>
            <c:extLst>
              <c:ext xmlns:c16="http://schemas.microsoft.com/office/drawing/2014/chart" uri="{C3380CC4-5D6E-409C-BE32-E72D297353CC}">
                <c16:uniqueId val="{0000000D-F060-46AC-99C4-0067880938F8}"/>
              </c:ext>
            </c:extLst>
          </c:dPt>
          <c:dLbls>
            <c:dLbl>
              <c:idx val="1"/>
              <c:layout>
                <c:manualLayout>
                  <c:x val="-2.8981846019247685E-2"/>
                  <c:y val="-0.1870401282712589"/>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060-46AC-99C4-0067880938F8}"/>
                </c:ext>
              </c:extLst>
            </c:dLbl>
            <c:dLbl>
              <c:idx val="3"/>
              <c:layout>
                <c:manualLayout>
                  <c:x val="-1.7043863835202466E-2"/>
                  <c:y val="-0.18800812881815199"/>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F060-46AC-99C4-0067880938F8}"/>
                </c:ext>
              </c:extLst>
            </c:dLbl>
            <c:dLbl>
              <c:idx val="5"/>
              <c:layout>
                <c:manualLayout>
                  <c:x val="5.3050186908456935E-4"/>
                  <c:y val="4.5352590594683953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F060-46AC-99C4-0067880938F8}"/>
                </c:ext>
              </c:extLst>
            </c:dLbl>
            <c:spPr>
              <a:noFill/>
              <a:ln>
                <a:noFill/>
              </a:ln>
              <a:effectLst/>
            </c:spPr>
            <c:txPr>
              <a:bodyPr wrap="square" lIns="38100" tIns="19050" rIns="38100" bIns="19050" anchor="ctr">
                <a:spAutoFit/>
              </a:bodyPr>
              <a:lstStyle/>
              <a:p>
                <a:pPr>
                  <a:defRPr sz="2000" b="1" i="0" baseline="0">
                    <a:latin typeface="Calibri" panose="020F0502020204030204" pitchFamily="34" charset="0"/>
                  </a:defRPr>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'Food Svcs'!$A$24:$A$30</c:f>
              <c:strCache>
                <c:ptCount val="7"/>
                <c:pt idx="0">
                  <c:v>Salaries and Benefits 39%</c:v>
                </c:pt>
                <c:pt idx="1">
                  <c:v>Capital Outlay 5%</c:v>
                </c:pt>
                <c:pt idx="2">
                  <c:v>Purchased Services 1%</c:v>
                </c:pt>
                <c:pt idx="3">
                  <c:v>Energy Services 1%</c:v>
                </c:pt>
                <c:pt idx="4">
                  <c:v>Materials &amp; Supplies 43%</c:v>
                </c:pt>
                <c:pt idx="5">
                  <c:v>Other Expenses 0%</c:v>
                </c:pt>
                <c:pt idx="6">
                  <c:v>Transfers 11%</c:v>
                </c:pt>
              </c:strCache>
            </c:strRef>
          </c:cat>
          <c:val>
            <c:numRef>
              <c:f>'Food Svcs'!$B$24:$B$30</c:f>
              <c:numCache>
                <c:formatCode>#,##0.00</c:formatCode>
                <c:ptCount val="7"/>
                <c:pt idx="0">
                  <c:v>9449750</c:v>
                </c:pt>
                <c:pt idx="1">
                  <c:v>1349500</c:v>
                </c:pt>
                <c:pt idx="2">
                  <c:v>243750</c:v>
                </c:pt>
                <c:pt idx="3">
                  <c:v>125500</c:v>
                </c:pt>
                <c:pt idx="4">
                  <c:v>10542000</c:v>
                </c:pt>
                <c:pt idx="5">
                  <c:v>20000</c:v>
                </c:pt>
                <c:pt idx="6">
                  <c:v>2800000</c:v>
                </c:pt>
              </c:numCache>
            </c:numRef>
          </c:val>
          <c:extLst>
            <c:ext xmlns:c16="http://schemas.microsoft.com/office/drawing/2014/chart" uri="{C3380CC4-5D6E-409C-BE32-E72D297353CC}">
              <c16:uniqueId val="{0000000E-F060-46AC-99C4-0067880938F8}"/>
            </c:ext>
          </c:extLst>
        </c:ser>
        <c:dLbls>
          <c:showLegendKey val="0"/>
          <c:showVal val="0"/>
          <c:showCatName val="0"/>
          <c:showSerName val="0"/>
          <c:showPercent val="0"/>
          <c:showBubbleSize val="0"/>
          <c:showLeaderLines val="1"/>
        </c:dLbls>
      </c:pie3DChart>
    </c:plotArea>
    <c:legend>
      <c:legendPos val="r"/>
      <c:layout>
        <c:manualLayout>
          <c:xMode val="edge"/>
          <c:yMode val="edge"/>
          <c:x val="0.62915036188658235"/>
          <c:y val="0.16805623054024324"/>
          <c:w val="0.28625367851745803"/>
          <c:h val="0.61337451603080007"/>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30"/>
      <c:rAngAx val="0"/>
    </c:view3D>
    <c:floor>
      <c:thickness val="0"/>
    </c:floor>
    <c:sideWall>
      <c:thickness val="0"/>
      <c:spPr>
        <a:noFill/>
        <a:ln>
          <a:noFill/>
        </a:ln>
        <a:effectLst/>
      </c:spPr>
    </c:sideWall>
    <c:backWall>
      <c:thickness val="0"/>
      <c:spPr>
        <a:noFill/>
        <a:ln>
          <a:noFill/>
        </a:ln>
        <a:effectLst/>
      </c:spPr>
    </c:backWall>
    <c:plotArea>
      <c:layout>
        <c:manualLayout>
          <c:layoutTarget val="inner"/>
          <c:xMode val="edge"/>
          <c:yMode val="edge"/>
          <c:x val="1.27480811263427E-2"/>
          <c:y val="4.1041831097079713E-2"/>
          <c:w val="0.76025732325702611"/>
          <c:h val="0.93054459352801899"/>
        </c:manualLayout>
      </c:layout>
      <c:pie3DChart>
        <c:varyColors val="1"/>
        <c:ser>
          <c:idx val="0"/>
          <c:order val="0"/>
          <c:explosion val="14"/>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13B-458B-9C03-E319B2B51D46}"/>
              </c:ext>
            </c:extLst>
          </c:dPt>
          <c:dPt>
            <c:idx val="1"/>
            <c:bubble3D val="0"/>
            <c:spPr>
              <a:solidFill>
                <a:srgbClr val="FF9933"/>
              </a:solidFill>
              <a:ln w="19050">
                <a:solidFill>
                  <a:schemeClr val="lt1"/>
                </a:solidFill>
              </a:ln>
              <a:effectLst/>
            </c:spPr>
            <c:extLst>
              <c:ext xmlns:c16="http://schemas.microsoft.com/office/drawing/2014/chart" uri="{C3380CC4-5D6E-409C-BE32-E72D297353CC}">
                <c16:uniqueId val="{00000003-313B-458B-9C03-E319B2B51D46}"/>
              </c:ext>
            </c:extLst>
          </c:dPt>
          <c:dPt>
            <c:idx val="2"/>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5-313B-458B-9C03-E319B2B51D46}"/>
              </c:ext>
            </c:extLst>
          </c:dPt>
          <c:dPt>
            <c:idx val="3"/>
            <c:bubble3D val="0"/>
            <c:spPr>
              <a:solidFill>
                <a:srgbClr val="FFCC00"/>
              </a:solidFill>
              <a:ln w="19050">
                <a:solidFill>
                  <a:schemeClr val="lt1"/>
                </a:solidFill>
              </a:ln>
              <a:effectLst/>
            </c:spPr>
            <c:extLst>
              <c:ext xmlns:c16="http://schemas.microsoft.com/office/drawing/2014/chart" uri="{C3380CC4-5D6E-409C-BE32-E72D297353CC}">
                <c16:uniqueId val="{00000007-313B-458B-9C03-E319B2B51D46}"/>
              </c:ext>
            </c:extLst>
          </c:dPt>
          <c:dLbls>
            <c:dLbl>
              <c:idx val="0"/>
              <c:layout>
                <c:manualLayout>
                  <c:x val="-2.8756641412629742E-2"/>
                  <c:y val="5.9595174912528186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13B-458B-9C03-E319B2B51D46}"/>
                </c:ext>
              </c:extLst>
            </c:dLbl>
            <c:spPr>
              <a:noFill/>
              <a:ln>
                <a:noFill/>
              </a:ln>
              <a:effectLst/>
            </c:spPr>
            <c:txPr>
              <a:bodyPr wrap="square" lIns="38100" tIns="19050" rIns="38100" bIns="19050" anchor="ctr">
                <a:spAutoFit/>
              </a:bodyPr>
              <a:lstStyle/>
              <a:p>
                <a:pPr>
                  <a:defRPr sz="2000" b="1" i="0" baseline="0">
                    <a:latin typeface="Calibri" panose="020F0502020204030204" pitchFamily="34" charset="0"/>
                  </a:defRPr>
                </a:pPr>
                <a:endParaRPr lang="en-US"/>
              </a:p>
            </c:txPr>
            <c:dLblPos val="ctr"/>
            <c:showLegendKey val="0"/>
            <c:showVal val="0"/>
            <c:showCatName val="0"/>
            <c:showSerName val="0"/>
            <c:showPercent val="1"/>
            <c:showBubbleSize val="0"/>
            <c:showLeaderLines val="1"/>
            <c:extLst>
              <c:ext xmlns:c15="http://schemas.microsoft.com/office/drawing/2012/chart" uri="{CE6537A1-D6FC-4f65-9D91-7224C49458BB}"/>
            </c:extLst>
          </c:dLbls>
          <c:cat>
            <c:strRef>
              <c:f>'Debt Service'!$A$2:$A$5</c:f>
              <c:strCache>
                <c:ptCount val="4"/>
                <c:pt idx="0">
                  <c:v>Federal 1%</c:v>
                </c:pt>
                <c:pt idx="1">
                  <c:v>Local 11%</c:v>
                </c:pt>
                <c:pt idx="2">
                  <c:v>Transfers In 51%</c:v>
                </c:pt>
                <c:pt idx="3">
                  <c:v>Carry Forward 37%</c:v>
                </c:pt>
              </c:strCache>
            </c:strRef>
          </c:cat>
          <c:val>
            <c:numRef>
              <c:f>'Debt Service'!$B$2:$B$5</c:f>
              <c:numCache>
                <c:formatCode>"$"#,##0</c:formatCode>
                <c:ptCount val="4"/>
                <c:pt idx="0">
                  <c:v>745347</c:v>
                </c:pt>
                <c:pt idx="1">
                  <c:v>5568250</c:v>
                </c:pt>
                <c:pt idx="2">
                  <c:v>25200771.25</c:v>
                </c:pt>
                <c:pt idx="3">
                  <c:v>18141484.489999998</c:v>
                </c:pt>
              </c:numCache>
            </c:numRef>
          </c:val>
          <c:extLst>
            <c:ext xmlns:c16="http://schemas.microsoft.com/office/drawing/2014/chart" uri="{C3380CC4-5D6E-409C-BE32-E72D297353CC}">
              <c16:uniqueId val="{00000008-313B-458B-9C03-E319B2B51D46}"/>
            </c:ext>
          </c:extLst>
        </c:ser>
        <c:dLbls>
          <c:showLegendKey val="0"/>
          <c:showVal val="0"/>
          <c:showCatName val="0"/>
          <c:showSerName val="0"/>
          <c:showPercent val="0"/>
          <c:showBubbleSize val="0"/>
          <c:showLeaderLines val="1"/>
        </c:dLbls>
      </c:pie3DChart>
    </c:plotArea>
    <c:legend>
      <c:legendPos val="r"/>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1"/>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2"/>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0.64231065312516888"/>
          <c:y val="7.7181015356505872E-2"/>
          <c:w val="0.30437563056006151"/>
          <c:h val="0.7672321622780577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9"/>
      <c:rAngAx val="0"/>
    </c:view3D>
    <c:floor>
      <c:thickness val="0"/>
      <c:spPr>
        <a:noFill/>
        <a:ln w="12700" cap="flat" cmpd="sng" algn="ctr">
          <a:solidFill>
            <a:schemeClr val="tx1">
              <a:tint val="75000"/>
            </a:schemeClr>
          </a:solidFill>
          <a:prstDash val="solid"/>
          <a:round/>
        </a:ln>
        <a:effectLst/>
        <a:sp3d contourW="12700">
          <a:contourClr>
            <a:schemeClr val="tx1">
              <a:tint val="75000"/>
            </a:schemeClr>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2554965043813862E-2"/>
          <c:y val="3.1570639305445937E-2"/>
          <c:w val="0.72990760732023663"/>
          <c:h val="0.93054459352801899"/>
        </c:manualLayout>
      </c:layout>
      <c:pie3DChart>
        <c:varyColors val="1"/>
        <c:ser>
          <c:idx val="0"/>
          <c:order val="0"/>
          <c:dPt>
            <c:idx val="0"/>
            <c:bubble3D val="0"/>
            <c:explosion val="11"/>
            <c:spPr>
              <a:solidFill>
                <a:schemeClr val="accent2"/>
              </a:solidFill>
              <a:ln>
                <a:noFill/>
              </a:ln>
              <a:effectLst/>
              <a:sp3d/>
            </c:spPr>
            <c:extLst>
              <c:ext xmlns:c16="http://schemas.microsoft.com/office/drawing/2014/chart" uri="{C3380CC4-5D6E-409C-BE32-E72D297353CC}">
                <c16:uniqueId val="{00000001-0FF5-489C-A6F8-D2078FAA21B4}"/>
              </c:ext>
            </c:extLst>
          </c:dPt>
          <c:dPt>
            <c:idx val="1"/>
            <c:bubble3D val="0"/>
            <c:explosion val="18"/>
            <c:spPr>
              <a:solidFill>
                <a:schemeClr val="accent4"/>
              </a:solidFill>
              <a:ln>
                <a:noFill/>
              </a:ln>
              <a:effectLst/>
              <a:sp3d/>
            </c:spPr>
            <c:extLst>
              <c:ext xmlns:c16="http://schemas.microsoft.com/office/drawing/2014/chart" uri="{C3380CC4-5D6E-409C-BE32-E72D297353CC}">
                <c16:uniqueId val="{00000003-0FF5-489C-A6F8-D2078FAA21B4}"/>
              </c:ext>
            </c:extLst>
          </c:dPt>
          <c:dPt>
            <c:idx val="2"/>
            <c:bubble3D val="0"/>
            <c:explosion val="8"/>
            <c:spPr>
              <a:solidFill>
                <a:schemeClr val="accent6"/>
              </a:solidFill>
              <a:ln>
                <a:noFill/>
              </a:ln>
              <a:effectLst/>
              <a:sp3d/>
            </c:spPr>
            <c:extLst>
              <c:ext xmlns:c16="http://schemas.microsoft.com/office/drawing/2014/chart" uri="{C3380CC4-5D6E-409C-BE32-E72D297353CC}">
                <c16:uniqueId val="{00000005-0FF5-489C-A6F8-D2078FAA21B4}"/>
              </c:ext>
            </c:extLst>
          </c:dPt>
          <c:dLbls>
            <c:dLbl>
              <c:idx val="0"/>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extLst>
                <c:ext xmlns:c16="http://schemas.microsoft.com/office/drawing/2014/chart" uri="{C3380CC4-5D6E-409C-BE32-E72D297353CC}">
                  <c16:uniqueId val="{00000001-0FF5-489C-A6F8-D2078FAA21B4}"/>
                </c:ext>
              </c:extLst>
            </c:dLbl>
            <c:dLbl>
              <c:idx val="1"/>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extLst>
                <c:ext xmlns:c16="http://schemas.microsoft.com/office/drawing/2014/chart" uri="{C3380CC4-5D6E-409C-BE32-E72D297353CC}">
                  <c16:uniqueId val="{00000003-0FF5-489C-A6F8-D2078FAA21B4}"/>
                </c:ext>
              </c:extLst>
            </c:dLbl>
            <c:dLbl>
              <c:idx val="2"/>
              <c:tx>
                <c:rich>
                  <a:bodyPr/>
                  <a:lstStyle/>
                  <a:p>
                    <a:fld id="{7400498B-2E57-4B02-807A-8BBCC7E791A8}" type="PERCENTAGE">
                      <a:rPr lang="en-US" sz="2000" b="1" i="0" baseline="0">
                        <a:latin typeface="Calibri" panose="020F0502020204030204" pitchFamily="34" charset="0"/>
                      </a:rPr>
                      <a:pPr/>
                      <a:t>[PERCENTAGE]</a:t>
                    </a:fld>
                    <a:endParaRPr lang="en-US"/>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FF5-489C-A6F8-D2078FAA21B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12700" cap="flat" cmpd="sng" algn="ctr">
                  <a:solidFill>
                    <a:schemeClr val="tx1"/>
                  </a:solidFill>
                  <a:prstDash val="solid"/>
                  <a:round/>
                </a:ln>
                <a:effectLst/>
              </c:spPr>
            </c:leaderLines>
            <c:extLst>
              <c:ext xmlns:c15="http://schemas.microsoft.com/office/drawing/2012/chart" uri="{CE6537A1-D6FC-4f65-9D91-7224C49458BB}"/>
            </c:extLst>
          </c:dLbls>
          <c:cat>
            <c:strRef>
              <c:f>'Debt Service'!$A$23:$A$25</c:f>
              <c:strCache>
                <c:ptCount val="3"/>
                <c:pt idx="0">
                  <c:v>Principal 27%</c:v>
                </c:pt>
                <c:pt idx="1">
                  <c:v>Interest &amp; Fees 35%</c:v>
                </c:pt>
                <c:pt idx="2">
                  <c:v>Fund Balance (sinking fund) 38%</c:v>
                </c:pt>
              </c:strCache>
            </c:strRef>
          </c:cat>
          <c:val>
            <c:numRef>
              <c:f>'Debt Service'!$B$23:$B$25</c:f>
              <c:numCache>
                <c:formatCode>"$"#,##0</c:formatCode>
                <c:ptCount val="3"/>
                <c:pt idx="0">
                  <c:v>13330000</c:v>
                </c:pt>
                <c:pt idx="1">
                  <c:v>17243191.98</c:v>
                </c:pt>
                <c:pt idx="2">
                  <c:v>19229230</c:v>
                </c:pt>
              </c:numCache>
            </c:numRef>
          </c:val>
          <c:extLst>
            <c:ext xmlns:c16="http://schemas.microsoft.com/office/drawing/2014/chart" uri="{C3380CC4-5D6E-409C-BE32-E72D297353CC}">
              <c16:uniqueId val="{00000006-0FF5-489C-A6F8-D2078FAA21B4}"/>
            </c:ext>
          </c:extLst>
        </c:ser>
        <c:dLbls>
          <c:showLegendKey val="0"/>
          <c:showVal val="0"/>
          <c:showCatName val="0"/>
          <c:showSerName val="0"/>
          <c:showPercent val="0"/>
          <c:showBubbleSize val="0"/>
          <c:showLeaderLines val="1"/>
        </c:dLbls>
      </c:pie3DChart>
      <c:spPr>
        <a:noFill/>
        <a:ln>
          <a:noFill/>
        </a:ln>
        <a:effectLst/>
      </c:spPr>
    </c:plotArea>
    <c:legend>
      <c:legendPos val="r"/>
      <c:layout>
        <c:manualLayout>
          <c:xMode val="edge"/>
          <c:yMode val="edge"/>
          <c:x val="0.66045779159153462"/>
          <c:y val="0.15683995301692263"/>
          <c:w val="0.27385888219290755"/>
          <c:h val="0.6827642953470595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12700" cap="flat" cmpd="sng" algn="ctr">
      <a:noFill/>
      <a:prstDash val="solid"/>
      <a:miter lim="800000"/>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19"/>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4335170798408211E-3"/>
          <c:y val="2.8069337895153288E-2"/>
          <c:w val="0.63206687611520229"/>
          <c:h val="0.93824745663066278"/>
        </c:manualLayout>
      </c:layout>
      <c:pie3DChart>
        <c:varyColors val="1"/>
        <c:ser>
          <c:idx val="0"/>
          <c:order val="0"/>
          <c:explosion val="23"/>
          <c:dPt>
            <c:idx val="0"/>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C8B-40AB-92AD-BF1DB3416E82}"/>
              </c:ext>
            </c:extLst>
          </c:dPt>
          <c:dPt>
            <c:idx val="1"/>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C8B-40AB-92AD-BF1DB3416E82}"/>
              </c:ext>
            </c:extLst>
          </c:dPt>
          <c:dPt>
            <c:idx val="2"/>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C8B-40AB-92AD-BF1DB3416E82}"/>
              </c:ext>
            </c:extLst>
          </c:dPt>
          <c:dPt>
            <c:idx val="3"/>
            <c:bubble3D val="0"/>
            <c:spPr>
              <a:solidFill>
                <a:schemeClr val="accent2">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C8B-40AB-92AD-BF1DB3416E82}"/>
              </c:ext>
            </c:extLst>
          </c:dPt>
          <c:dPt>
            <c:idx val="4"/>
            <c:bubble3D val="0"/>
            <c:spPr>
              <a:solidFill>
                <a:schemeClr val="accent4">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C8B-40AB-92AD-BF1DB3416E82}"/>
              </c:ext>
            </c:extLst>
          </c:dPt>
          <c:dLbls>
            <c:dLbl>
              <c:idx val="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extLst>
                <c:ext xmlns:c15="http://schemas.microsoft.com/office/drawing/2012/chart" uri="{CE6537A1-D6FC-4f65-9D91-7224C49458BB}">
                  <c15:layout>
                    <c:manualLayout>
                      <c:w val="4.554930803804106E-2"/>
                      <c:h val="6.802615089810829E-2"/>
                    </c:manualLayout>
                  </c15:layout>
                </c:ext>
                <c:ext xmlns:c16="http://schemas.microsoft.com/office/drawing/2014/chart" uri="{C3380CC4-5D6E-409C-BE32-E72D297353CC}">
                  <c16:uniqueId val="{00000001-0C8B-40AB-92AD-BF1DB3416E82}"/>
                </c:ext>
              </c:extLst>
            </c:dLbl>
            <c:dLbl>
              <c:idx val="1"/>
              <c:layout>
                <c:manualLayout>
                  <c:x val="1.339679894780042E-3"/>
                  <c:y val="7.60858081869638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C8B-40AB-92AD-BF1DB3416E82}"/>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Calibri" panose="020F0502020204030204" pitchFamily="34" charset="0"/>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Capital!$A$2:$A$6</c:f>
              <c:strCache>
                <c:ptCount val="5"/>
                <c:pt idx="0">
                  <c:v>CO &amp; DS 0%</c:v>
                </c:pt>
                <c:pt idx="1">
                  <c:v>Half-Cent Sales Surtax 3%</c:v>
                </c:pt>
                <c:pt idx="2">
                  <c:v>Capital Improvement (1.5 Mills) 12%</c:v>
                </c:pt>
                <c:pt idx="3">
                  <c:v>Impact Fees 3%</c:v>
                </c:pt>
                <c:pt idx="4">
                  <c:v>Fund Balance 82%</c:v>
                </c:pt>
              </c:strCache>
            </c:strRef>
          </c:cat>
          <c:val>
            <c:numRef>
              <c:f>Capital!$B$2:$B$6</c:f>
              <c:numCache>
                <c:formatCode>"$"#,##0</c:formatCode>
                <c:ptCount val="5"/>
                <c:pt idx="0">
                  <c:v>1664055</c:v>
                </c:pt>
                <c:pt idx="1">
                  <c:v>18972601</c:v>
                </c:pt>
                <c:pt idx="2">
                  <c:v>85430954</c:v>
                </c:pt>
                <c:pt idx="3">
                  <c:v>18150000</c:v>
                </c:pt>
                <c:pt idx="4">
                  <c:v>568925698</c:v>
                </c:pt>
              </c:numCache>
            </c:numRef>
          </c:val>
          <c:extLst>
            <c:ext xmlns:c16="http://schemas.microsoft.com/office/drawing/2014/chart" uri="{C3380CC4-5D6E-409C-BE32-E72D297353CC}">
              <c16:uniqueId val="{0000000E-0C8B-40AB-92AD-BF1DB3416E82}"/>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57676884117066352"/>
          <c:y val="9.2216615721923481E-2"/>
          <c:w val="0.40497978073053043"/>
          <c:h val="0.754260306017097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8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2EFD5B0-DA4E-492B-8937-593B325DA8E5}" type="datetimeFigureOut">
              <a:rPr lang="en-US" smtClean="0"/>
              <a:t>9/10/2024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0E0215D-5C9C-466F-B95B-55FB1E7E0622}" type="slidenum">
              <a:rPr lang="en-US" smtClean="0"/>
              <a:t>‹#›</a:t>
            </a:fld>
            <a:endParaRPr lang="en-US"/>
          </a:p>
        </p:txBody>
      </p:sp>
    </p:spTree>
    <p:extLst>
      <p:ext uri="{BB962C8B-B14F-4D97-AF65-F5344CB8AC3E}">
        <p14:creationId xmlns:p14="http://schemas.microsoft.com/office/powerpoint/2010/main" val="2994573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B73A5CB-F734-4C94-A486-53C32895C11C}" type="datetimeFigureOut">
              <a:rPr lang="en-US" smtClean="0"/>
              <a:t>9/10/2024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95A534C-0B39-4556-A3D9-27C4B4F34DD2}" type="slidenum">
              <a:rPr lang="en-US" smtClean="0"/>
              <a:t>‹#›</a:t>
            </a:fld>
            <a:endParaRPr lang="en-US"/>
          </a:p>
        </p:txBody>
      </p:sp>
    </p:spTree>
    <p:extLst>
      <p:ext uri="{BB962C8B-B14F-4D97-AF65-F5344CB8AC3E}">
        <p14:creationId xmlns:p14="http://schemas.microsoft.com/office/powerpoint/2010/main" val="1194780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School Board Members and Superintendent Forson, Today is the final required step for taxing authorities regarding millage rates and budget. Our presentation will be an overview of the 2024-2025 millage rates and budget. The budget includes all Government funds and Proprietary Funds (Internal Service Funds) of the district. In front of you today you have the 2024-2025 Final Budget Book and presentation.</a:t>
            </a:r>
          </a:p>
          <a:p>
            <a:endParaRPr lang="en-US" dirty="0"/>
          </a:p>
          <a:p>
            <a:r>
              <a:rPr lang="en-US" dirty="0"/>
              <a:t>We requested and received your approval in July to advertise in The St. Augustine Record, the tentative millage rates and budget for the new fiscal/school year and held our first public hearing in July.   The meeting this afternoon includes the presentation of the state required millage rates and budget, followed by any public comments and board discussion.  </a:t>
            </a:r>
          </a:p>
          <a:p>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395A534C-0B39-4556-A3D9-27C4B4F34DD2}" type="slidenum">
              <a:rPr lang="en-US" smtClean="0"/>
              <a:t>1</a:t>
            </a:fld>
            <a:endParaRPr lang="en-US"/>
          </a:p>
        </p:txBody>
      </p:sp>
    </p:spTree>
    <p:extLst>
      <p:ext uri="{BB962C8B-B14F-4D97-AF65-F5344CB8AC3E}">
        <p14:creationId xmlns:p14="http://schemas.microsoft.com/office/powerpoint/2010/main" val="3280455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item we will review is the school district budget.  The budget is detailed by funding sources. </a:t>
            </a:r>
          </a:p>
          <a:p>
            <a:r>
              <a:rPr lang="en-US" dirty="0"/>
              <a:t>~The General Operating Fund equals $539,313,225 (539 million, 313 thousand, 225 dollars) or 37% of the total.  The main source of funding for the General Fund comes from the FEFP (this is a combination of state sales tax and local property taxes.)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Special Revenue Fund equals $54,116,262 (54 million, 116 thousand, 262 dollars) or approximately 4% of the total budget. (This includes Student Food Services, and Federal dollars for the various Title grants, the Individuals with Disabilities Education Act (IDEA) grant, and the Head Start grant to name a few). See page 271 of your Final Budget Book for a complete listing.</a:t>
            </a:r>
          </a:p>
          <a:p>
            <a:r>
              <a:rPr lang="en-US" dirty="0"/>
              <a:t>~The Debt service fund equals $49,802,423 (49 million, 802 thousand, 423 dollars) or approximately 3% of the total budget </a:t>
            </a:r>
          </a:p>
          <a:p>
            <a:r>
              <a:rPr lang="en-US" dirty="0"/>
              <a:t>~The Capital Project Fund equals $693,143,308 (693 million, 143 thousand, 308 dollars) and makes up 47% of the total budget.</a:t>
            </a:r>
          </a:p>
          <a:p>
            <a:r>
              <a:rPr lang="en-US" dirty="0"/>
              <a:t>~The Internal Services Fund is $138,594,047 ($138 million, 594 thousand, 047 dollars) and equals 9% of the total budget (This fund includes the Health insurance for Medical, Dental &amp; Vision programs along with the workers compensation program funds.)</a:t>
            </a:r>
          </a:p>
          <a:p>
            <a:r>
              <a:rPr lang="en-US" dirty="0"/>
              <a:t>~The total budget equals $1,474,969,265 (1 billion, 474 million, 969 thousand, 265 dollars).</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10</a:t>
            </a:fld>
            <a:endParaRPr lang="en-US"/>
          </a:p>
        </p:txBody>
      </p:sp>
    </p:spTree>
    <p:extLst>
      <p:ext uri="{BB962C8B-B14F-4D97-AF65-F5344CB8AC3E}">
        <p14:creationId xmlns:p14="http://schemas.microsoft.com/office/powerpoint/2010/main" val="264150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get into the details of the Revenue and Appropriation pieces of the final budget and as we do, these are the 4 major categories of expenditures in which I will provide further details in future slides.</a:t>
            </a:r>
          </a:p>
        </p:txBody>
      </p:sp>
      <p:sp>
        <p:nvSpPr>
          <p:cNvPr id="4" name="Slide Number Placeholder 3"/>
          <p:cNvSpPr>
            <a:spLocks noGrp="1"/>
          </p:cNvSpPr>
          <p:nvPr>
            <p:ph type="sldNum" sz="quarter" idx="5"/>
          </p:nvPr>
        </p:nvSpPr>
        <p:spPr/>
        <p:txBody>
          <a:bodyPr/>
          <a:lstStyle/>
          <a:p>
            <a:fld id="{395A534C-0B39-4556-A3D9-27C4B4F34DD2}" type="slidenum">
              <a:rPr lang="en-US" smtClean="0"/>
              <a:t>11</a:t>
            </a:fld>
            <a:endParaRPr lang="en-US"/>
          </a:p>
        </p:txBody>
      </p:sp>
    </p:spTree>
    <p:extLst>
      <p:ext uri="{BB962C8B-B14F-4D97-AF65-F5344CB8AC3E}">
        <p14:creationId xmlns:p14="http://schemas.microsoft.com/office/powerpoint/2010/main" val="443593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question we are often asked, “How are the dollars spent in the school district?”  What is the break down of one dollar:</a:t>
            </a:r>
          </a:p>
          <a:p>
            <a:r>
              <a:rPr lang="en-US" dirty="0"/>
              <a:t>$0.61 is spent on Classroom Teaching</a:t>
            </a:r>
          </a:p>
          <a:p>
            <a:r>
              <a:rPr lang="en-US" dirty="0"/>
              <a:t>$0.13 is spent on Teacher Support</a:t>
            </a:r>
          </a:p>
          <a:p>
            <a:r>
              <a:rPr lang="en-US" dirty="0"/>
              <a:t>$0.16 is spent on School Operations &amp; Maintenance of Buildings</a:t>
            </a:r>
          </a:p>
          <a:p>
            <a:r>
              <a:rPr lang="en-US" dirty="0"/>
              <a:t>$0.10 is spent on Operational Services</a:t>
            </a:r>
          </a:p>
          <a:p>
            <a:r>
              <a:rPr lang="en-US" dirty="0"/>
              <a:t>Totaling $1</a:t>
            </a:r>
          </a:p>
          <a:p>
            <a:endParaRPr lang="en-US" dirty="0"/>
          </a:p>
          <a:p>
            <a:endParaRPr lang="en-US" dirty="0"/>
          </a:p>
          <a:p>
            <a:r>
              <a:rPr lang="en-US" dirty="0"/>
              <a:t>Many times we state that $0.97 is spent on our schools which would include the Blue which is Classroom Teaching, the Orange which is Teacher Support, and then parts of the Gray and Yello which include transportation and some custodial expenses.</a:t>
            </a:r>
          </a:p>
          <a:p>
            <a:endParaRPr lang="en-US" dirty="0"/>
          </a:p>
          <a:p>
            <a:r>
              <a:rPr lang="en-US" dirty="0"/>
              <a:t>In this slide alone, roughly 74% is spent on Classroom Teaching and Classroom Support.</a:t>
            </a:r>
          </a:p>
        </p:txBody>
      </p:sp>
      <p:sp>
        <p:nvSpPr>
          <p:cNvPr id="4" name="Slide Number Placeholder 3"/>
          <p:cNvSpPr>
            <a:spLocks noGrp="1"/>
          </p:cNvSpPr>
          <p:nvPr>
            <p:ph type="sldNum" sz="quarter" idx="5"/>
          </p:nvPr>
        </p:nvSpPr>
        <p:spPr/>
        <p:txBody>
          <a:bodyPr/>
          <a:lstStyle/>
          <a:p>
            <a:fld id="{395A534C-0B39-4556-A3D9-27C4B4F34DD2}" type="slidenum">
              <a:rPr lang="en-US" smtClean="0"/>
              <a:t>12</a:t>
            </a:fld>
            <a:endParaRPr lang="en-US"/>
          </a:p>
        </p:txBody>
      </p:sp>
    </p:spTree>
    <p:extLst>
      <p:ext uri="{BB962C8B-B14F-4D97-AF65-F5344CB8AC3E}">
        <p14:creationId xmlns:p14="http://schemas.microsoft.com/office/powerpoint/2010/main" val="3658755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General Fund (Fund 100)Revenue dollars include Federal, State and Local.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dollars are estimated at $260,000 for our County wide JROTC program, or less than half a percent.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ONLY IF ASKED: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((JROTC: the military branches provide course content, curriculum teaching aides and any other supplies associated with the conduct of the program including uniforms, equipment (replica weapons, air rifles, and sabers) as authorized.  Each of the military branches retain ownership of the items they provide.  Additionally, meals, travel &amp; lodging costs for students &amp; instructors are covered for activities away from the school.  We must provide technology, classrooms, &amp; office space.))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CONTINUE HERE:</a:t>
            </a:r>
          </a:p>
          <a:p>
            <a:r>
              <a:rPr lang="en-US" dirty="0"/>
              <a:t>~State Revenue includes the Florida Education Finance Program funds at $23.9M or 50%</a:t>
            </a:r>
          </a:p>
          <a:p>
            <a:endParaRPr lang="en-US" dirty="0"/>
          </a:p>
          <a:p>
            <a:endParaRPr lang="en-US" dirty="0"/>
          </a:p>
          <a:p>
            <a:r>
              <a:rPr lang="en-US" dirty="0"/>
              <a:t>~Local dollars are a combination of required local effort, discretionary millage, fees, field trips, etc.) are $219,216,651 or 46%.  ~Transfers are 4% and come from the capital outlay fund and the student food service fund.  (Capital =$17.9 million and FNS $2.8 million totaling $20.7 million.) </a:t>
            </a:r>
          </a:p>
          <a:p>
            <a:endParaRPr lang="en-US" dirty="0"/>
          </a:p>
          <a:p>
            <a:endParaRPr lang="en-US" dirty="0"/>
          </a:p>
          <a:p>
            <a:r>
              <a:rPr lang="en-US" dirty="0"/>
              <a:t>~The major portion of the General Fund or Operating Budget dollars are used to maintain our educational programs offered to the children, families and citizens of St. Johns County.</a:t>
            </a:r>
          </a:p>
          <a:p>
            <a:endParaRPr lang="en-US" dirty="0"/>
          </a:p>
          <a:p>
            <a:endParaRPr lang="en-US" dirty="0"/>
          </a:p>
          <a:p>
            <a:r>
              <a:rPr lang="en-US" b="1" dirty="0"/>
              <a:t>DO NOT INCLUDE AT THIS TIME</a:t>
            </a:r>
          </a:p>
          <a:p>
            <a:r>
              <a:rPr lang="en-US" dirty="0"/>
              <a:t>~(This does not include Fund Balance). For a total estimated revenue of $479,568,283.</a:t>
            </a:r>
          </a:p>
          <a:p>
            <a:pPr marL="161766" indent="0">
              <a:buNone/>
            </a:pPr>
            <a:r>
              <a:rPr lang="en-US" dirty="0"/>
              <a:t>FES…  See page 189 of the Budget Book. We account for the FES $ here.  This revenue is what’s considered “an in” and “an out” regarding funds.  The dollars are shown as Revenue In for our district, however, we don’t receive the funds.   In looking at this page, you can see the growth of the FES program from last year to this year – in 23-24 the pass through was projected at $25.5 Million Dollars – for 2024-2025 the pass through amount is $42.6 Million.  That is a 67% increase over last year.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13</a:t>
            </a:fld>
            <a:endParaRPr lang="en-US"/>
          </a:p>
        </p:txBody>
      </p:sp>
    </p:spTree>
    <p:extLst>
      <p:ext uri="{BB962C8B-B14F-4D97-AF65-F5344CB8AC3E}">
        <p14:creationId xmlns:p14="http://schemas.microsoft.com/office/powerpoint/2010/main" val="2584740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Fund expenditures detailed by category:</a:t>
            </a:r>
          </a:p>
          <a:p>
            <a:r>
              <a:rPr lang="en-US" dirty="0"/>
              <a:t> ~The largest category of expenses in the general fund are for the students and teachers.  </a:t>
            </a:r>
            <a:r>
              <a:rPr lang="en-US" b="1" dirty="0"/>
              <a:t>The Classroom Teaching</a:t>
            </a:r>
            <a:r>
              <a:rPr lang="en-US" dirty="0"/>
              <a:t> category includes our </a:t>
            </a:r>
            <a:r>
              <a:rPr lang="en-US" b="0" dirty="0"/>
              <a:t>employees that </a:t>
            </a:r>
            <a:r>
              <a:rPr lang="en-US" dirty="0"/>
              <a:t>are working directly with our students.  This category includes Grades K-12 Basic Education programs, Grades PreK-12 Exceptional Student Education programs, At Risk Programs, Career Tech &amp; Adult Education programs. </a:t>
            </a:r>
            <a:r>
              <a:rPr lang="en-US" b="1" dirty="0"/>
              <a:t>61%</a:t>
            </a:r>
            <a:r>
              <a:rPr lang="en-US" dirty="0"/>
              <a:t> (or $295,234,630) of our general operating expenditures reside here.  This include salaries, employee benefits, purchased services,  materials and supplies.  </a:t>
            </a:r>
            <a:endParaRPr lang="en-US" b="0" dirty="0"/>
          </a:p>
          <a:p>
            <a:r>
              <a:rPr lang="en-US" b="0" dirty="0"/>
              <a:t> ~</a:t>
            </a:r>
            <a:r>
              <a:rPr lang="en-US" b="1" dirty="0"/>
              <a:t>The Teacher Support </a:t>
            </a:r>
            <a:r>
              <a:rPr lang="en-US" dirty="0"/>
              <a:t>team is next and includes Student Services, Instructional Media Services, Instruction &amp; Curriculum Development, Instructional Staff Training, &amp; Instructional Related Technology (this category goes hand in hand with the Classroom Teaching group).  The Teacher Support category </a:t>
            </a:r>
            <a:r>
              <a:rPr lang="en-US" b="1" dirty="0"/>
              <a:t>totals 13% </a:t>
            </a:r>
            <a:r>
              <a:rPr lang="en-US" dirty="0"/>
              <a:t>or $65,587,287 of the general fund expenses.  </a:t>
            </a:r>
            <a:r>
              <a:rPr lang="en-US" b="1" i="1" dirty="0"/>
              <a:t>When the Classroom Teaching and Teacher Support categories are added together, they equal 74% of the total budget. </a:t>
            </a:r>
            <a:r>
              <a:rPr lang="en-US" dirty="0"/>
              <a:t> </a:t>
            </a:r>
          </a:p>
          <a:p>
            <a:r>
              <a:rPr lang="en-US" dirty="0"/>
              <a:t>~The </a:t>
            </a:r>
            <a:r>
              <a:rPr lang="en-US" b="1" dirty="0"/>
              <a:t>School Operations &amp; Maintenance of Schools </a:t>
            </a:r>
            <a:r>
              <a:rPr lang="en-US" b="0" dirty="0"/>
              <a:t>section equals 16% of the general fund expenses and </a:t>
            </a:r>
            <a:r>
              <a:rPr lang="en-US" dirty="0"/>
              <a:t>includes School Administration, Operation of Plant, Maintenance of Plant and Community Services. (($76,283,682 of the general fund expenditures.))</a:t>
            </a:r>
          </a:p>
          <a:p>
            <a:r>
              <a:rPr lang="en-US" dirty="0"/>
              <a:t>~</a:t>
            </a:r>
            <a:r>
              <a:rPr lang="en-US" b="1" dirty="0"/>
              <a:t>The Operational Services category </a:t>
            </a:r>
            <a:r>
              <a:rPr lang="en-US" dirty="0"/>
              <a:t>includes General Administration, Facilities, Student Transportation, Central Services, Administrative Technology Services, Human Resources, Financial Services and school board and equals 10% of the general fund expenses.  ($50,530,712).</a:t>
            </a:r>
          </a:p>
          <a:p>
            <a:endParaRPr lang="en-US" dirty="0"/>
          </a:p>
          <a:p>
            <a:r>
              <a:rPr lang="en-US" dirty="0"/>
              <a:t>The total estimated appropriations equal $487,636,311. (487 Million, 636 Thousand, 311 Dollars).  It is important to point out that approximately $400M of these expenditures are for salaries and benefits of all staff of the St. Johns County School district.</a:t>
            </a:r>
          </a:p>
          <a:p>
            <a:pPr marL="161766" indent="0">
              <a:buNone/>
            </a:pPr>
            <a:r>
              <a:rPr lang="en-US" dirty="0"/>
              <a:t> </a:t>
            </a:r>
          </a:p>
          <a:p>
            <a:pPr marL="161766"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395A534C-0B39-4556-A3D9-27C4B4F34DD2}" type="slidenum">
              <a:rPr lang="en-US" smtClean="0"/>
              <a:t>14</a:t>
            </a:fld>
            <a:endParaRPr lang="en-US"/>
          </a:p>
        </p:txBody>
      </p:sp>
    </p:spTree>
    <p:extLst>
      <p:ext uri="{BB962C8B-B14F-4D97-AF65-F5344CB8AC3E}">
        <p14:creationId xmlns:p14="http://schemas.microsoft.com/office/powerpoint/2010/main" val="1766510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special revenue fund contains federal funds that are typically provided for specific programs and populations of students.  Currently we are projecting the school district to be awarded approximately $18,987,025 in Federal grants (this does not include our student food service program).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Other grants are expected during the year, however, if we have not received the Grant Award Notice, we do not include it in the budget.  The above listed Grants include Title I, II, III, IDEA, &amp; HEAD START.  The expenses include curriculum, materials &amp; supplies and salaries and benefits.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important to note that the 4 largest grants of Title I Part A,  Title II Part A, IDEA and </a:t>
            </a:r>
            <a:r>
              <a:rPr lang="en-US" dirty="0" err="1"/>
              <a:t>Headstart</a:t>
            </a:r>
            <a:r>
              <a:rPr lang="en-US" dirty="0"/>
              <a:t> make up $17 M of the Total Allocations which is approximately 90%.</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15</a:t>
            </a:fld>
            <a:endParaRPr lang="en-US"/>
          </a:p>
        </p:txBody>
      </p:sp>
    </p:spTree>
    <p:extLst>
      <p:ext uri="{BB962C8B-B14F-4D97-AF65-F5344CB8AC3E}">
        <p14:creationId xmlns:p14="http://schemas.microsoft.com/office/powerpoint/2010/main" val="3622887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Student Food and Nutrition Services Fund earns dollars from two sources.  </a:t>
            </a:r>
          </a:p>
          <a:p>
            <a:r>
              <a:rPr lang="en-US" dirty="0"/>
              <a:t>~We receive 31% from the National School Lunch Program administered through the Department of Agriculture</a:t>
            </a:r>
          </a:p>
          <a:p>
            <a:r>
              <a:rPr lang="en-US" dirty="0"/>
              <a:t>~69% of revenue comes under the local category and are generated from a la cart sales.</a:t>
            </a:r>
          </a:p>
          <a:p>
            <a:r>
              <a:rPr lang="en-US" dirty="0"/>
              <a:t>~The total estimated revenue (not including fund balance) equals $21,539,850.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Calibri" panose="020F0502020204030204" pitchFamily="34" charset="0"/>
                <a:cs typeface="Calibri" panose="020F0502020204030204" pitchFamily="34" charset="0"/>
              </a:rPr>
              <a:t>~A few facts from last School Year (2023-2024):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Calibri" panose="020F0502020204030204" pitchFamily="34" charset="0"/>
                <a:cs typeface="Calibri" panose="020F0502020204030204" pitchFamily="34" charset="0"/>
              </a:rPr>
              <a:t>~Our amazing cafeteria teams served 550,000 breakfasts and the Lunch meals served came in at 2.5 million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Calibri" panose="020F0502020204030204" pitchFamily="34" charset="0"/>
                <a:cs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16</a:t>
            </a:fld>
            <a:endParaRPr lang="en-US"/>
          </a:p>
        </p:txBody>
      </p:sp>
    </p:spTree>
    <p:extLst>
      <p:ext uri="{BB962C8B-B14F-4D97-AF65-F5344CB8AC3E}">
        <p14:creationId xmlns:p14="http://schemas.microsoft.com/office/powerpoint/2010/main" val="1647469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Student Food &amp; Nutrition Services expenditures include those categories projected on the slide:</a:t>
            </a:r>
          </a:p>
          <a:p>
            <a:endParaRPr lang="en-US" dirty="0"/>
          </a:p>
          <a:p>
            <a:r>
              <a:rPr lang="en-US" dirty="0"/>
              <a:t>The biggest takeaway is that Salaries and Benefits and Materials and Supplies make up 82% of the Food Service Budget.</a:t>
            </a:r>
          </a:p>
          <a:p>
            <a:endParaRPr lang="en-US" dirty="0"/>
          </a:p>
          <a:p>
            <a:endParaRPr lang="en-US" dirty="0"/>
          </a:p>
          <a:p>
            <a:endParaRPr lang="en-US" dirty="0"/>
          </a:p>
          <a:p>
            <a:endParaRPr lang="en-US" dirty="0"/>
          </a:p>
          <a:p>
            <a:r>
              <a:rPr lang="en-US" b="1" dirty="0"/>
              <a:t>IF ASKED:</a:t>
            </a:r>
          </a:p>
          <a:p>
            <a:r>
              <a:rPr lang="en-US" dirty="0"/>
              <a:t>Salaries/Benefits =$9,449,750 million or 39%</a:t>
            </a:r>
          </a:p>
          <a:p>
            <a:r>
              <a:rPr lang="en-US" dirty="0"/>
              <a:t>Capital Outlay =$1,349,500 or 5%</a:t>
            </a:r>
          </a:p>
          <a:p>
            <a:r>
              <a:rPr lang="en-US" dirty="0"/>
              <a:t>Purchased Services =$243,750 or 1%</a:t>
            </a:r>
          </a:p>
          <a:p>
            <a:r>
              <a:rPr lang="en-US" dirty="0"/>
              <a:t>Energy Services = $125,500 or 1%</a:t>
            </a:r>
          </a:p>
          <a:p>
            <a:r>
              <a:rPr lang="en-US" dirty="0"/>
              <a:t>Materials &amp; Supplies = $10,542,000 or 43%</a:t>
            </a:r>
          </a:p>
          <a:p>
            <a:r>
              <a:rPr lang="en-US" dirty="0"/>
              <a:t>Other Expenses = $20,000 or less than one percent</a:t>
            </a:r>
          </a:p>
          <a:p>
            <a:r>
              <a:rPr lang="en-US" dirty="0"/>
              <a:t>Transfers = $2.8 million or 11% to the General Fund to cover every day operating expenses.</a:t>
            </a:r>
          </a:p>
          <a:p>
            <a:r>
              <a:rPr lang="en-US" dirty="0"/>
              <a:t>For an estimated total of $35 Million.</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17</a:t>
            </a:fld>
            <a:endParaRPr lang="en-US"/>
          </a:p>
        </p:txBody>
      </p:sp>
    </p:spTree>
    <p:extLst>
      <p:ext uri="{BB962C8B-B14F-4D97-AF65-F5344CB8AC3E}">
        <p14:creationId xmlns:p14="http://schemas.microsoft.com/office/powerpoint/2010/main" val="984143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revenue dollars for the debt service fund includes:</a:t>
            </a:r>
          </a:p>
          <a:p>
            <a:r>
              <a:rPr lang="en-US" dirty="0"/>
              <a:t>~Federal dollars for the Qualified School Construction Bonds - $745,347.20 interest and payments or 1%.</a:t>
            </a:r>
          </a:p>
          <a:p>
            <a:r>
              <a:rPr lang="en-US" dirty="0"/>
              <a:t>~Local dollars of 11% from the Half-Cent Sales Surtax of $5.6 million</a:t>
            </a:r>
          </a:p>
          <a:p>
            <a:r>
              <a:rPr lang="en-US" dirty="0"/>
              <a:t>~Transfers In totals 51% or $25.2 million for payments</a:t>
            </a:r>
          </a:p>
          <a:p>
            <a:r>
              <a:rPr lang="en-US" dirty="0"/>
              <a:t>~Estimated Fund Balance/carry forward of 37% or $18.3 million.</a:t>
            </a:r>
          </a:p>
          <a:p>
            <a:r>
              <a:rPr lang="en-US" dirty="0"/>
              <a:t>~For a total estimated Revenue amount of $49,802,423.</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18</a:t>
            </a:fld>
            <a:endParaRPr lang="en-US"/>
          </a:p>
        </p:txBody>
      </p:sp>
    </p:spTree>
    <p:extLst>
      <p:ext uri="{BB962C8B-B14F-4D97-AF65-F5344CB8AC3E}">
        <p14:creationId xmlns:p14="http://schemas.microsoft.com/office/powerpoint/2010/main" val="112945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Expenses for Debt Service include principal payments, interest payments and associated fees.</a:t>
            </a:r>
          </a:p>
          <a:p>
            <a:r>
              <a:rPr lang="en-US" dirty="0"/>
              <a:t>~Principal payments are $13.3 million (Certificates of Participation, and Half-Cent Sales Surtax Revenue Bonds – Series 2016)</a:t>
            </a:r>
          </a:p>
          <a:p>
            <a:r>
              <a:rPr lang="en-US" dirty="0"/>
              <a:t>~Interest payments of $17.2 million and ~Dues &amp; Fees of $21,875  is 35%</a:t>
            </a:r>
          </a:p>
          <a:p>
            <a:r>
              <a:rPr lang="en-US" dirty="0"/>
              <a:t>Fund Balance (Sinking Fund) equals $19.2 million or 38%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total estimated appropriations of $49,802,423.</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19</a:t>
            </a:fld>
            <a:endParaRPr lang="en-US"/>
          </a:p>
        </p:txBody>
      </p:sp>
    </p:spTree>
    <p:extLst>
      <p:ext uri="{BB962C8B-B14F-4D97-AF65-F5344CB8AC3E}">
        <p14:creationId xmlns:p14="http://schemas.microsoft.com/office/powerpoint/2010/main" val="2024349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What is TRIM? The Truth in Millage legislation was enacted in 1980, and the requirements are detailed in Florida Statutes Section 200.065. The TRIM method is what government entities use to levy ad valorem/property taxes. </a:t>
            </a:r>
          </a:p>
          <a:p>
            <a:r>
              <a:rPr lang="en-US" sz="1200" dirty="0"/>
              <a:t>~Taxing authorities in Florida, which includes county governments, school districts, water management districts, special districts and municipalities are governed by the Florida Constitution and Statutes.    </a:t>
            </a:r>
          </a:p>
          <a:p>
            <a:r>
              <a:rPr lang="en-US" sz="1200" dirty="0"/>
              <a:t>The TRIM process is housed within the Florida Department of Revenue’s Property Tax Oversight department.  The Property Tax Oversight department works with Florida taxing authorities to make sure the taxing entities are following the requirements of the mandated guidelines.  </a:t>
            </a:r>
          </a:p>
          <a:p>
            <a:r>
              <a:rPr lang="en-US" sz="1200" dirty="0"/>
              <a:t> ~Public hearings such as this one, invites taxpayers and the community to participate in the process.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~Following these requirements, legal advertisements were placed in </a:t>
            </a:r>
            <a:r>
              <a:rPr lang="en-US" sz="1200" i="1" u="none" dirty="0"/>
              <a:t>The St. Augustine Record</a:t>
            </a:r>
            <a:r>
              <a:rPr lang="en-US" sz="1200" i="0" dirty="0"/>
              <a:t>, on Sunday, July 28. S</a:t>
            </a:r>
            <a:r>
              <a:rPr lang="en-US" sz="1200" dirty="0"/>
              <a:t>chool districts must hold the first public hearing on the tentative millage rates and budget 2-5  days after publishing the advertisements in the newspaper. Also, the statue mandates the newspaper notice requirements, form, size and placement of the budget ads.  (HOLD UP PAPER)</a:t>
            </a:r>
          </a:p>
          <a:p>
            <a:r>
              <a:rPr lang="en-US" sz="1200" dirty="0"/>
              <a:t>~Following the presentation, public input and Board discussion, the millage rates are adopted first, followed by the budget.</a:t>
            </a:r>
          </a:p>
          <a:p>
            <a:r>
              <a:rPr lang="en-US" sz="1200" dirty="0"/>
              <a:t>~After the first public hearing, each taxing authority reports to the property appraiser the approved information regarding the current year proposed millage rates,  the current year rolled-back rate, the prior year millage rates, and the date, time and meeting place of their Final Public Hearing.  Once the Property Appraiser collects the certifications from the various taxing authorities in their counties, they  mail out the </a:t>
            </a:r>
            <a:r>
              <a:rPr lang="en-US" sz="1200" b="1" i="1" baseline="0" dirty="0"/>
              <a:t>Notice of Proposed Property Taxes.  </a:t>
            </a:r>
            <a:r>
              <a:rPr lang="en-US" sz="1200" dirty="0"/>
              <a:t>Florida Statutes are very specific in defining the process and timetable that must be followed to adopt the millage rates and budget.  </a:t>
            </a:r>
          </a:p>
          <a:p>
            <a:endParaRPr lang="en-US" sz="1400" dirty="0"/>
          </a:p>
        </p:txBody>
      </p:sp>
      <p:sp>
        <p:nvSpPr>
          <p:cNvPr id="4" name="Slide Number Placeholder 3"/>
          <p:cNvSpPr>
            <a:spLocks noGrp="1"/>
          </p:cNvSpPr>
          <p:nvPr>
            <p:ph type="sldNum" sz="quarter" idx="10"/>
          </p:nvPr>
        </p:nvSpPr>
        <p:spPr/>
        <p:txBody>
          <a:bodyPr/>
          <a:lstStyle/>
          <a:p>
            <a:fld id="{395A534C-0B39-4556-A3D9-27C4B4F34DD2}" type="slidenum">
              <a:rPr lang="en-US" smtClean="0"/>
              <a:t>2</a:t>
            </a:fld>
            <a:endParaRPr lang="en-US"/>
          </a:p>
        </p:txBody>
      </p:sp>
    </p:spTree>
    <p:extLst>
      <p:ext uri="{BB962C8B-B14F-4D97-AF65-F5344CB8AC3E}">
        <p14:creationId xmlns:p14="http://schemas.microsoft.com/office/powerpoint/2010/main" val="2328010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Capital Outlay Fund has Revenue from local dollars including:  property taxes, half-cent sales surtax collections, &amp; impact fees.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~Our estimate from the state for </a:t>
            </a:r>
            <a:r>
              <a:rPr lang="en-US" b="1" dirty="0"/>
              <a:t>Capital outlay and debt service (CO&amp;DS) </a:t>
            </a:r>
            <a:r>
              <a:rPr lang="en-US" dirty="0"/>
              <a:t>equals less than half a percent or $1.6 million.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r>
              <a:rPr lang="en-US" b="1" dirty="0"/>
              <a:t>Half-cent sales surtax </a:t>
            </a:r>
            <a:r>
              <a:rPr lang="en-US" dirty="0"/>
              <a:t>is projected at $18.9 million or 3% of the capital fund.</a:t>
            </a:r>
          </a:p>
          <a:p>
            <a:r>
              <a:rPr lang="en-US" dirty="0"/>
              <a:t>~Our projected collection from the </a:t>
            </a:r>
            <a:r>
              <a:rPr lang="en-US" b="1" dirty="0"/>
              <a:t>Capital Outlay Local millage 1.500 mills </a:t>
            </a:r>
            <a:r>
              <a:rPr lang="en-US" dirty="0"/>
              <a:t>is $85.4 million or 12% of the capital budget.</a:t>
            </a:r>
          </a:p>
          <a:p>
            <a:pPr marL="161766" indent="0">
              <a:buNone/>
            </a:pPr>
            <a:r>
              <a:rPr lang="en-US" b="1" dirty="0"/>
              <a:t>	($85.4 for 1.500 mills.  Remember this is for the Capital Outlay fund.  </a:t>
            </a:r>
          </a:p>
          <a:p>
            <a:r>
              <a:rPr lang="en-US" b="1" dirty="0"/>
              <a:t>	$59,327,051,354 / 1,000 X 96%=$56,953,969</a:t>
            </a:r>
          </a:p>
          <a:p>
            <a:r>
              <a:rPr lang="en-US" b="1" dirty="0"/>
              <a:t>	$59,327,051,354 / 1,000 X 96%X.50=$28,476,985</a:t>
            </a:r>
          </a:p>
          <a:p>
            <a:r>
              <a:rPr lang="en-US" b="1" dirty="0"/>
              <a:t>	For 1.5 mills=$85,430,954</a:t>
            </a:r>
          </a:p>
          <a:p>
            <a:r>
              <a:rPr lang="en-US" dirty="0"/>
              <a:t>~The </a:t>
            </a:r>
            <a:r>
              <a:rPr lang="en-US" b="1" dirty="0"/>
              <a:t>impact fees </a:t>
            </a:r>
            <a:r>
              <a:rPr lang="en-US" dirty="0"/>
              <a:t>are approximately $18 million or 3% of the fund.</a:t>
            </a:r>
          </a:p>
          <a:p>
            <a:r>
              <a:rPr lang="en-US" dirty="0"/>
              <a:t>~The </a:t>
            </a:r>
            <a:r>
              <a:rPr lang="en-US" b="1" dirty="0"/>
              <a:t>fund balance or carry forward </a:t>
            </a:r>
            <a:r>
              <a:rPr lang="en-US" dirty="0"/>
              <a:t>balance makes up the remaining dollars to be used for our maintenance projects, construction, and renovation projects. </a:t>
            </a:r>
          </a:p>
          <a:p>
            <a:r>
              <a:rPr lang="en-US" dirty="0"/>
              <a:t>~The total capital fund equals approximately $693M.</a:t>
            </a:r>
          </a:p>
          <a:p>
            <a:endParaRPr lang="en-US" dirty="0"/>
          </a:p>
          <a:p>
            <a:endParaRPr lang="en-US" dirty="0"/>
          </a:p>
          <a:p>
            <a:endParaRPr lang="en-US" dirty="0"/>
          </a:p>
          <a:p>
            <a:r>
              <a:rPr lang="en-US" dirty="0"/>
              <a:t>K-8 Schools:</a:t>
            </a:r>
          </a:p>
          <a:p>
            <a:r>
              <a:rPr lang="en-US" dirty="0"/>
              <a:t>NN August 2024</a:t>
            </a:r>
          </a:p>
          <a:p>
            <a:r>
              <a:rPr lang="en-US" dirty="0"/>
              <a:t>OO August 2024</a:t>
            </a:r>
          </a:p>
          <a:p>
            <a:endParaRPr lang="en-US" dirty="0"/>
          </a:p>
          <a:p>
            <a:r>
              <a:rPr lang="en-US" dirty="0"/>
              <a:t>PP August 2025</a:t>
            </a:r>
          </a:p>
          <a:p>
            <a:endParaRPr lang="en-US" dirty="0"/>
          </a:p>
          <a:p>
            <a:r>
              <a:rPr lang="en-US" dirty="0"/>
              <a:t>QQ August 2026</a:t>
            </a:r>
          </a:p>
          <a:p>
            <a:r>
              <a:rPr lang="en-US" dirty="0"/>
              <a:t>RR August 2026</a:t>
            </a:r>
          </a:p>
        </p:txBody>
      </p:sp>
      <p:sp>
        <p:nvSpPr>
          <p:cNvPr id="4" name="Slide Number Placeholder 3"/>
          <p:cNvSpPr>
            <a:spLocks noGrp="1"/>
          </p:cNvSpPr>
          <p:nvPr>
            <p:ph type="sldNum" sz="quarter" idx="5"/>
          </p:nvPr>
        </p:nvSpPr>
        <p:spPr/>
        <p:txBody>
          <a:bodyPr/>
          <a:lstStyle/>
          <a:p>
            <a:fld id="{395A534C-0B39-4556-A3D9-27C4B4F34DD2}" type="slidenum">
              <a:rPr lang="en-US" smtClean="0"/>
              <a:t>20</a:t>
            </a:fld>
            <a:endParaRPr lang="en-US"/>
          </a:p>
        </p:txBody>
      </p:sp>
    </p:spTree>
    <p:extLst>
      <p:ext uri="{BB962C8B-B14F-4D97-AF65-F5344CB8AC3E}">
        <p14:creationId xmlns:p14="http://schemas.microsoft.com/office/powerpoint/2010/main" val="18852536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Capital Outlay expenditures 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~Buildings &amp; Fixed Equipment - $495.7 million or 72%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~Furniture, Fixtures &amp; Equipment - $21.9 million or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~Motor Vehicles (including 25 school buses) - $19 million or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~Improvements Other Than Buildings - $24.6 million or 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~Remodeling &amp; Renovations - $88.5 million or 12%</a:t>
            </a:r>
          </a:p>
          <a:p>
            <a:r>
              <a:rPr lang="en-US" dirty="0"/>
              <a:t>~Transfers - $43 million or 6%</a:t>
            </a:r>
          </a:p>
          <a:p>
            <a:r>
              <a:rPr lang="en-US" dirty="0"/>
              <a:t>For a total of $693  million</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95A534C-0B39-4556-A3D9-27C4B4F34DD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0198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dirty="0">
                <a:solidFill>
                  <a:srgbClr val="000000"/>
                </a:solidFill>
                <a:effectLst/>
                <a:latin typeface="Calibri" panose="020F0502020204030204" pitchFamily="34" charset="0"/>
              </a:rPr>
              <a:t>The Internal Services Fund includes the medical insurance programs of medical, vision, dental and the workers compensation program.  The projected revenue and estimated carry forward equals $138,594,047.</a:t>
            </a:r>
          </a:p>
          <a:p>
            <a:r>
              <a:rPr lang="en-US" sz="1200" b="0" i="0" u="none" strike="noStrike" dirty="0">
                <a:solidFill>
                  <a:srgbClr val="000000"/>
                </a:solidFill>
                <a:effectLst/>
                <a:latin typeface="Calibri" panose="020F0502020204030204" pitchFamily="34" charset="0"/>
              </a:rPr>
              <a:t>The Expenditures include claims, fees and reserves and totaling $138,594,047.</a:t>
            </a:r>
            <a:r>
              <a:rPr lang="en-US" sz="1200" dirty="0"/>
              <a:t>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22</a:t>
            </a:fld>
            <a:endParaRPr lang="en-US"/>
          </a:p>
        </p:txBody>
      </p:sp>
    </p:spTree>
    <p:extLst>
      <p:ext uri="{BB962C8B-B14F-4D97-AF65-F5344CB8AC3E}">
        <p14:creationId xmlns:p14="http://schemas.microsoft.com/office/powerpoint/2010/main" val="10779940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recap what we have reviewed this evening, the total budget for the 2024-2025 school year is $1,474,969,265 (1 Billion, 474 Million, 969 Thousand, 265 Dollars).</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23</a:t>
            </a:fld>
            <a:endParaRPr lang="en-US"/>
          </a:p>
        </p:txBody>
      </p:sp>
    </p:spTree>
    <p:extLst>
      <p:ext uri="{BB962C8B-B14F-4D97-AF65-F5344CB8AC3E}">
        <p14:creationId xmlns:p14="http://schemas.microsoft.com/office/powerpoint/2010/main" val="3913848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The board and the district are at the final step in the TRIM process with the approval of the Millage and the Budget through your actions tonight.</a:t>
            </a:r>
          </a:p>
        </p:txBody>
      </p:sp>
      <p:sp>
        <p:nvSpPr>
          <p:cNvPr id="4" name="Slide Number Placeholder 3"/>
          <p:cNvSpPr>
            <a:spLocks noGrp="1"/>
          </p:cNvSpPr>
          <p:nvPr>
            <p:ph type="sldNum" sz="quarter" idx="10"/>
          </p:nvPr>
        </p:nvSpPr>
        <p:spPr/>
        <p:txBody>
          <a:bodyPr/>
          <a:lstStyle/>
          <a:p>
            <a:fld id="{395A534C-0B39-4556-A3D9-27C4B4F34DD2}" type="slidenum">
              <a:rPr lang="en-US" smtClean="0"/>
              <a:t>24</a:t>
            </a:fld>
            <a:endParaRPr lang="en-US"/>
          </a:p>
        </p:txBody>
      </p:sp>
    </p:spTree>
    <p:extLst>
      <p:ext uri="{BB962C8B-B14F-4D97-AF65-F5344CB8AC3E}">
        <p14:creationId xmlns:p14="http://schemas.microsoft.com/office/powerpoint/2010/main" val="1635313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a:lnSpc>
                <a:spcPct val="200000"/>
              </a:lnSpc>
              <a:spcBef>
                <a:spcPts val="0"/>
              </a:spcBef>
              <a:spcAft>
                <a:spcPts val="0"/>
              </a:spcAft>
              <a:buFont typeface="+mj-lt"/>
              <a:buNone/>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Before I close, I want to take a moment and thank my Budget Team, Sarah Clay, Wendy Wilson and Suzie Kizer along with Elizabeth Moore from Accounting and Nicole Cubbedge in Planning and Accountability who play an important role in developing the capital outlay budget.  And thank you to Gretchen Saunders for getting us started with the Tentative Budget and Mike Degutis for being my mentor in preparation for standing in front of you today.</a:t>
            </a:r>
          </a:p>
          <a:p>
            <a:pPr marL="0" marR="0" lvl="0" indent="0" algn="just">
              <a:lnSpc>
                <a:spcPct val="200000"/>
              </a:lnSpc>
              <a:spcBef>
                <a:spcPts val="0"/>
              </a:spcBef>
              <a:spcAft>
                <a:spcPts val="0"/>
              </a:spcAft>
              <a:buFont typeface="+mj-lt"/>
              <a:buNone/>
            </a:pP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200000"/>
              </a:lnSpc>
              <a:spcBef>
                <a:spcPts val="0"/>
              </a:spcBef>
              <a:spcAft>
                <a:spcPts val="0"/>
              </a:spcAft>
              <a:buFont typeface="+mj-lt"/>
              <a:buNone/>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Thank you, Ms. Slough, Board Members and Mr. Forson.</a:t>
            </a:r>
          </a:p>
          <a:p>
            <a:pPr marL="0" marR="0" lvl="0" indent="0" algn="just">
              <a:lnSpc>
                <a:spcPct val="200000"/>
              </a:lnSpc>
              <a:spcBef>
                <a:spcPts val="0"/>
              </a:spcBef>
              <a:spcAft>
                <a:spcPts val="0"/>
              </a:spcAft>
              <a:buFont typeface="+mj-lt"/>
              <a:buNone/>
            </a:pPr>
            <a:endParaRPr lang="en-US" sz="1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a:lnSpc>
                <a:spcPct val="200000"/>
              </a:lnSpc>
              <a:spcBef>
                <a:spcPts val="0"/>
              </a:spcBef>
              <a:spcAft>
                <a:spcPts val="0"/>
              </a:spcAft>
              <a:buFont typeface="+mj-lt"/>
              <a:buNone/>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        Ms. Slough will announce the opening of the public hearing:</a:t>
            </a:r>
          </a:p>
          <a:p>
            <a:pPr marL="742950" marR="0" lvl="1" indent="-285750" algn="just">
              <a:lnSpc>
                <a:spcPct val="200000"/>
              </a:lnSpc>
              <a:spcBef>
                <a:spcPts val="0"/>
              </a:spcBef>
              <a:spcAft>
                <a:spcPts val="0"/>
              </a:spcAft>
              <a:buFont typeface="+mj-lt"/>
              <a:buAutoNum type="alphaLcPeriod"/>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Hold the Public Hearing for any public comments/input on the millage rates and/or budget</a:t>
            </a:r>
          </a:p>
          <a:p>
            <a:pPr marL="742950" marR="0" lvl="1" indent="-285750" algn="just">
              <a:lnSpc>
                <a:spcPct val="200000"/>
              </a:lnSpc>
              <a:spcBef>
                <a:spcPts val="0"/>
              </a:spcBef>
              <a:spcAft>
                <a:spcPts val="0"/>
              </a:spcAft>
              <a:buFont typeface="+mj-lt"/>
              <a:buAutoNum type="alphaLcPeriod"/>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Close Public Hearing </a:t>
            </a:r>
          </a:p>
          <a:p>
            <a:pPr marL="0" marR="0" lvl="0" indent="0" algn="just">
              <a:lnSpc>
                <a:spcPct val="200000"/>
              </a:lnSpc>
              <a:spcBef>
                <a:spcPts val="0"/>
              </a:spcBef>
              <a:spcAft>
                <a:spcPts val="0"/>
              </a:spcAft>
              <a:buFont typeface="+mj-lt"/>
              <a:buNone/>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2. Board will Consider the Adoption of two Items</a:t>
            </a:r>
          </a:p>
          <a:p>
            <a:pPr marL="742950" marR="0" lvl="1" indent="-285750" algn="just">
              <a:lnSpc>
                <a:spcPct val="200000"/>
              </a:lnSpc>
              <a:spcBef>
                <a:spcPts val="0"/>
              </a:spcBef>
              <a:spcAft>
                <a:spcPts val="0"/>
              </a:spcAft>
              <a:buFont typeface="+mj-lt"/>
              <a:buAutoNum type="alphaLcPeriod"/>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Adoption of the 2024-25 millage rates and revenues levied for RLE, Basic Discretionary and Local Capital Improvements </a:t>
            </a:r>
          </a:p>
          <a:p>
            <a:pPr marL="742950" marR="0" lvl="1" indent="-285750" algn="just">
              <a:lnSpc>
                <a:spcPct val="200000"/>
              </a:lnSpc>
              <a:spcBef>
                <a:spcPts val="0"/>
              </a:spcBef>
              <a:spcAft>
                <a:spcPts val="0"/>
              </a:spcAft>
              <a:buFont typeface="+mj-lt"/>
              <a:buAutoNum type="alphaLcPeriod"/>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Adoption of the Tentative Budget of the SJCSD for the 2024-25 fiscal year </a:t>
            </a:r>
          </a:p>
          <a:p>
            <a:pPr marL="742950" marR="0" lvl="1" indent="-285750" algn="just">
              <a:lnSpc>
                <a:spcPct val="200000"/>
              </a:lnSpc>
              <a:spcBef>
                <a:spcPts val="0"/>
              </a:spcBef>
              <a:spcAft>
                <a:spcPts val="0"/>
              </a:spcAft>
              <a:buFont typeface="+mj-lt"/>
              <a:buAutoNum type="alphaLcPeriod"/>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Establish the date and time of the Final Public Hearing (Sept. 10, 2024, at 5:30 p.m.)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25</a:t>
            </a:fld>
            <a:endParaRPr lang="en-US"/>
          </a:p>
        </p:txBody>
      </p:sp>
    </p:spTree>
    <p:extLst>
      <p:ext uri="{BB962C8B-B14F-4D97-AF65-F5344CB8AC3E}">
        <p14:creationId xmlns:p14="http://schemas.microsoft.com/office/powerpoint/2010/main" val="36792014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5A534C-0B39-4556-A3D9-27C4B4F34DD2}" type="slidenum">
              <a:rPr lang="en-US" smtClean="0"/>
              <a:t>26</a:t>
            </a:fld>
            <a:endParaRPr lang="en-US"/>
          </a:p>
        </p:txBody>
      </p:sp>
    </p:spTree>
    <p:extLst>
      <p:ext uri="{BB962C8B-B14F-4D97-AF65-F5344CB8AC3E}">
        <p14:creationId xmlns:p14="http://schemas.microsoft.com/office/powerpoint/2010/main" val="420553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Times New Roman" panose="02020603050405020304" pitchFamily="18" charset="0"/>
                <a:cs typeface="Times New Roman" panose="02020603050405020304" pitchFamily="18" charset="0"/>
              </a:rPr>
              <a:t>On July 12, the Florida Department of Revenue certified the 2024-25 estimate of the tax roll that is the basis for determining the Required Local Effort (</a:t>
            </a:r>
            <a:r>
              <a:rPr lang="en-US" sz="1200" dirty="0" err="1">
                <a:latin typeface="Times New Roman" panose="02020603050405020304" pitchFamily="18" charset="0"/>
                <a:cs typeface="Times New Roman" panose="02020603050405020304" pitchFamily="18" charset="0"/>
              </a:rPr>
              <a:t>RLE</a:t>
            </a:r>
            <a:r>
              <a:rPr lang="en-US" sz="1200" dirty="0">
                <a:latin typeface="Times New Roman" panose="02020603050405020304" pitchFamily="18" charset="0"/>
                <a:cs typeface="Times New Roman" panose="02020603050405020304" pitchFamily="18" charset="0"/>
              </a:rPr>
              <a:t>) millage rate in the Florida Education Finance Program (</a:t>
            </a:r>
            <a:r>
              <a:rPr lang="en-US" sz="1200" dirty="0" err="1">
                <a:latin typeface="Times New Roman" panose="02020603050405020304" pitchFamily="18" charset="0"/>
                <a:cs typeface="Times New Roman" panose="02020603050405020304" pitchFamily="18" charset="0"/>
              </a:rPr>
              <a:t>FEFP</a:t>
            </a:r>
            <a:r>
              <a:rPr lang="en-US" sz="1200" dirty="0">
                <a:latin typeface="Times New Roman" panose="02020603050405020304" pitchFamily="18" charset="0"/>
                <a:cs typeface="Times New Roman" panose="02020603050405020304" pitchFamily="18" charset="0"/>
              </a:rPr>
              <a:t>).  Also, certified were the 2022-23 and 2023-2024 final tax rolls, which are used to calculate the Prior Period Funding Adjustment.  Districts are required to levy the Prior Period Funding Adjustment in addition to the </a:t>
            </a:r>
            <a:r>
              <a:rPr lang="en-US" sz="1200" dirty="0" err="1">
                <a:latin typeface="Times New Roman" panose="02020603050405020304" pitchFamily="18" charset="0"/>
                <a:cs typeface="Times New Roman" panose="02020603050405020304" pitchFamily="18" charset="0"/>
              </a:rPr>
              <a:t>RLE</a:t>
            </a:r>
            <a:r>
              <a:rPr lang="en-US" sz="1200" dirty="0">
                <a:latin typeface="Times New Roman" panose="02020603050405020304" pitchFamily="18" charset="0"/>
                <a:cs typeface="Times New Roman" panose="02020603050405020304" pitchFamily="18" charset="0"/>
              </a:rPr>
              <a:t> millage. Which is simply an adjustment on prior period tax rolls and millages.  ~</a:t>
            </a:r>
            <a:r>
              <a:rPr lang="en-US" sz="1200" dirty="0">
                <a:solidFill>
                  <a:srgbClr val="FF0000"/>
                </a:solidFill>
                <a:latin typeface="Times New Roman" panose="02020603050405020304" pitchFamily="18" charset="0"/>
                <a:cs typeface="Times New Roman" panose="02020603050405020304" pitchFamily="18" charset="0"/>
              </a:rPr>
              <a:t>The millage rates we are highlighting today include the Required Local Effort (</a:t>
            </a:r>
            <a:r>
              <a:rPr lang="en-US" sz="1200" dirty="0" err="1">
                <a:solidFill>
                  <a:srgbClr val="FF0000"/>
                </a:solidFill>
                <a:latin typeface="Times New Roman" panose="02020603050405020304" pitchFamily="18" charset="0"/>
                <a:cs typeface="Times New Roman" panose="02020603050405020304" pitchFamily="18" charset="0"/>
              </a:rPr>
              <a:t>RLE</a:t>
            </a:r>
            <a:r>
              <a:rPr lang="en-US" sz="1200" dirty="0">
                <a:solidFill>
                  <a:srgbClr val="FF0000"/>
                </a:solidFill>
                <a:latin typeface="Times New Roman" panose="02020603050405020304" pitchFamily="18" charset="0"/>
                <a:cs typeface="Times New Roman" panose="02020603050405020304" pitchFamily="18" charset="0"/>
              </a:rPr>
              <a:t>), A Prior Period Adjustment, the Basic Discretionary Millage and the Capital Outlay Millage. </a:t>
            </a:r>
          </a:p>
          <a:p>
            <a:endParaRPr lang="en-US" sz="1200" dirty="0">
              <a:solidFill>
                <a:srgbClr val="FF0000"/>
              </a:solidFill>
              <a:latin typeface="Times New Roman" panose="02020603050405020304" pitchFamily="18" charset="0"/>
              <a:cs typeface="Times New Roman" panose="02020603050405020304" pitchFamily="18" charset="0"/>
            </a:endParaRPr>
          </a:p>
          <a:p>
            <a:endParaRPr lang="en-US" sz="1200" dirty="0">
              <a:solidFill>
                <a:srgbClr val="FF0000"/>
              </a:solidFill>
              <a:latin typeface="Times New Roman" panose="02020603050405020304" pitchFamily="18" charset="0"/>
              <a:cs typeface="Times New Roman" panose="02020603050405020304" pitchFamily="18" charset="0"/>
            </a:endParaRPr>
          </a:p>
          <a:p>
            <a:endParaRPr lang="en-US" sz="1200" dirty="0">
              <a:solidFill>
                <a:srgbClr val="FF0000"/>
              </a:solidFill>
              <a:latin typeface="Times New Roman" panose="02020603050405020304" pitchFamily="18" charset="0"/>
              <a:cs typeface="Times New Roman" panose="02020603050405020304" pitchFamily="18" charset="0"/>
            </a:endParaRPr>
          </a:p>
          <a:p>
            <a:r>
              <a:rPr lang="en-US" sz="1200" b="1" dirty="0">
                <a:solidFill>
                  <a:srgbClr val="FF0000"/>
                </a:solidFill>
                <a:latin typeface="Times New Roman" panose="02020603050405020304" pitchFamily="18" charset="0"/>
                <a:cs typeface="Times New Roman" panose="02020603050405020304" pitchFamily="18" charset="0"/>
              </a:rPr>
              <a:t>IF ASKED:</a:t>
            </a:r>
          </a:p>
          <a:p>
            <a:r>
              <a:rPr lang="en-US" sz="1200" dirty="0">
                <a:solidFill>
                  <a:srgbClr val="FF0000"/>
                </a:solidFill>
                <a:latin typeface="Times New Roman" panose="02020603050405020304" pitchFamily="18" charset="0"/>
                <a:cs typeface="Times New Roman" panose="02020603050405020304" pitchFamily="18" charset="0"/>
              </a:rPr>
              <a:t>Walk through the history starting with 2013-14 and then focus on the 2024-2025 millage rates.  Per State Law – </a:t>
            </a:r>
            <a:r>
              <a:rPr lang="en-US" sz="1200" b="1" dirty="0">
                <a:solidFill>
                  <a:srgbClr val="FF0000"/>
                </a:solidFill>
                <a:latin typeface="Times New Roman" panose="02020603050405020304" pitchFamily="18" charset="0"/>
                <a:cs typeface="Times New Roman" panose="02020603050405020304" pitchFamily="18" charset="0"/>
              </a:rPr>
              <a:t>the </a:t>
            </a:r>
            <a:r>
              <a:rPr lang="en-US" sz="1200" b="1" dirty="0" err="1">
                <a:solidFill>
                  <a:srgbClr val="FF0000"/>
                </a:solidFill>
                <a:latin typeface="Times New Roman" panose="02020603050405020304" pitchFamily="18" charset="0"/>
                <a:cs typeface="Times New Roman" panose="02020603050405020304" pitchFamily="18" charset="0"/>
              </a:rPr>
              <a:t>RLE</a:t>
            </a:r>
            <a:r>
              <a:rPr lang="en-US" sz="1200" b="1" dirty="0">
                <a:solidFill>
                  <a:srgbClr val="FF0000"/>
                </a:solidFill>
                <a:latin typeface="Times New Roman" panose="02020603050405020304" pitchFamily="18" charset="0"/>
                <a:cs typeface="Times New Roman" panose="02020603050405020304" pitchFamily="18" charset="0"/>
              </a:rPr>
              <a:t> 3.030 mills, The Basic Discretionary Local Effort is 0.748 mills, the Capital Outlay millage is 1.500 mills. For a total of 5.278 mills, this is a decrease from last years rates of 0.132. </a:t>
            </a:r>
          </a:p>
          <a:p>
            <a:r>
              <a:rPr lang="en-US" sz="1200" b="1" dirty="0">
                <a:solidFill>
                  <a:srgbClr val="FF0000"/>
                </a:solidFill>
                <a:latin typeface="Times New Roman" panose="02020603050405020304" pitchFamily="18" charset="0"/>
                <a:cs typeface="Times New Roman" panose="02020603050405020304" pitchFamily="18" charset="0"/>
              </a:rPr>
              <a:t>~ The proposed Total </a:t>
            </a:r>
            <a:r>
              <a:rPr lang="en-US" sz="1200" b="1" dirty="0" err="1">
                <a:solidFill>
                  <a:srgbClr val="FF0000"/>
                </a:solidFill>
                <a:latin typeface="Times New Roman" panose="02020603050405020304" pitchFamily="18" charset="0"/>
                <a:cs typeface="Times New Roman" panose="02020603050405020304" pitchFamily="18" charset="0"/>
              </a:rPr>
              <a:t>RLE</a:t>
            </a:r>
            <a:r>
              <a:rPr lang="en-US" sz="1200" b="1" dirty="0">
                <a:solidFill>
                  <a:srgbClr val="FF0000"/>
                </a:solidFill>
                <a:latin typeface="Times New Roman" panose="02020603050405020304" pitchFamily="18" charset="0"/>
                <a:cs typeface="Times New Roman" panose="02020603050405020304" pitchFamily="18" charset="0"/>
              </a:rPr>
              <a:t> of 3.030 will generate $172,570,526 ($56,953,969 x 3.030) (172 Million, 570 Thousand, 526 Dollars).</a:t>
            </a:r>
          </a:p>
          <a:p>
            <a:pPr marL="0" marR="0">
              <a:lnSpc>
                <a:spcPct val="107000"/>
              </a:lnSpc>
              <a:spcBef>
                <a:spcPts val="0"/>
              </a:spcBef>
              <a:spcAft>
                <a:spcPts val="800"/>
              </a:spcAft>
            </a:pP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 proposed </a:t>
            </a:r>
            <a:r>
              <a:rPr lang="en-US" sz="1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Discretionary millage rate of 0.748</a:t>
            </a: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mills will generate </a:t>
            </a:r>
            <a:r>
              <a:rPr lang="en-US" sz="1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$42,600,569. ($56,953,969 x .748) (42 Million, 600 Thousand, 569 dollars). </a:t>
            </a:r>
          </a:p>
          <a:p>
            <a:pPr marL="0" marR="0">
              <a:lnSpc>
                <a:spcPct val="107000"/>
              </a:lnSpc>
              <a:spcBef>
                <a:spcPts val="0"/>
              </a:spcBef>
              <a:spcAft>
                <a:spcPts val="800"/>
              </a:spcAft>
            </a:pP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 proposed </a:t>
            </a:r>
            <a:r>
              <a:rPr lang="en-US" sz="1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Capital Outlay Millage rate of 1.500</a:t>
            </a:r>
            <a:r>
              <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mills will generate:  </a:t>
            </a:r>
            <a:r>
              <a:rPr lang="en-US" sz="1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$85,430,954. (85 million, 430 thousand, 954 dollars.)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3</a:t>
            </a:fld>
            <a:endParaRPr lang="en-US"/>
          </a:p>
        </p:txBody>
      </p:sp>
    </p:spTree>
    <p:extLst>
      <p:ext uri="{BB962C8B-B14F-4D97-AF65-F5344CB8AC3E}">
        <p14:creationId xmlns:p14="http://schemas.microsoft.com/office/powerpoint/2010/main" val="4118031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a:effectLst/>
                <a:latin typeface="+mn-lt"/>
                <a:ea typeface="Calibri" panose="020F0502020204030204" pitchFamily="34" charset="0"/>
                <a:cs typeface="Times New Roman" panose="02020603050405020304" pitchFamily="18" charset="0"/>
              </a:rPr>
              <a:t>The property assessment values chart for St. Johns County begins in the 2013-2014 school year (at the bottom).  As you can see, year over year the growth of property values in St. Johns County.  These values have increased even during the pandemic. </a:t>
            </a:r>
          </a:p>
          <a:p>
            <a:pPr marL="0" marR="0">
              <a:lnSpc>
                <a:spcPct val="107000"/>
              </a:lnSpc>
              <a:spcBef>
                <a:spcPts val="0"/>
              </a:spcBef>
              <a:spcAft>
                <a:spcPts val="800"/>
              </a:spcAft>
            </a:pPr>
            <a:r>
              <a:rPr lang="en-US" sz="1200">
                <a:effectLst/>
                <a:latin typeface="+mn-lt"/>
                <a:ea typeface="Calibri" panose="020F0502020204030204" pitchFamily="34" charset="0"/>
                <a:cs typeface="Times New Roman" panose="02020603050405020304" pitchFamily="18" charset="0"/>
              </a:rPr>
              <a:t>~The current year property tax rolls were certified at </a:t>
            </a:r>
            <a:r>
              <a:rPr lang="en-US" sz="1200" b="1">
                <a:effectLst/>
                <a:latin typeface="+mn-lt"/>
                <a:ea typeface="Calibri" panose="020F0502020204030204" pitchFamily="34" charset="0"/>
                <a:cs typeface="Times New Roman" panose="02020603050405020304" pitchFamily="18" charset="0"/>
              </a:rPr>
              <a:t>$59,327,051,354</a:t>
            </a:r>
            <a:r>
              <a:rPr lang="en-US" sz="1200">
                <a:effectLst/>
                <a:latin typeface="+mn-lt"/>
                <a:ea typeface="Calibri" panose="020F0502020204030204" pitchFamily="34" charset="0"/>
                <a:cs typeface="Times New Roman" panose="02020603050405020304" pitchFamily="18" charset="0"/>
              </a:rPr>
              <a:t> billion (59 billion, 327 million, 51 thousand, 354 hundred dollars)… this is an increase in property values of 10.04% over last year.</a:t>
            </a:r>
          </a:p>
          <a:p>
            <a:endParaRPr lang="en-US"/>
          </a:p>
        </p:txBody>
      </p:sp>
      <p:sp>
        <p:nvSpPr>
          <p:cNvPr id="4" name="Slide Number Placeholder 3"/>
          <p:cNvSpPr>
            <a:spLocks noGrp="1"/>
          </p:cNvSpPr>
          <p:nvPr>
            <p:ph type="sldNum" sz="quarter" idx="5"/>
          </p:nvPr>
        </p:nvSpPr>
        <p:spPr/>
        <p:txBody>
          <a:bodyPr/>
          <a:lstStyle/>
          <a:p>
            <a:fld id="{395A534C-0B39-4556-A3D9-27C4B4F34DD2}" type="slidenum">
              <a:rPr lang="en-US" smtClean="0"/>
              <a:t>4</a:t>
            </a:fld>
            <a:endParaRPr lang="en-US"/>
          </a:p>
        </p:txBody>
      </p:sp>
    </p:spTree>
    <p:extLst>
      <p:ext uri="{BB962C8B-B14F-4D97-AF65-F5344CB8AC3E}">
        <p14:creationId xmlns:p14="http://schemas.microsoft.com/office/powerpoint/2010/main" val="668995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Millage rate is a tax rate or taxation defined as the dollars assessed for each $1,000 of property value. The equation above shows the Taxable Property Value </a:t>
            </a:r>
            <a:r>
              <a:rPr lang="en-US" b="1" dirty="0"/>
              <a:t>divided by </a:t>
            </a:r>
            <a:r>
              <a:rPr lang="en-US" dirty="0"/>
              <a:t>/ 1,000 X 96% collection rate = equals the value of one mill. In general, one mill is one-tenth of one cent, or a one mill levy is a property tax of $1.00 per $1,000 of assessed valuation of property.  </a:t>
            </a:r>
          </a:p>
          <a:p>
            <a:r>
              <a:rPr lang="en-US" dirty="0"/>
              <a:t>A mill refers to the rate of property tax commonly paid on the assessed value of a home and/or business properties.</a:t>
            </a:r>
          </a:p>
          <a:p>
            <a:pPr marL="161766" indent="0">
              <a:buNone/>
            </a:pPr>
            <a:endParaRPr lang="en-US" dirty="0"/>
          </a:p>
          <a:p>
            <a:r>
              <a:rPr lang="en-US" dirty="0"/>
              <a:t>For the above calculation we divide the St. Johns County taxable property values of </a:t>
            </a:r>
            <a:r>
              <a:rPr lang="en-US" b="1" dirty="0"/>
              <a:t>$59,327,051,354</a:t>
            </a:r>
            <a:r>
              <a:rPr lang="en-US" dirty="0"/>
              <a:t> (59 billion, 327 million, 51 thousand, 354 dollars) by 1,000 and then multiply by 96%.  Why only 96%? This is the highest percentage we can use in the budget per state law.  The 4% set-aside is for the possibility of uncollected property taxes. </a:t>
            </a:r>
          </a:p>
          <a:p>
            <a:endParaRPr lang="en-US" dirty="0"/>
          </a:p>
          <a:p>
            <a:r>
              <a:rPr lang="en-US" dirty="0"/>
              <a:t>Using the example above, one mill will generate $56,953,969 (56 million, 953 thousand, 969 dollars) in St. Johns County.</a:t>
            </a:r>
          </a:p>
          <a:p>
            <a:pPr marL="161766" indent="0">
              <a:buNone/>
            </a:pPr>
            <a:endParaRPr lang="en-US" dirty="0"/>
          </a:p>
          <a:p>
            <a:pPr marL="161766" indent="0">
              <a:buNone/>
            </a:pPr>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5</a:t>
            </a:fld>
            <a:endParaRPr lang="en-US"/>
          </a:p>
        </p:txBody>
      </p:sp>
    </p:spTree>
    <p:extLst>
      <p:ext uri="{BB962C8B-B14F-4D97-AF65-F5344CB8AC3E}">
        <p14:creationId xmlns:p14="http://schemas.microsoft.com/office/powerpoint/2010/main" val="689887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total proposed millage rates related to school funding for 2024-25 equals </a:t>
            </a:r>
            <a:r>
              <a:rPr lang="en-US" b="1" dirty="0"/>
              <a:t>5.278 mills</a:t>
            </a:r>
            <a:r>
              <a:rPr lang="en-US" dirty="0"/>
              <a:t>.  This rate will generate dollars for the General Operating fund and Capital Outlay fund. The State </a:t>
            </a:r>
            <a:r>
              <a:rPr lang="en-US" b="1" dirty="0" err="1"/>
              <a:t>RLE</a:t>
            </a:r>
            <a:r>
              <a:rPr lang="en-US" b="1" dirty="0"/>
              <a:t> of 3.014 &amp; Prior Period Funding Adjustment Millage of .016 totals</a:t>
            </a:r>
            <a:r>
              <a:rPr lang="en-US" dirty="0"/>
              <a:t> </a:t>
            </a:r>
            <a:r>
              <a:rPr lang="en-US" b="1" dirty="0"/>
              <a:t>3.030 mills or 57%</a:t>
            </a:r>
            <a:r>
              <a:rPr lang="en-US" dirty="0"/>
              <a:t> of the total millage rate of </a:t>
            </a:r>
            <a:r>
              <a:rPr lang="en-US" b="1" dirty="0"/>
              <a:t>5.278</a:t>
            </a:r>
            <a:r>
              <a:rPr lang="en-US" dirty="0"/>
              <a:t> mills.  The </a:t>
            </a:r>
            <a:r>
              <a:rPr lang="en-US" b="1" dirty="0"/>
              <a:t>Basic Discretionary millage rate is 0.748 mills</a:t>
            </a:r>
            <a:r>
              <a:rPr lang="en-US" dirty="0"/>
              <a:t> and </a:t>
            </a:r>
            <a:r>
              <a:rPr lang="en-US" b="1" dirty="0"/>
              <a:t>14%</a:t>
            </a:r>
            <a:r>
              <a:rPr lang="en-US" dirty="0"/>
              <a:t> of the total rate and the </a:t>
            </a:r>
            <a:r>
              <a:rPr lang="en-US" b="1" dirty="0"/>
              <a:t>capital outlay millage rate is 1.500 mills or 29% </a:t>
            </a:r>
            <a:r>
              <a:rPr lang="en-US" dirty="0"/>
              <a:t>of the total. </a:t>
            </a:r>
          </a:p>
          <a:p>
            <a:r>
              <a:rPr lang="en-US" dirty="0"/>
              <a:t> ~Based on the 2024 tax roll provided by the Florida Dept. of Revenue and certified by the Commissioner of Education on July 12, the above millage rates are to be levied. Again, the Florida DOE and Florida Statutes direct the amount of State </a:t>
            </a:r>
            <a:r>
              <a:rPr lang="en-US" dirty="0" err="1"/>
              <a:t>RLE</a:t>
            </a:r>
            <a:r>
              <a:rPr lang="en-US" dirty="0"/>
              <a:t> for each school district.  This amount is determined as a sum of money, and then the estimated millage rate needed to raise that sum is specified.  The initial estimate is used in the tentative budget.  </a:t>
            </a:r>
          </a:p>
          <a:p>
            <a:r>
              <a:rPr lang="en-US" dirty="0"/>
              <a:t>~This rate is what our school board MUST levy to participate in the </a:t>
            </a:r>
            <a:r>
              <a:rPr lang="en-US" dirty="0" err="1"/>
              <a:t>FEFP</a:t>
            </a:r>
            <a:r>
              <a:rPr lang="en-US" dirty="0"/>
              <a:t>.  The school board cannot levy more than the rate specified. Each taxing authority provides to the department of revenue and property appraiser what they have approved at their public hearings.  </a:t>
            </a:r>
          </a:p>
          <a:p>
            <a:r>
              <a:rPr lang="en-US" dirty="0"/>
              <a:t>~County Governments, School districts, Water Management Districts, Special Districts and Municipalities cannot change, mandate or direct any other taxing authority within a county to increase or decrease their rates.  </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6</a:t>
            </a:fld>
            <a:endParaRPr lang="en-US"/>
          </a:p>
        </p:txBody>
      </p:sp>
    </p:spTree>
    <p:extLst>
      <p:ext uri="{BB962C8B-B14F-4D97-AF65-F5344CB8AC3E}">
        <p14:creationId xmlns:p14="http://schemas.microsoft.com/office/powerpoint/2010/main" val="4024052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766"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What is the “Rolled-Back Rate?” The RBR is the millage rate that would provide the same amount of revenue as the previous year’s millage rate if applied to the current property tax roll or tax values.  Florida Statute 200.065 states that when the current proposed State required Millage rates exceed the RBR the legal advertisement must be a “Notice of Proposed Tax Increase”.  Let’s review.</a:t>
            </a:r>
          </a:p>
          <a:p>
            <a:pPr marL="161766" indent="0">
              <a:buNone/>
            </a:pPr>
            <a:r>
              <a:rPr lang="en-US" sz="1200" dirty="0">
                <a:latin typeface="Times New Roman" panose="02020603050405020304" pitchFamily="18" charset="0"/>
                <a:cs typeface="Times New Roman" panose="02020603050405020304" pitchFamily="18" charset="0"/>
              </a:rPr>
              <a:t>~In column 1 the taxable value for property in St. Johns County in July 2023 was $53,912,457,532 billion (53 billion, 912 million, 457 thousand, 532 dollars), the millage rate for the school district portion of taxes was 5.410 and generated $291,666,396: $291 million, 666 thousand, 396 dollars.</a:t>
            </a:r>
          </a:p>
          <a:p>
            <a:pPr marL="161766" indent="0">
              <a:buNone/>
            </a:pPr>
            <a:r>
              <a:rPr lang="en-US" sz="1200" dirty="0">
                <a:latin typeface="Times New Roman" panose="02020603050405020304" pitchFamily="18" charset="0"/>
                <a:cs typeface="Times New Roman" panose="02020603050405020304" pitchFamily="18" charset="0"/>
              </a:rPr>
              <a:t>~In column 2, the taxable value calculation includes the property values less new construction plus any adjustments and/or additions for purposes of the RBR (this information is taken from the DR-420S Property Appraiser’s Office Page 286 of the Budget Book.  This amount is $56,793,621,116 (56 billion, 793 million, 621 thousand, 116 dollars.)  So, the millage rate, when rounded would need to be 5.135600 to generate the same amount of dollars as last year?  Remember that rate:  </a:t>
            </a:r>
            <a:r>
              <a:rPr lang="en-US" sz="1200" b="1" dirty="0">
                <a:latin typeface="Times New Roman" panose="02020603050405020304" pitchFamily="18" charset="0"/>
                <a:cs typeface="Times New Roman" panose="02020603050405020304" pitchFamily="18" charset="0"/>
              </a:rPr>
              <a:t>5.135600</a:t>
            </a:r>
            <a:r>
              <a:rPr lang="en-US" sz="1200" dirty="0">
                <a:latin typeface="Times New Roman" panose="02020603050405020304" pitchFamily="18" charset="0"/>
                <a:cs typeface="Times New Roman" panose="02020603050405020304" pitchFamily="18" charset="0"/>
              </a:rPr>
              <a:t>.  </a:t>
            </a:r>
          </a:p>
          <a:p>
            <a:pPr marL="161766" indent="0">
              <a:buNone/>
            </a:pPr>
            <a:r>
              <a:rPr lang="en-US" sz="1200" dirty="0">
                <a:latin typeface="Times New Roman" panose="02020603050405020304" pitchFamily="18" charset="0"/>
                <a:cs typeface="Times New Roman" panose="02020603050405020304" pitchFamily="18" charset="0"/>
              </a:rPr>
              <a:t>~In column 3 the certified property values this year are $59,327,051,354 (59 Billion, 327 million, 051 thousand, 354 dollars); then the state required millage rates of 5.278 for total dollar amount generated of $313,128,177 (313 million, 128 thousand, 177 dollars) (SEE NEWSPAPER ADVERTISEMENT).  As the state required millage rates are </a:t>
            </a:r>
            <a:r>
              <a:rPr lang="en-US" sz="1200" b="1" dirty="0">
                <a:latin typeface="Times New Roman" panose="02020603050405020304" pitchFamily="18" charset="0"/>
                <a:cs typeface="Times New Roman" panose="02020603050405020304" pitchFamily="18" charset="0"/>
              </a:rPr>
              <a:t>higher</a:t>
            </a:r>
            <a:r>
              <a:rPr lang="en-US" sz="1200" dirty="0">
                <a:latin typeface="Times New Roman" panose="02020603050405020304" pitchFamily="18" charset="0"/>
                <a:cs typeface="Times New Roman" panose="02020603050405020304" pitchFamily="18" charset="0"/>
              </a:rPr>
              <a:t> than the RBR, we now have a property tax increase.</a:t>
            </a:r>
          </a:p>
          <a:p>
            <a:pPr marL="161766" indent="0">
              <a:buNone/>
            </a:pPr>
            <a:endParaRPr lang="en-US" sz="1200" dirty="0">
              <a:latin typeface="Times New Roman" panose="02020603050405020304" pitchFamily="18" charset="0"/>
              <a:cs typeface="Times New Roman" panose="02020603050405020304" pitchFamily="18" charset="0"/>
            </a:endParaRPr>
          </a:p>
          <a:p>
            <a:pPr marL="161766" indent="0">
              <a:buNone/>
            </a:pPr>
            <a:r>
              <a:rPr lang="en-US" sz="1200" dirty="0">
                <a:latin typeface="Times New Roman" panose="02020603050405020304" pitchFamily="18" charset="0"/>
                <a:cs typeface="Times New Roman" panose="02020603050405020304" pitchFamily="18" charset="0"/>
              </a:rPr>
              <a:t>~Please remember:  What you will be assessed for your property taxes is a function of the value of your property.  If your property was assessed or worth more this year than last year, you will pay more in taxes.  For example, a St. Johns County citizen could be paying more in school board taxes if your property is valued more or assessed higher this year than last year. </a:t>
            </a:r>
          </a:p>
          <a:p>
            <a:pPr marL="161766" indent="0">
              <a:buNone/>
            </a:pPr>
            <a:endParaRPr lang="en-US" sz="1200" dirty="0">
              <a:latin typeface="Times New Roman" panose="02020603050405020304" pitchFamily="18" charset="0"/>
              <a:cs typeface="Times New Roman" panose="02020603050405020304" pitchFamily="18" charset="0"/>
            </a:endParaRPr>
          </a:p>
          <a:p>
            <a:pPr marL="161766" indent="0">
              <a:buNone/>
            </a:pPr>
            <a:r>
              <a:rPr lang="en-US" sz="1200" dirty="0">
                <a:latin typeface="Times New Roman" panose="02020603050405020304" pitchFamily="18" charset="0"/>
                <a:cs typeface="Times New Roman" panose="02020603050405020304" pitchFamily="18" charset="0"/>
              </a:rPr>
              <a:t>The proposed Millage rate for 2024-25 is 5.278. T</a:t>
            </a:r>
            <a:r>
              <a:rPr lang="en-US" sz="1200" b="1" dirty="0">
                <a:latin typeface="Times New Roman" panose="02020603050405020304" pitchFamily="18" charset="0"/>
                <a:cs typeface="Times New Roman" panose="02020603050405020304" pitchFamily="18" charset="0"/>
              </a:rPr>
              <a:t>his is an increase of 2.77% more than the current year RBR, as noted on the DR-420S (this information can be found in the budget book on page 286, line22)</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7</a:t>
            </a:fld>
            <a:endParaRPr lang="en-US"/>
          </a:p>
        </p:txBody>
      </p:sp>
    </p:spTree>
    <p:extLst>
      <p:ext uri="{BB962C8B-B14F-4D97-AF65-F5344CB8AC3E}">
        <p14:creationId xmlns:p14="http://schemas.microsoft.com/office/powerpoint/2010/main" val="3350051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766" indent="0">
              <a:buNone/>
            </a:pPr>
            <a:r>
              <a:rPr lang="en-US" dirty="0"/>
              <a:t>Let’s look at how a property owners’ taxes are computed slide?</a:t>
            </a:r>
          </a:p>
          <a:p>
            <a:pPr marL="161766" indent="0">
              <a:buNone/>
            </a:pPr>
            <a:r>
              <a:rPr lang="en-US" dirty="0"/>
              <a:t>~The taxable value of a homeowners’ property equals the assessed value, as determined by the St. Johns County PA office, less a $25,000 homestead exemption, if applicable.  (If you feel that the value of your property is inaccurate or does not reflect fair market value, or if you are entitled to an exemption or classification that is not reflected on your property valuation statement, please contact your local property appraisers’ office of the county in which the property is located.)</a:t>
            </a:r>
          </a:p>
          <a:p>
            <a:pPr marL="161766" indent="0">
              <a:buNone/>
            </a:pPr>
            <a:r>
              <a:rPr lang="en-US" dirty="0"/>
              <a:t>~What is a Homestead Exemption?  A homestead exemption is probably the most common tax exemption.   It reduces from the value of your property an amount that should not be taxed, if you have filed for the exemption.  </a:t>
            </a:r>
          </a:p>
          <a:p>
            <a:pPr marL="161766" indent="0">
              <a:buNone/>
            </a:pPr>
            <a:endParaRPr lang="en-US" dirty="0"/>
          </a:p>
          <a:p>
            <a:pPr marL="161766" indent="0">
              <a:buNone/>
            </a:pPr>
            <a:r>
              <a:rPr lang="en-US" dirty="0"/>
              <a:t>To review the slide box:  The portion of property tax related to school funding </a:t>
            </a:r>
            <a:r>
              <a:rPr lang="en-US" b="1" dirty="0"/>
              <a:t>equals the taxable value, divided by 1,000 multiplied by the School District Millage Rate</a:t>
            </a:r>
            <a:r>
              <a:rPr lang="en-US" dirty="0"/>
              <a:t>.  Under the proposed rate, a homeowner of a $280,000 home, less the homestead exemption deduction of $25,000 has a Taxable value of $255,000 and will pay $1,345.89 of ad valorem (property) taxes to St. Johns County related to school funding.  This is a decrease of 2.44% or $33.66 less than last year. </a:t>
            </a:r>
          </a:p>
          <a:p>
            <a:pPr marL="161766" indent="0">
              <a:buNone/>
            </a:pPr>
            <a:endParaRPr lang="en-US" dirty="0"/>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8</a:t>
            </a:fld>
            <a:endParaRPr lang="en-US"/>
          </a:p>
        </p:txBody>
      </p:sp>
    </p:spTree>
    <p:extLst>
      <p:ext uri="{BB962C8B-B14F-4D97-AF65-F5344CB8AC3E}">
        <p14:creationId xmlns:p14="http://schemas.microsoft.com/office/powerpoint/2010/main" val="647795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766" indent="0">
              <a:buNone/>
            </a:pPr>
            <a:r>
              <a:rPr lang="en-US" dirty="0"/>
              <a:t>Before we cover scenario 2 a bit of history, in 1995 the “Save our Homes” amendment passed and added to the Florida Constitution and Statue.  This amendment ensures that the assessed value of property with a homestead exemption </a:t>
            </a:r>
            <a:r>
              <a:rPr lang="en-US" b="1" dirty="0"/>
              <a:t>cannot increase more than 3%</a:t>
            </a:r>
            <a:r>
              <a:rPr lang="en-US" dirty="0"/>
              <a:t> or the percent change in the Consumer Price Index (CPI) whichever is less.  </a:t>
            </a:r>
          </a:p>
          <a:p>
            <a:pPr marL="161766" indent="0">
              <a:buNone/>
            </a:pPr>
            <a:r>
              <a:rPr lang="en-US" dirty="0"/>
              <a:t>~Again, the portion of property tax related to school funding equals the taxable value, divided by 1,000 multiplied by the School District Millage Rate.  </a:t>
            </a:r>
          </a:p>
          <a:p>
            <a:pPr marL="161766" indent="0">
              <a:buNone/>
            </a:pPr>
            <a:r>
              <a:rPr lang="en-US" dirty="0"/>
              <a:t>~Under the proposed rate, a homeowner of a $288,400 home, after the homestead exemption deduction of $25,000 has a Taxable value of $263,400 and will pay $1,390.23 of ad valorem (property) taxes to St. Johns County related to school funding.  This is an increase of $10.68 or .77% more than last year.  Remember, the increase is due to the Assessed Value increasing.</a:t>
            </a:r>
          </a:p>
          <a:p>
            <a:pPr marL="161766" indent="0">
              <a:buNone/>
            </a:pPr>
            <a:r>
              <a:rPr lang="en-US" dirty="0"/>
              <a:t>($280,000x1.03=$288,400-$25,000=$263,400 x .005278=$1,390.23)</a:t>
            </a:r>
          </a:p>
          <a:p>
            <a:endParaRPr lang="en-US" dirty="0"/>
          </a:p>
        </p:txBody>
      </p:sp>
      <p:sp>
        <p:nvSpPr>
          <p:cNvPr id="4" name="Slide Number Placeholder 3"/>
          <p:cNvSpPr>
            <a:spLocks noGrp="1"/>
          </p:cNvSpPr>
          <p:nvPr>
            <p:ph type="sldNum" sz="quarter" idx="5"/>
          </p:nvPr>
        </p:nvSpPr>
        <p:spPr/>
        <p:txBody>
          <a:bodyPr/>
          <a:lstStyle/>
          <a:p>
            <a:fld id="{395A534C-0B39-4556-A3D9-27C4B4F34DD2}" type="slidenum">
              <a:rPr lang="en-US" smtClean="0"/>
              <a:t>9</a:t>
            </a:fld>
            <a:endParaRPr lang="en-US"/>
          </a:p>
        </p:txBody>
      </p:sp>
    </p:spTree>
    <p:extLst>
      <p:ext uri="{BB962C8B-B14F-4D97-AF65-F5344CB8AC3E}">
        <p14:creationId xmlns:p14="http://schemas.microsoft.com/office/powerpoint/2010/main" val="160245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D1A49-6D1A-4E98-BFDC-E389F94387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D54842-65C1-4156-ADFC-9C6F75A6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FA7979-0736-4E76-98DA-1ED3F00F6C81}"/>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a:extLst>
              <a:ext uri="{FF2B5EF4-FFF2-40B4-BE49-F238E27FC236}">
                <a16:creationId xmlns:a16="http://schemas.microsoft.com/office/drawing/2014/main" id="{C828FC0E-E43C-484C-9A6C-637B2CB2E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D23BA3-657A-42AE-9068-6E548D7B7EF4}"/>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90025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173A3-EDDA-4A9E-AD08-AD66171441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C173D7-C849-4AF7-8905-2D81CB1936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8D8A1E-EE0C-49A3-AC91-C3525B28AFCC}"/>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a:extLst>
              <a:ext uri="{FF2B5EF4-FFF2-40B4-BE49-F238E27FC236}">
                <a16:creationId xmlns:a16="http://schemas.microsoft.com/office/drawing/2014/main" id="{E4F97317-9AF5-4DDF-9D07-8E106A6B1C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FA7ED-77B3-46A5-8BB9-1E088A4BCB66}"/>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2932668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B80CC6-8CC3-4A94-BECA-22C75A3AFF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446DEE-B660-497E-ABE1-6783379BC1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863A2F-DD72-4C6E-BBA9-22D5EEEB5364}"/>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a:extLst>
              <a:ext uri="{FF2B5EF4-FFF2-40B4-BE49-F238E27FC236}">
                <a16:creationId xmlns:a16="http://schemas.microsoft.com/office/drawing/2014/main" id="{1EF3FC6F-83CB-46E6-BAD2-44846699DF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36C66-E628-479F-B0E8-8B9A16FF94C9}"/>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1712808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1648146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279706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2869341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98C045-BFEB-452E-B289-FF583EB35593}"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465818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98C045-BFEB-452E-B289-FF583EB35593}"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1829754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98C045-BFEB-452E-B289-FF583EB35593}"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490705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8C045-BFEB-452E-B289-FF583EB35593}"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329003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98C045-BFEB-452E-B289-FF583EB35593}"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16065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6E429-7C40-4BE4-9706-577C028CE2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897EE8-FE86-4EAE-81B8-864225BED5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2485AB-EF17-41E4-B12C-5B4F9A6ECA68}"/>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a:extLst>
              <a:ext uri="{FF2B5EF4-FFF2-40B4-BE49-F238E27FC236}">
                <a16:creationId xmlns:a16="http://schemas.microsoft.com/office/drawing/2014/main" id="{5122024B-E5E9-4ECF-9495-2A41A5FB3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2F677B-8D62-48BB-AFB8-F69363AA24A5}"/>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566433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98C045-BFEB-452E-B289-FF583EB35593}"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019049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6149173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282640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5EB8-6E76-4A6E-BE6B-754591E53B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E0755B-D3A8-4A04-BD53-E3783BFFCE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D40C49-C437-4570-8D74-24C15460353A}"/>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5" name="Footer Placeholder 4">
            <a:extLst>
              <a:ext uri="{FF2B5EF4-FFF2-40B4-BE49-F238E27FC236}">
                <a16:creationId xmlns:a16="http://schemas.microsoft.com/office/drawing/2014/main" id="{727017CC-7A5E-4084-A0E7-732220106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70D8E0-2880-495B-BA30-AF4A7D63365B}"/>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1796863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05DDE-6FA2-4330-B63F-8B306DB647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A6A083-1651-4A9C-A090-3B76818220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29564E-9EC4-4930-988B-6619B6B69E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78703F-A0A6-4546-9DF7-C54D44D45A54}"/>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6" name="Footer Placeholder 5">
            <a:extLst>
              <a:ext uri="{FF2B5EF4-FFF2-40B4-BE49-F238E27FC236}">
                <a16:creationId xmlns:a16="http://schemas.microsoft.com/office/drawing/2014/main" id="{A985521B-149A-4D95-A176-26092CC468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128384-3F20-4CD9-A373-D31685E27389}"/>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418425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AF723-CB1C-441E-B052-435EF2CF6F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0F4D8D-F24E-4C71-ABDA-25FDF0C6F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E9A835-0AF4-4D6E-94A8-D6B0CFD40C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BE3B49-9B83-4C6E-8D1D-7113CC341E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F3DDC5-EF52-4E83-A4CC-FA4874FA0C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7A244E-5A84-4BC3-A2B2-2B0E534960C6}"/>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8" name="Footer Placeholder 7">
            <a:extLst>
              <a:ext uri="{FF2B5EF4-FFF2-40B4-BE49-F238E27FC236}">
                <a16:creationId xmlns:a16="http://schemas.microsoft.com/office/drawing/2014/main" id="{41847562-D2A0-451B-BC98-0B9B15CDF0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156225-D4FC-44E8-9BDD-545B4B5465C2}"/>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243255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CFDB0-AE59-4A9D-A8A9-EE9E3B5410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6028DE-7802-41C9-937F-E83CF4CA90C5}"/>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4" name="Footer Placeholder 3">
            <a:extLst>
              <a:ext uri="{FF2B5EF4-FFF2-40B4-BE49-F238E27FC236}">
                <a16:creationId xmlns:a16="http://schemas.microsoft.com/office/drawing/2014/main" id="{75C0FB95-274F-43CD-9802-FB28DFCB17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A81AD-DB3B-4C48-98E5-9FE9FE347497}"/>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148867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E5FA0-FCE1-4958-B336-11D4628BB9BD}"/>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3" name="Footer Placeholder 2">
            <a:extLst>
              <a:ext uri="{FF2B5EF4-FFF2-40B4-BE49-F238E27FC236}">
                <a16:creationId xmlns:a16="http://schemas.microsoft.com/office/drawing/2014/main" id="{57C4B893-07B3-4789-98FF-09B08BF66A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C2F20E-1AED-4B7B-B51C-26E632A3ACDD}"/>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1312851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DCFA-39D8-4924-9A96-A97CBA243C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E1A8FC-45B2-4D91-8965-C87D25B83A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5B3F9A-DEB9-43DB-9373-018D8F251A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669FA0-C55F-474B-8FC0-54957CA5EB29}"/>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6" name="Footer Placeholder 5">
            <a:extLst>
              <a:ext uri="{FF2B5EF4-FFF2-40B4-BE49-F238E27FC236}">
                <a16:creationId xmlns:a16="http://schemas.microsoft.com/office/drawing/2014/main" id="{EBB693F8-92B2-478C-A6C5-B7CDC9B660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24D887-F634-4817-A5DC-D49BB9BED31C}"/>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394871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B1B6F-BA0E-4BF0-BD7E-CB09BDFF3F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7F6156-FA88-4D16-ADF9-A746B37A21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40DB69-C7AF-4075-A85F-F0C059261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356C20-20FA-4B87-A1F2-3A35D89AAF38}"/>
              </a:ext>
            </a:extLst>
          </p:cNvPr>
          <p:cNvSpPr>
            <a:spLocks noGrp="1"/>
          </p:cNvSpPr>
          <p:nvPr>
            <p:ph type="dt" sz="half" idx="10"/>
          </p:nvPr>
        </p:nvSpPr>
        <p:spPr/>
        <p:txBody>
          <a:bodyPr/>
          <a:lstStyle/>
          <a:p>
            <a:fld id="{9398C045-BFEB-452E-B289-FF583EB35593}" type="datetimeFigureOut">
              <a:rPr lang="en-US" smtClean="0"/>
              <a:t>9/10/2024</a:t>
            </a:fld>
            <a:endParaRPr lang="en-US"/>
          </a:p>
        </p:txBody>
      </p:sp>
      <p:sp>
        <p:nvSpPr>
          <p:cNvPr id="6" name="Footer Placeholder 5">
            <a:extLst>
              <a:ext uri="{FF2B5EF4-FFF2-40B4-BE49-F238E27FC236}">
                <a16:creationId xmlns:a16="http://schemas.microsoft.com/office/drawing/2014/main" id="{BD5AE9A3-C27D-44C4-97D7-E0999853AC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D3B82-9773-40CB-B991-629CC6B23081}"/>
              </a:ext>
            </a:extLst>
          </p:cNvPr>
          <p:cNvSpPr>
            <a:spLocks noGrp="1"/>
          </p:cNvSpPr>
          <p:nvPr>
            <p:ph type="sldNum" sz="quarter" idx="12"/>
          </p:nvPr>
        </p:nvSpPr>
        <p:spPr/>
        <p:txBody>
          <a:bodyPr/>
          <a:lstStyle/>
          <a:p>
            <a:fld id="{DEB503DB-8FDC-4644-BF98-A013A8FF9300}" type="slidenum">
              <a:rPr lang="en-US" smtClean="0"/>
              <a:t>‹#›</a:t>
            </a:fld>
            <a:endParaRPr lang="en-US"/>
          </a:p>
        </p:txBody>
      </p:sp>
    </p:spTree>
    <p:extLst>
      <p:ext uri="{BB962C8B-B14F-4D97-AF65-F5344CB8AC3E}">
        <p14:creationId xmlns:p14="http://schemas.microsoft.com/office/powerpoint/2010/main" val="1616893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7F758A-872F-4165-A15D-23D7E1E051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8D5C8E-2AF2-4CA5-92C8-835E6789BB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124BCB-988A-4674-BEEE-B60465573D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8C045-BFEB-452E-B289-FF583EB35593}" type="datetimeFigureOut">
              <a:rPr lang="en-US" smtClean="0"/>
              <a:t>9/10/2024</a:t>
            </a:fld>
            <a:endParaRPr lang="en-US"/>
          </a:p>
        </p:txBody>
      </p:sp>
      <p:sp>
        <p:nvSpPr>
          <p:cNvPr id="5" name="Footer Placeholder 4">
            <a:extLst>
              <a:ext uri="{FF2B5EF4-FFF2-40B4-BE49-F238E27FC236}">
                <a16:creationId xmlns:a16="http://schemas.microsoft.com/office/drawing/2014/main" id="{8D5C562A-B1A7-456B-B654-C3F289153D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DE7FC2-DF8C-46EA-8D25-2261D121C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503DB-8FDC-4644-BF98-A013A8FF9300}" type="slidenum">
              <a:rPr lang="en-US" smtClean="0"/>
              <a:t>‹#›</a:t>
            </a:fld>
            <a:endParaRPr lang="en-US"/>
          </a:p>
        </p:txBody>
      </p:sp>
    </p:spTree>
    <p:extLst>
      <p:ext uri="{BB962C8B-B14F-4D97-AF65-F5344CB8AC3E}">
        <p14:creationId xmlns:p14="http://schemas.microsoft.com/office/powerpoint/2010/main" val="72204930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98C045-BFEB-452E-B289-FF583EB35593}" type="datetimeFigureOut">
              <a:rPr lang="en-US" smtClean="0"/>
              <a:t>9/10/2024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EB503DB-8FDC-4644-BF98-A013A8FF9300}" type="slidenum">
              <a:rPr lang="en-US" smtClean="0"/>
              <a:t>‹#›</a:t>
            </a:fld>
            <a:endParaRPr lang="en-US"/>
          </a:p>
        </p:txBody>
      </p:sp>
    </p:spTree>
    <p:extLst>
      <p:ext uri="{BB962C8B-B14F-4D97-AF65-F5344CB8AC3E}">
        <p14:creationId xmlns:p14="http://schemas.microsoft.com/office/powerpoint/2010/main" val="481160162"/>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 Id="rId5" Type="http://schemas.openxmlformats.org/officeDocument/2006/relationships/image" Target="../media/image5.emf"/><Relationship Id="rId4" Type="http://schemas.openxmlformats.org/officeDocument/2006/relationships/package" Target="../embeddings/Microsoft_Excel_Worksheet5.xlsx"/></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172" y="251185"/>
            <a:ext cx="12004158" cy="3566160"/>
          </a:xfrm>
        </p:spPr>
        <p:txBody>
          <a:bodyPr>
            <a:normAutofit/>
          </a:bodyPr>
          <a:lstStyle/>
          <a:p>
            <a:pPr algn="ctr"/>
            <a:r>
              <a:rPr lang="en-US" sz="6000">
                <a:solidFill>
                  <a:srgbClr val="002060"/>
                </a:solidFill>
              </a:rPr>
              <a:t>Final Public Hearing to Adopt the </a:t>
            </a:r>
            <a:br>
              <a:rPr lang="en-US" sz="6000">
                <a:solidFill>
                  <a:srgbClr val="002060"/>
                </a:solidFill>
              </a:rPr>
            </a:br>
            <a:r>
              <a:rPr lang="en-US" sz="6000">
                <a:solidFill>
                  <a:srgbClr val="002060"/>
                </a:solidFill>
              </a:rPr>
              <a:t>2024 – 2025</a:t>
            </a:r>
            <a:br>
              <a:rPr lang="en-US" sz="6000">
                <a:solidFill>
                  <a:srgbClr val="002060"/>
                </a:solidFill>
              </a:rPr>
            </a:br>
            <a:r>
              <a:rPr lang="en-US" sz="6000">
                <a:solidFill>
                  <a:srgbClr val="002060"/>
                </a:solidFill>
              </a:rPr>
              <a:t>Millage Rates and Budget </a:t>
            </a:r>
            <a:endParaRPr lang="en-US" sz="6000" dirty="0">
              <a:solidFill>
                <a:srgbClr val="002060"/>
              </a:solidFill>
            </a:endParaRPr>
          </a:p>
        </p:txBody>
      </p:sp>
      <p:sp>
        <p:nvSpPr>
          <p:cNvPr id="3" name="Subtitle 2"/>
          <p:cNvSpPr>
            <a:spLocks noGrp="1"/>
          </p:cNvSpPr>
          <p:nvPr>
            <p:ph type="subTitle" idx="1"/>
          </p:nvPr>
        </p:nvSpPr>
        <p:spPr>
          <a:xfrm>
            <a:off x="1524000" y="4247942"/>
            <a:ext cx="9144000" cy="1715947"/>
          </a:xfrm>
        </p:spPr>
        <p:txBody>
          <a:bodyPr>
            <a:normAutofit lnSpcReduction="10000"/>
          </a:bodyPr>
          <a:lstStyle/>
          <a:p>
            <a:r>
              <a:rPr lang="en-US" sz="3600"/>
              <a:t>St. Johns County School District  </a:t>
            </a:r>
          </a:p>
          <a:p>
            <a:r>
              <a:rPr lang="en-US" sz="3600"/>
              <a:t>September 10, 2024  </a:t>
            </a:r>
          </a:p>
          <a:p>
            <a:r>
              <a:rPr lang="en-US" sz="3600"/>
              <a:t>5:30 p.m.</a:t>
            </a:r>
          </a:p>
          <a:p>
            <a:endParaRPr lang="en-US" dirty="0"/>
          </a:p>
        </p:txBody>
      </p:sp>
      <p:sp>
        <p:nvSpPr>
          <p:cNvPr id="5" name="Slide Number Placeholder 4"/>
          <p:cNvSpPr>
            <a:spLocks noGrp="1"/>
          </p:cNvSpPr>
          <p:nvPr>
            <p:ph type="sldNum" sz="quarter" idx="12"/>
          </p:nvPr>
        </p:nvSpPr>
        <p:spPr/>
        <p:txBody>
          <a:bodyPr/>
          <a:lstStyle/>
          <a:p>
            <a:fld id="{884827F0-572A-431A-A40B-470BF045B04E}" type="slidenum">
              <a:rPr lang="en-US" smtClean="0"/>
              <a:t>1</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0786" y="4576390"/>
            <a:ext cx="1794894" cy="1660507"/>
          </a:xfrm>
          <a:prstGeom prst="rect">
            <a:avLst/>
          </a:prstGeom>
        </p:spPr>
      </p:pic>
    </p:spTree>
    <p:extLst>
      <p:ext uri="{BB962C8B-B14F-4D97-AF65-F5344CB8AC3E}">
        <p14:creationId xmlns:p14="http://schemas.microsoft.com/office/powerpoint/2010/main" val="3135232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solidFill>
              </a:rPr>
              <a:t>Total Budget for 2024-2025</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50360981"/>
              </p:ext>
            </p:extLst>
          </p:nvPr>
        </p:nvGraphicFramePr>
        <p:xfrm>
          <a:off x="1710813" y="1846263"/>
          <a:ext cx="9026014" cy="3571240"/>
        </p:xfrm>
        <a:graphic>
          <a:graphicData uri="http://schemas.openxmlformats.org/drawingml/2006/table">
            <a:tbl>
              <a:tblPr firstRow="1" bandRow="1">
                <a:tableStyleId>{00A15C55-8517-42AA-B614-E9B94910E393}</a:tableStyleId>
              </a:tblPr>
              <a:tblGrid>
                <a:gridCol w="4513007">
                  <a:extLst>
                    <a:ext uri="{9D8B030D-6E8A-4147-A177-3AD203B41FA5}">
                      <a16:colId xmlns:a16="http://schemas.microsoft.com/office/drawing/2014/main" val="20000"/>
                    </a:ext>
                  </a:extLst>
                </a:gridCol>
                <a:gridCol w="4513007">
                  <a:extLst>
                    <a:ext uri="{9D8B030D-6E8A-4147-A177-3AD203B41FA5}">
                      <a16:colId xmlns:a16="http://schemas.microsoft.com/office/drawing/2014/main" val="20001"/>
                    </a:ext>
                  </a:extLst>
                </a:gridCol>
              </a:tblGrid>
              <a:tr h="370840">
                <a:tc>
                  <a:txBody>
                    <a:bodyPr/>
                    <a:lstStyle/>
                    <a:p>
                      <a:endParaRPr lang="en-US">
                        <a:solidFill>
                          <a:schemeClr val="tx1"/>
                        </a:solidFill>
                      </a:endParaRPr>
                    </a:p>
                  </a:txBody>
                  <a:tcPr/>
                </a:tc>
                <a:tc>
                  <a:txBody>
                    <a:bodyPr/>
                    <a:lstStyle/>
                    <a:p>
                      <a:pPr algn="ctr"/>
                      <a:endParaRPr lang="en-US">
                        <a:solidFill>
                          <a:schemeClr val="tx1"/>
                        </a:solidFill>
                      </a:endParaRPr>
                    </a:p>
                  </a:txBody>
                  <a:tcPr/>
                </a:tc>
                <a:extLst>
                  <a:ext uri="{0D108BD9-81ED-4DB2-BD59-A6C34878D82A}">
                    <a16:rowId xmlns:a16="http://schemas.microsoft.com/office/drawing/2014/main" val="10000"/>
                  </a:ext>
                </a:extLst>
              </a:tr>
              <a:tr h="370840">
                <a:tc>
                  <a:txBody>
                    <a:bodyPr/>
                    <a:lstStyle/>
                    <a:p>
                      <a:r>
                        <a:rPr lang="en-US" sz="2400"/>
                        <a:t>General Operating Fund</a:t>
                      </a:r>
                    </a:p>
                  </a:txBody>
                  <a:tcPr/>
                </a:tc>
                <a:tc>
                  <a:txBody>
                    <a:bodyPr/>
                    <a:lstStyle/>
                    <a:p>
                      <a:pPr algn="ctr"/>
                      <a:r>
                        <a:rPr lang="en-US" sz="2400" dirty="0"/>
                        <a:t>$539,313,225</a:t>
                      </a:r>
                    </a:p>
                  </a:txBody>
                  <a:tcPr/>
                </a:tc>
                <a:extLst>
                  <a:ext uri="{0D108BD9-81ED-4DB2-BD59-A6C34878D82A}">
                    <a16:rowId xmlns:a16="http://schemas.microsoft.com/office/drawing/2014/main" val="10001"/>
                  </a:ext>
                </a:extLst>
              </a:tr>
              <a:tr h="370840">
                <a:tc>
                  <a:txBody>
                    <a:bodyPr/>
                    <a:lstStyle/>
                    <a:p>
                      <a:r>
                        <a:rPr lang="en-US" sz="2400"/>
                        <a:t>Special Revenue </a:t>
                      </a:r>
                      <a:r>
                        <a:rPr lang="en-US" sz="2400" baseline="0"/>
                        <a:t>Fund</a:t>
                      </a:r>
                      <a:endParaRPr lang="en-US" sz="2400"/>
                    </a:p>
                  </a:txBody>
                  <a:tcPr/>
                </a:tc>
                <a:tc>
                  <a:txBody>
                    <a:bodyPr/>
                    <a:lstStyle/>
                    <a:p>
                      <a:pPr algn="ctr"/>
                      <a:r>
                        <a:rPr lang="en-US" sz="2400" dirty="0"/>
                        <a:t>$  54,116,262</a:t>
                      </a:r>
                    </a:p>
                  </a:txBody>
                  <a:tcPr/>
                </a:tc>
                <a:extLst>
                  <a:ext uri="{0D108BD9-81ED-4DB2-BD59-A6C34878D82A}">
                    <a16:rowId xmlns:a16="http://schemas.microsoft.com/office/drawing/2014/main" val="10002"/>
                  </a:ext>
                </a:extLst>
              </a:tr>
              <a:tr h="370840">
                <a:tc>
                  <a:txBody>
                    <a:bodyPr/>
                    <a:lstStyle/>
                    <a:p>
                      <a:r>
                        <a:rPr lang="en-US" sz="2400" baseline="0"/>
                        <a:t>Debt Service Fund</a:t>
                      </a:r>
                      <a:endParaRPr lang="en-US" sz="2400"/>
                    </a:p>
                  </a:txBody>
                  <a:tcPr/>
                </a:tc>
                <a:tc>
                  <a:txBody>
                    <a:bodyPr/>
                    <a:lstStyle/>
                    <a:p>
                      <a:pPr algn="ctr"/>
                      <a:r>
                        <a:rPr lang="en-US" sz="2400" dirty="0"/>
                        <a:t>$  49,802,423</a:t>
                      </a:r>
                    </a:p>
                  </a:txBody>
                  <a:tcPr/>
                </a:tc>
                <a:extLst>
                  <a:ext uri="{0D108BD9-81ED-4DB2-BD59-A6C34878D82A}">
                    <a16:rowId xmlns:a16="http://schemas.microsoft.com/office/drawing/2014/main" val="10003"/>
                  </a:ext>
                </a:extLst>
              </a:tr>
              <a:tr h="370840">
                <a:tc>
                  <a:txBody>
                    <a:bodyPr/>
                    <a:lstStyle/>
                    <a:p>
                      <a:r>
                        <a:rPr lang="en-US" sz="2400"/>
                        <a:t>Capital Projects Fund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$693,143,308</a:t>
                      </a:r>
                    </a:p>
                  </a:txBody>
                  <a:tcPr/>
                </a:tc>
                <a:extLst>
                  <a:ext uri="{0D108BD9-81ED-4DB2-BD59-A6C34878D82A}">
                    <a16:rowId xmlns:a16="http://schemas.microsoft.com/office/drawing/2014/main" val="10004"/>
                  </a:ext>
                </a:extLst>
              </a:tr>
              <a:tr h="185420">
                <a:tc>
                  <a:txBody>
                    <a:bodyPr/>
                    <a:lstStyle/>
                    <a:p>
                      <a:r>
                        <a:rPr lang="en-US" sz="2400"/>
                        <a:t>Internal Service Fund</a:t>
                      </a:r>
                    </a:p>
                  </a:txBody>
                  <a:tcPr/>
                </a:tc>
                <a:tc>
                  <a:txBody>
                    <a:bodyPr/>
                    <a:lstStyle/>
                    <a:p>
                      <a:pPr algn="ctr"/>
                      <a:r>
                        <a:rPr lang="en-US" sz="2400" dirty="0"/>
                        <a:t>$138,594,047</a:t>
                      </a:r>
                    </a:p>
                  </a:txBody>
                  <a:tcPr/>
                </a:tc>
                <a:extLst>
                  <a:ext uri="{0D108BD9-81ED-4DB2-BD59-A6C34878D82A}">
                    <a16:rowId xmlns:a16="http://schemas.microsoft.com/office/drawing/2014/main" val="10005"/>
                  </a:ext>
                </a:extLst>
              </a:tr>
              <a:tr h="0">
                <a:tc>
                  <a:txBody>
                    <a:bodyPr/>
                    <a:lstStyle/>
                    <a:p>
                      <a:endParaRPr lang="en-US" sz="2400"/>
                    </a:p>
                  </a:txBody>
                  <a:tcPr/>
                </a:tc>
                <a:tc>
                  <a:txBody>
                    <a:bodyPr/>
                    <a:lstStyle/>
                    <a:p>
                      <a:endParaRPr lang="en-US" sz="2400"/>
                    </a:p>
                  </a:txBody>
                  <a:tcPr/>
                </a:tc>
                <a:extLst>
                  <a:ext uri="{0D108BD9-81ED-4DB2-BD59-A6C34878D82A}">
                    <a16:rowId xmlns:a16="http://schemas.microsoft.com/office/drawing/2014/main" val="10006"/>
                  </a:ext>
                </a:extLst>
              </a:tr>
              <a:tr h="370840">
                <a:tc>
                  <a:txBody>
                    <a:bodyPr/>
                    <a:lstStyle/>
                    <a:p>
                      <a:r>
                        <a:rPr lang="en-US" sz="2400" b="1"/>
                        <a:t>     Total All Funds</a:t>
                      </a:r>
                      <a:endParaRPr lang="en-US" sz="2400" b="1" i="1"/>
                    </a:p>
                  </a:txBody>
                  <a:tcPr/>
                </a:tc>
                <a:tc>
                  <a:txBody>
                    <a:bodyPr/>
                    <a:lstStyle/>
                    <a:p>
                      <a:pPr algn="ctr"/>
                      <a:r>
                        <a:rPr lang="en-US" sz="2400" b="1" dirty="0"/>
                        <a:t>$</a:t>
                      </a:r>
                      <a:r>
                        <a:rPr lang="en-US" sz="2400" b="1" baseline="0" dirty="0"/>
                        <a:t>1,474,969,265</a:t>
                      </a:r>
                      <a:endParaRPr lang="en-US" sz="2400" b="1" i="1"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10</a:t>
            </a:fld>
            <a:endParaRPr lang="en-US"/>
          </a:p>
        </p:txBody>
      </p:sp>
      <p:pic>
        <p:nvPicPr>
          <p:cNvPr id="6" name="Picture 5">
            <a:extLst>
              <a:ext uri="{FF2B5EF4-FFF2-40B4-BE49-F238E27FC236}">
                <a16:creationId xmlns:a16="http://schemas.microsoft.com/office/drawing/2014/main" id="{B056ED9C-B3E7-7596-89CC-065A4F0FDA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409138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a:solidFill>
                  <a:schemeClr val="tx1"/>
                </a:solidFill>
              </a:rPr>
              <a:t>St. Johns County School District</a:t>
            </a:r>
          </a:p>
        </p:txBody>
      </p:sp>
      <p:sp>
        <p:nvSpPr>
          <p:cNvPr id="3" name="Content Placeholder 2"/>
          <p:cNvSpPr>
            <a:spLocks noGrp="1"/>
          </p:cNvSpPr>
          <p:nvPr>
            <p:ph idx="1"/>
          </p:nvPr>
        </p:nvSpPr>
        <p:spPr>
          <a:xfrm>
            <a:off x="1097280" y="1206365"/>
            <a:ext cx="10058400" cy="5042035"/>
          </a:xfrm>
        </p:spPr>
        <p:txBody>
          <a:bodyPr anchor="ctr">
            <a:normAutofit/>
          </a:bodyPr>
          <a:lstStyle/>
          <a:p>
            <a:pPr algn="ctr"/>
            <a:r>
              <a:rPr lang="en-US" sz="4800">
                <a:solidFill>
                  <a:schemeClr val="tx1"/>
                </a:solidFill>
              </a:rPr>
              <a:t>Classroom Teaching</a:t>
            </a:r>
          </a:p>
          <a:p>
            <a:pPr algn="ctr"/>
            <a:r>
              <a:rPr lang="en-US" sz="4800">
                <a:solidFill>
                  <a:schemeClr val="tx1"/>
                </a:solidFill>
              </a:rPr>
              <a:t>Teacher Support</a:t>
            </a:r>
          </a:p>
          <a:p>
            <a:pPr algn="ctr"/>
            <a:r>
              <a:rPr lang="en-US" sz="4800">
                <a:solidFill>
                  <a:schemeClr val="tx1"/>
                </a:solidFill>
              </a:rPr>
              <a:t>School Operations &amp; Maintenance of Schools</a:t>
            </a:r>
          </a:p>
          <a:p>
            <a:pPr algn="ctr"/>
            <a:r>
              <a:rPr lang="en-US" sz="4800">
                <a:solidFill>
                  <a:schemeClr val="tx1"/>
                </a:solidFill>
              </a:rPr>
              <a:t>Operational Services</a:t>
            </a:r>
          </a:p>
        </p:txBody>
      </p:sp>
      <p:sp>
        <p:nvSpPr>
          <p:cNvPr id="4" name="Slide Number Placeholder 3"/>
          <p:cNvSpPr>
            <a:spLocks noGrp="1"/>
          </p:cNvSpPr>
          <p:nvPr>
            <p:ph type="sldNum" sz="quarter" idx="12"/>
          </p:nvPr>
        </p:nvSpPr>
        <p:spPr/>
        <p:txBody>
          <a:bodyPr/>
          <a:lstStyle/>
          <a:p>
            <a:fld id="{884827F0-572A-431A-A40B-470BF045B04E}" type="slidenum">
              <a:rPr lang="en-US" smtClean="0"/>
              <a:t>11</a:t>
            </a:fld>
            <a:endParaRPr lang="en-US"/>
          </a:p>
        </p:txBody>
      </p:sp>
      <p:pic>
        <p:nvPicPr>
          <p:cNvPr id="5" name="Picture 4">
            <a:extLst>
              <a:ext uri="{FF2B5EF4-FFF2-40B4-BE49-F238E27FC236}">
                <a16:creationId xmlns:a16="http://schemas.microsoft.com/office/drawing/2014/main" id="{30B2A4F3-FDC6-38D1-3EA6-1153E900CE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987459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1825"/>
          </a:xfrm>
        </p:spPr>
        <p:txBody>
          <a:bodyPr anchor="ctr"/>
          <a:lstStyle/>
          <a:p>
            <a:pPr algn="ctr"/>
            <a:r>
              <a:rPr lang="en-US" dirty="0">
                <a:solidFill>
                  <a:schemeClr val="tx1"/>
                </a:solidFill>
              </a:rPr>
              <a:t>Making Cents Out of A Dollar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5568824"/>
              </p:ext>
            </p:extLst>
          </p:nvPr>
        </p:nvGraphicFramePr>
        <p:xfrm>
          <a:off x="384412" y="1892256"/>
          <a:ext cx="11423176" cy="462409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12</a:t>
            </a:fld>
            <a:endParaRPr lang="en-US"/>
          </a:p>
        </p:txBody>
      </p:sp>
      <p:graphicFrame>
        <p:nvGraphicFramePr>
          <p:cNvPr id="3" name="Chart 2">
            <a:extLst>
              <a:ext uri="{FF2B5EF4-FFF2-40B4-BE49-F238E27FC236}">
                <a16:creationId xmlns:a16="http://schemas.microsoft.com/office/drawing/2014/main" id="{C0845D1C-1B9D-E2F6-8F74-596DA95253C0}"/>
              </a:ext>
            </a:extLst>
          </p:cNvPr>
          <p:cNvGraphicFramePr>
            <a:graphicFrameLocks/>
          </p:cNvGraphicFramePr>
          <p:nvPr>
            <p:extLst>
              <p:ext uri="{D42A27DB-BD31-4B8C-83A1-F6EECF244321}">
                <p14:modId xmlns:p14="http://schemas.microsoft.com/office/powerpoint/2010/main" val="852961840"/>
              </p:ext>
            </p:extLst>
          </p:nvPr>
        </p:nvGraphicFramePr>
        <p:xfrm>
          <a:off x="1460309" y="1392072"/>
          <a:ext cx="8639033" cy="51468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35811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General Fund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43788953"/>
              </p:ext>
            </p:extLst>
          </p:nvPr>
        </p:nvGraphicFramePr>
        <p:xfrm>
          <a:off x="838200" y="1559169"/>
          <a:ext cx="10374283" cy="462409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13</a:t>
            </a:fld>
            <a:endParaRPr lang="en-US"/>
          </a:p>
        </p:txBody>
      </p:sp>
    </p:spTree>
    <p:extLst>
      <p:ext uri="{BB962C8B-B14F-4D97-AF65-F5344CB8AC3E}">
        <p14:creationId xmlns:p14="http://schemas.microsoft.com/office/powerpoint/2010/main" val="1812064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84827F0-572A-431A-A40B-470BF045B04E}" type="slidenum">
              <a:rPr lang="en-US" smtClean="0"/>
              <a:t>14</a:t>
            </a:fld>
            <a:endParaRPr lang="en-US"/>
          </a:p>
        </p:txBody>
      </p:sp>
      <p:sp>
        <p:nvSpPr>
          <p:cNvPr id="2" name="Title 1"/>
          <p:cNvSpPr>
            <a:spLocks noGrp="1"/>
          </p:cNvSpPr>
          <p:nvPr>
            <p:ph type="title" idx="4294967295"/>
          </p:nvPr>
        </p:nvSpPr>
        <p:spPr>
          <a:xfrm>
            <a:off x="960438" y="-19050"/>
            <a:ext cx="11231562" cy="1450975"/>
          </a:xfrm>
        </p:spPr>
        <p:txBody>
          <a:bodyPr anchor="ctr">
            <a:normAutofit/>
          </a:bodyPr>
          <a:lstStyle/>
          <a:p>
            <a:pPr algn="ctr"/>
            <a:r>
              <a:rPr lang="en-US" sz="3600" dirty="0">
                <a:solidFill>
                  <a:schemeClr val="tx1"/>
                </a:solidFill>
              </a:rPr>
              <a:t>General Fund Appropriations</a:t>
            </a:r>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698468083"/>
              </p:ext>
            </p:extLst>
          </p:nvPr>
        </p:nvGraphicFramePr>
        <p:xfrm>
          <a:off x="2187575" y="1016000"/>
          <a:ext cx="10004425" cy="35179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263471" y="4515743"/>
            <a:ext cx="2566759" cy="1384995"/>
          </a:xfrm>
          <a:prstGeom prst="rect">
            <a:avLst/>
          </a:prstGeom>
          <a:noFill/>
        </p:spPr>
        <p:txBody>
          <a:bodyPr wrap="square" rtlCol="0">
            <a:spAutoFit/>
          </a:bodyPr>
          <a:lstStyle/>
          <a:p>
            <a:r>
              <a:rPr lang="en-US" sz="1400" b="1"/>
              <a:t>Classroom Teaching:</a:t>
            </a:r>
          </a:p>
          <a:p>
            <a:r>
              <a:rPr lang="en-US" sz="1400"/>
              <a:t>   K-12 Basic Programs</a:t>
            </a:r>
          </a:p>
          <a:p>
            <a:r>
              <a:rPr lang="en-US" sz="1400"/>
              <a:t>   K-12 ESE Programs</a:t>
            </a:r>
          </a:p>
          <a:p>
            <a:r>
              <a:rPr lang="en-US" sz="1400"/>
              <a:t>   At Risk Programs</a:t>
            </a:r>
          </a:p>
          <a:p>
            <a:r>
              <a:rPr lang="en-US" sz="1400"/>
              <a:t>   Career Tech</a:t>
            </a:r>
          </a:p>
          <a:p>
            <a:r>
              <a:rPr lang="en-US" sz="1400"/>
              <a:t>   Adult Education Programs </a:t>
            </a:r>
          </a:p>
        </p:txBody>
      </p:sp>
      <p:sp>
        <p:nvSpPr>
          <p:cNvPr id="7" name="TextBox 6"/>
          <p:cNvSpPr txBox="1"/>
          <p:nvPr/>
        </p:nvSpPr>
        <p:spPr>
          <a:xfrm>
            <a:off x="2495227" y="4533460"/>
            <a:ext cx="3487120" cy="1384995"/>
          </a:xfrm>
          <a:prstGeom prst="rect">
            <a:avLst/>
          </a:prstGeom>
          <a:noFill/>
        </p:spPr>
        <p:txBody>
          <a:bodyPr wrap="square" rtlCol="0">
            <a:spAutoFit/>
          </a:bodyPr>
          <a:lstStyle/>
          <a:p>
            <a:r>
              <a:rPr lang="en-US" sz="1400" b="1"/>
              <a:t>Teacher Support:</a:t>
            </a:r>
          </a:p>
          <a:p>
            <a:r>
              <a:rPr lang="en-US" sz="1400"/>
              <a:t>   Student Services</a:t>
            </a:r>
          </a:p>
          <a:p>
            <a:r>
              <a:rPr lang="en-US" sz="1400"/>
              <a:t>   Instructional Media Services</a:t>
            </a:r>
          </a:p>
          <a:p>
            <a:r>
              <a:rPr lang="en-US" sz="1400"/>
              <a:t>   Instructional &amp; Curriculum Develop.  </a:t>
            </a:r>
          </a:p>
          <a:p>
            <a:r>
              <a:rPr lang="en-US" sz="1400"/>
              <a:t>   Instructional Staff Training</a:t>
            </a:r>
          </a:p>
          <a:p>
            <a:r>
              <a:rPr lang="en-US" sz="1400"/>
              <a:t>   Instructional Related Technology</a:t>
            </a:r>
          </a:p>
        </p:txBody>
      </p:sp>
      <p:sp>
        <p:nvSpPr>
          <p:cNvPr id="8" name="TextBox 7"/>
          <p:cNvSpPr txBox="1"/>
          <p:nvPr/>
        </p:nvSpPr>
        <p:spPr>
          <a:xfrm>
            <a:off x="8436077" y="4515743"/>
            <a:ext cx="3487120" cy="1600438"/>
          </a:xfrm>
          <a:prstGeom prst="rect">
            <a:avLst/>
          </a:prstGeom>
          <a:noFill/>
        </p:spPr>
        <p:txBody>
          <a:bodyPr wrap="square" rtlCol="0">
            <a:spAutoFit/>
          </a:bodyPr>
          <a:lstStyle/>
          <a:p>
            <a:r>
              <a:rPr lang="en-US" sz="1400" b="1"/>
              <a:t>Operational Services:</a:t>
            </a:r>
          </a:p>
          <a:p>
            <a:r>
              <a:rPr lang="en-US" sz="1400"/>
              <a:t>   General Administration     </a:t>
            </a:r>
          </a:p>
          <a:p>
            <a:r>
              <a:rPr lang="en-US" sz="1400"/>
              <a:t>   Facilities &amp; Acquisition</a:t>
            </a:r>
          </a:p>
          <a:p>
            <a:r>
              <a:rPr lang="en-US" sz="1400"/>
              <a:t>   Fiscal Services </a:t>
            </a:r>
          </a:p>
          <a:p>
            <a:r>
              <a:rPr lang="en-US" sz="1400"/>
              <a:t>   Central Services &amp; Transportation</a:t>
            </a:r>
          </a:p>
          <a:p>
            <a:r>
              <a:rPr lang="en-US" sz="1400"/>
              <a:t>   Board of Education</a:t>
            </a:r>
          </a:p>
          <a:p>
            <a:r>
              <a:rPr lang="en-US" sz="1400"/>
              <a:t>   Administrative Technology Svs.</a:t>
            </a:r>
          </a:p>
        </p:txBody>
      </p:sp>
      <p:sp>
        <p:nvSpPr>
          <p:cNvPr id="9" name="TextBox 8"/>
          <p:cNvSpPr txBox="1"/>
          <p:nvPr/>
        </p:nvSpPr>
        <p:spPr>
          <a:xfrm>
            <a:off x="5982347" y="4533471"/>
            <a:ext cx="2231756" cy="1384995"/>
          </a:xfrm>
          <a:prstGeom prst="rect">
            <a:avLst/>
          </a:prstGeom>
          <a:noFill/>
        </p:spPr>
        <p:txBody>
          <a:bodyPr wrap="square" rtlCol="0">
            <a:spAutoFit/>
          </a:bodyPr>
          <a:lstStyle/>
          <a:p>
            <a:r>
              <a:rPr lang="en-US" sz="1400" b="1"/>
              <a:t>School Operations &amp; Maintenance of Schools:</a:t>
            </a:r>
          </a:p>
          <a:p>
            <a:r>
              <a:rPr lang="en-US" sz="1400"/>
              <a:t>   School Administration</a:t>
            </a:r>
          </a:p>
          <a:p>
            <a:r>
              <a:rPr lang="en-US" sz="1400"/>
              <a:t>   Operation of Plant</a:t>
            </a:r>
          </a:p>
          <a:p>
            <a:r>
              <a:rPr lang="en-US" sz="1400"/>
              <a:t>   Maintenance of Plant</a:t>
            </a:r>
          </a:p>
          <a:p>
            <a:r>
              <a:rPr lang="en-US" sz="1400"/>
              <a:t>   Community Services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2898204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083" cy="968440"/>
          </a:xfrm>
        </p:spPr>
        <p:txBody>
          <a:bodyPr>
            <a:normAutofit/>
          </a:bodyPr>
          <a:lstStyle/>
          <a:p>
            <a:pPr algn="ctr"/>
            <a:r>
              <a:rPr lang="en-US">
                <a:solidFill>
                  <a:schemeClr val="tx1"/>
                </a:solidFill>
              </a:rPr>
              <a:t>Special Revenue Fund – Federal Projects</a:t>
            </a:r>
          </a:p>
        </p:txBody>
      </p:sp>
      <p:sp>
        <p:nvSpPr>
          <p:cNvPr id="7" name="Content Placeholder 6">
            <a:extLst>
              <a:ext uri="{FF2B5EF4-FFF2-40B4-BE49-F238E27FC236}">
                <a16:creationId xmlns:a16="http://schemas.microsoft.com/office/drawing/2014/main" id="{5923683E-1089-C580-7934-A511D95C2094}"/>
              </a:ext>
            </a:extLst>
          </p:cNvPr>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884827F0-572A-431A-A40B-470BF045B04E}" type="slidenum">
              <a:rPr lang="en-US" smtClean="0"/>
              <a:t>15</a:t>
            </a:fld>
            <a:endParaRPr lang="en-US"/>
          </a:p>
        </p:txBody>
      </p:sp>
      <p:pic>
        <p:nvPicPr>
          <p:cNvPr id="6" name="Picture 5">
            <a:extLst>
              <a:ext uri="{FF2B5EF4-FFF2-40B4-BE49-F238E27FC236}">
                <a16:creationId xmlns:a16="http://schemas.microsoft.com/office/drawing/2014/main" id="{D5EEB970-D93F-F85D-E22F-AEDC8E2602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graphicFrame>
        <p:nvGraphicFramePr>
          <p:cNvPr id="8" name="Object 7">
            <a:extLst>
              <a:ext uri="{FF2B5EF4-FFF2-40B4-BE49-F238E27FC236}">
                <a16:creationId xmlns:a16="http://schemas.microsoft.com/office/drawing/2014/main" id="{AA0669B1-AF2F-38C6-5E55-1E75B78A333C}"/>
              </a:ext>
            </a:extLst>
          </p:cNvPr>
          <p:cNvGraphicFramePr>
            <a:graphicFrameLocks noChangeAspect="1"/>
          </p:cNvGraphicFramePr>
          <p:nvPr>
            <p:extLst>
              <p:ext uri="{D42A27DB-BD31-4B8C-83A1-F6EECF244321}">
                <p14:modId xmlns:p14="http://schemas.microsoft.com/office/powerpoint/2010/main" val="4075879736"/>
              </p:ext>
            </p:extLst>
          </p:nvPr>
        </p:nvGraphicFramePr>
        <p:xfrm>
          <a:off x="855663" y="1255044"/>
          <a:ext cx="10299700" cy="4975894"/>
        </p:xfrm>
        <a:graphic>
          <a:graphicData uri="http://schemas.openxmlformats.org/presentationml/2006/ole">
            <mc:AlternateContent xmlns:mc="http://schemas.openxmlformats.org/markup-compatibility/2006">
              <mc:Choice xmlns:v="urn:schemas-microsoft-com:vml" Requires="v">
                <p:oleObj name="Worksheet" r:id="rId4" imgW="9220072" imgH="5038711" progId="Excel.Sheet.12">
                  <p:embed/>
                </p:oleObj>
              </mc:Choice>
              <mc:Fallback>
                <p:oleObj name="Worksheet" r:id="rId4" imgW="9220072" imgH="5038711" progId="Excel.Sheet.12">
                  <p:embed/>
                  <p:pic>
                    <p:nvPicPr>
                      <p:cNvPr id="8" name="Object 7">
                        <a:extLst>
                          <a:ext uri="{FF2B5EF4-FFF2-40B4-BE49-F238E27FC236}">
                            <a16:creationId xmlns:a16="http://schemas.microsoft.com/office/drawing/2014/main" id="{AA0669B1-AF2F-38C6-5E55-1E75B78A333C}"/>
                          </a:ext>
                        </a:extLst>
                      </p:cNvPr>
                      <p:cNvPicPr/>
                      <p:nvPr/>
                    </p:nvPicPr>
                    <p:blipFill>
                      <a:blip r:embed="rId5"/>
                      <a:stretch>
                        <a:fillRect/>
                      </a:stretch>
                    </p:blipFill>
                    <p:spPr>
                      <a:xfrm>
                        <a:off x="855663" y="1255044"/>
                        <a:ext cx="10299700" cy="4975894"/>
                      </a:xfrm>
                      <a:prstGeom prst="rect">
                        <a:avLst/>
                      </a:prstGeom>
                    </p:spPr>
                  </p:pic>
                </p:oleObj>
              </mc:Fallback>
            </mc:AlternateContent>
          </a:graphicData>
        </a:graphic>
      </p:graphicFrame>
    </p:spTree>
    <p:extLst>
      <p:ext uri="{BB962C8B-B14F-4D97-AF65-F5344CB8AC3E}">
        <p14:creationId xmlns:p14="http://schemas.microsoft.com/office/powerpoint/2010/main" val="1111946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132" y="365125"/>
            <a:ext cx="10145668" cy="1325563"/>
          </a:xfrm>
        </p:spPr>
        <p:txBody>
          <a:bodyPr anchor="ctr"/>
          <a:lstStyle/>
          <a:p>
            <a:pPr algn="ctr"/>
            <a:r>
              <a:rPr lang="en-US" dirty="0">
                <a:solidFill>
                  <a:schemeClr val="tx1"/>
                </a:solidFill>
              </a:rPr>
              <a:t>Student Food &amp; Nutrition Services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4583345"/>
              </p:ext>
            </p:extLst>
          </p:nvPr>
        </p:nvGraphicFramePr>
        <p:xfrm>
          <a:off x="1096962" y="1846263"/>
          <a:ext cx="10226711"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16</a:t>
            </a:fld>
            <a:endParaRPr lang="en-US"/>
          </a:p>
        </p:txBody>
      </p:sp>
      <p:pic>
        <p:nvPicPr>
          <p:cNvPr id="6" name="Picture 5">
            <a:extLst>
              <a:ext uri="{FF2B5EF4-FFF2-40B4-BE49-F238E27FC236}">
                <a16:creationId xmlns:a16="http://schemas.microsoft.com/office/drawing/2014/main" id="{48779F40-DE07-238C-9FFE-0A930D2FD0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257508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Student Food &amp; Nutrition Services  Appropriations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8116004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17</a:t>
            </a:fld>
            <a:endParaRPr lang="en-US"/>
          </a:p>
        </p:txBody>
      </p:sp>
      <p:pic>
        <p:nvPicPr>
          <p:cNvPr id="6" name="Picture 5">
            <a:extLst>
              <a:ext uri="{FF2B5EF4-FFF2-40B4-BE49-F238E27FC236}">
                <a16:creationId xmlns:a16="http://schemas.microsoft.com/office/drawing/2014/main" id="{50FF3C87-0011-CB6F-6995-C2A026AF4A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049930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Debt Service Revenue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09662288"/>
              </p:ext>
            </p:extLst>
          </p:nvPr>
        </p:nvGraphicFramePr>
        <p:xfrm>
          <a:off x="957264" y="2010847"/>
          <a:ext cx="10958512"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18</a:t>
            </a:fld>
            <a:endParaRPr lang="en-US"/>
          </a:p>
        </p:txBody>
      </p:sp>
      <p:pic>
        <p:nvPicPr>
          <p:cNvPr id="6" name="Picture 5">
            <a:extLst>
              <a:ext uri="{FF2B5EF4-FFF2-40B4-BE49-F238E27FC236}">
                <a16:creationId xmlns:a16="http://schemas.microsoft.com/office/drawing/2014/main" id="{EF5C87A3-3042-C26E-5D15-C1D5AC1656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073160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a:solidFill>
                  <a:schemeClr val="tx1"/>
                </a:solidFill>
              </a:rPr>
              <a:t>Debt Service Appropriations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83610964"/>
              </p:ext>
            </p:extLst>
          </p:nvPr>
        </p:nvGraphicFramePr>
        <p:xfrm>
          <a:off x="1096963" y="1846263"/>
          <a:ext cx="10115520"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19</a:t>
            </a:fld>
            <a:endParaRPr lang="en-US"/>
          </a:p>
        </p:txBody>
      </p:sp>
      <p:pic>
        <p:nvPicPr>
          <p:cNvPr id="6" name="Picture 5">
            <a:extLst>
              <a:ext uri="{FF2B5EF4-FFF2-40B4-BE49-F238E27FC236}">
                <a16:creationId xmlns:a16="http://schemas.microsoft.com/office/drawing/2014/main" id="{19C5BB28-2CD9-62F5-847F-7408C23646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07927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46910"/>
            <a:ext cx="10058400" cy="1450757"/>
          </a:xfrm>
        </p:spPr>
        <p:txBody>
          <a:bodyPr anchor="ctr"/>
          <a:lstStyle/>
          <a:p>
            <a:pPr algn="ctr"/>
            <a:r>
              <a:rPr lang="en-US">
                <a:solidFill>
                  <a:schemeClr val="tx1"/>
                </a:solidFill>
              </a:rPr>
              <a:t>Truth in Millage (TRIM) Calendar</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72040288"/>
              </p:ext>
            </p:extLst>
          </p:nvPr>
        </p:nvGraphicFramePr>
        <p:xfrm>
          <a:off x="604066" y="2281848"/>
          <a:ext cx="10983433" cy="2615467"/>
        </p:xfrm>
        <a:graphic>
          <a:graphicData uri="http://schemas.openxmlformats.org/drawingml/2006/table">
            <a:tbl>
              <a:tblPr firstRow="1" bandRow="1">
                <a:tableStyleId>{00A15C55-8517-42AA-B614-E9B94910E393}</a:tableStyleId>
              </a:tblPr>
              <a:tblGrid>
                <a:gridCol w="3274631">
                  <a:extLst>
                    <a:ext uri="{9D8B030D-6E8A-4147-A177-3AD203B41FA5}">
                      <a16:colId xmlns:a16="http://schemas.microsoft.com/office/drawing/2014/main" val="20000"/>
                    </a:ext>
                  </a:extLst>
                </a:gridCol>
                <a:gridCol w="7708802">
                  <a:extLst>
                    <a:ext uri="{9D8B030D-6E8A-4147-A177-3AD203B41FA5}">
                      <a16:colId xmlns:a16="http://schemas.microsoft.com/office/drawing/2014/main" val="20001"/>
                    </a:ext>
                  </a:extLst>
                </a:gridCol>
              </a:tblGrid>
              <a:tr h="442891">
                <a:tc>
                  <a:txBody>
                    <a:bodyPr/>
                    <a:lstStyle/>
                    <a:p>
                      <a:pPr algn="ctr"/>
                      <a:r>
                        <a:rPr lang="en-US"/>
                        <a:t>Date</a:t>
                      </a:r>
                    </a:p>
                  </a:txBody>
                  <a:tcPr/>
                </a:tc>
                <a:tc>
                  <a:txBody>
                    <a:bodyPr/>
                    <a:lstStyle/>
                    <a:p>
                      <a:pPr algn="ctr"/>
                      <a:r>
                        <a:rPr lang="en-US"/>
                        <a:t>Activity</a:t>
                      </a:r>
                    </a:p>
                  </a:txBody>
                  <a:tcPr/>
                </a:tc>
                <a:extLst>
                  <a:ext uri="{0D108BD9-81ED-4DB2-BD59-A6C34878D82A}">
                    <a16:rowId xmlns:a16="http://schemas.microsoft.com/office/drawing/2014/main" val="10000"/>
                  </a:ext>
                </a:extLst>
              </a:tr>
              <a:tr h="442891">
                <a:tc>
                  <a:txBody>
                    <a:bodyPr/>
                    <a:lstStyle/>
                    <a:p>
                      <a:pPr algn="ctr"/>
                      <a:r>
                        <a:rPr lang="en-US"/>
                        <a:t>July 23</a:t>
                      </a:r>
                    </a:p>
                  </a:txBody>
                  <a:tcPr anchor="ctr"/>
                </a:tc>
                <a:tc>
                  <a:txBody>
                    <a:bodyPr/>
                    <a:lstStyle/>
                    <a:p>
                      <a:pPr algn="ctr"/>
                      <a:r>
                        <a:rPr lang="en-US"/>
                        <a:t>Tentative Budget sent to the Board</a:t>
                      </a:r>
                    </a:p>
                  </a:txBody>
                  <a:tcPr anchor="ctr"/>
                </a:tc>
                <a:extLst>
                  <a:ext uri="{0D108BD9-81ED-4DB2-BD59-A6C34878D82A}">
                    <a16:rowId xmlns:a16="http://schemas.microsoft.com/office/drawing/2014/main" val="10001"/>
                  </a:ext>
                </a:extLst>
              </a:tr>
              <a:tr h="442891">
                <a:tc>
                  <a:txBody>
                    <a:bodyPr/>
                    <a:lstStyle/>
                    <a:p>
                      <a:pPr algn="ctr"/>
                      <a:r>
                        <a:rPr lang="en-US"/>
                        <a:t>July 24</a:t>
                      </a:r>
                    </a:p>
                  </a:txBody>
                  <a:tcPr anchor="ctr"/>
                </a:tc>
                <a:tc>
                  <a:txBody>
                    <a:bodyPr/>
                    <a:lstStyle/>
                    <a:p>
                      <a:pPr algn="ctr"/>
                      <a:r>
                        <a:rPr lang="en-US"/>
                        <a:t>Board approved the Tentative Budget for advertising</a:t>
                      </a:r>
                      <a:r>
                        <a:rPr lang="en-US" baseline="0"/>
                        <a:t> purposes</a:t>
                      </a:r>
                      <a:endParaRPr lang="en-US"/>
                    </a:p>
                  </a:txBody>
                  <a:tcPr anchor="ctr"/>
                </a:tc>
                <a:extLst>
                  <a:ext uri="{0D108BD9-81ED-4DB2-BD59-A6C34878D82A}">
                    <a16:rowId xmlns:a16="http://schemas.microsoft.com/office/drawing/2014/main" val="10002"/>
                  </a:ext>
                </a:extLst>
              </a:tr>
              <a:tr h="442891">
                <a:tc>
                  <a:txBody>
                    <a:bodyPr/>
                    <a:lstStyle/>
                    <a:p>
                      <a:pPr algn="ctr"/>
                      <a:r>
                        <a:rPr lang="en-US"/>
                        <a:t>July 28</a:t>
                      </a:r>
                    </a:p>
                  </a:txBody>
                  <a:tcPr anchor="ctr"/>
                </a:tc>
                <a:tc>
                  <a:txBody>
                    <a:bodyPr/>
                    <a:lstStyle/>
                    <a:p>
                      <a:pPr algn="ctr"/>
                      <a:r>
                        <a:rPr lang="en-US"/>
                        <a:t>Tentative Budget was advertised in </a:t>
                      </a:r>
                      <a:r>
                        <a:rPr lang="en-US" u="sng"/>
                        <a:t>The St. Augustine Record</a:t>
                      </a:r>
                      <a:endParaRPr lang="en-US" i="1" u="sng"/>
                    </a:p>
                  </a:txBody>
                  <a:tcPr anchor="ctr"/>
                </a:tc>
                <a:extLst>
                  <a:ext uri="{0D108BD9-81ED-4DB2-BD59-A6C34878D82A}">
                    <a16:rowId xmlns:a16="http://schemas.microsoft.com/office/drawing/2014/main" val="10003"/>
                  </a:ext>
                </a:extLst>
              </a:tr>
              <a:tr h="430665">
                <a:tc>
                  <a:txBody>
                    <a:bodyPr/>
                    <a:lstStyle/>
                    <a:p>
                      <a:pPr algn="ctr"/>
                      <a:r>
                        <a:rPr lang="en-US"/>
                        <a:t>July 30 </a:t>
                      </a:r>
                    </a:p>
                  </a:txBody>
                  <a:tcPr anchor="ctr"/>
                </a:tc>
                <a:tc>
                  <a:txBody>
                    <a:bodyPr/>
                    <a:lstStyle/>
                    <a:p>
                      <a:pPr algn="ctr"/>
                      <a:r>
                        <a:rPr lang="en-US"/>
                        <a:t>First Public Hearing on the 2024-2025</a:t>
                      </a:r>
                      <a:r>
                        <a:rPr lang="en-US" baseline="0"/>
                        <a:t> Tentative Millages and Budget</a:t>
                      </a:r>
                      <a:endParaRPr lang="en-US"/>
                    </a:p>
                  </a:txBody>
                  <a:tcPr anchor="ctr"/>
                </a:tc>
                <a:extLst>
                  <a:ext uri="{0D108BD9-81ED-4DB2-BD59-A6C34878D82A}">
                    <a16:rowId xmlns:a16="http://schemas.microsoft.com/office/drawing/2014/main" val="10004"/>
                  </a:ext>
                </a:extLst>
              </a:tr>
              <a:tr h="413238">
                <a:tc>
                  <a:txBody>
                    <a:bodyPr/>
                    <a:lstStyle/>
                    <a:p>
                      <a:pPr algn="ctr"/>
                      <a:r>
                        <a:rPr lang="en-US"/>
                        <a:t>September 10</a:t>
                      </a:r>
                    </a:p>
                  </a:txBody>
                  <a:tcPr anchor="ctr"/>
                </a:tc>
                <a:tc>
                  <a:txBody>
                    <a:bodyPr/>
                    <a:lstStyle/>
                    <a:p>
                      <a:pPr algn="ctr"/>
                      <a:r>
                        <a:rPr lang="en-US"/>
                        <a:t>Final Public Hearing on the 2024-2025 Final Millages and Budget</a:t>
                      </a:r>
                    </a:p>
                  </a:txBody>
                  <a:tcPr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331403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Capital Outlay Revenue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79486738"/>
              </p:ext>
            </p:extLst>
          </p:nvPr>
        </p:nvGraphicFramePr>
        <p:xfrm>
          <a:off x="774915" y="1404280"/>
          <a:ext cx="10437568" cy="452451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20</a:t>
            </a:fld>
            <a:endParaRPr lang="en-US"/>
          </a:p>
        </p:txBody>
      </p:sp>
      <p:pic>
        <p:nvPicPr>
          <p:cNvPr id="5" name="Picture 4">
            <a:extLst>
              <a:ext uri="{FF2B5EF4-FFF2-40B4-BE49-F238E27FC236}">
                <a16:creationId xmlns:a16="http://schemas.microsoft.com/office/drawing/2014/main" id="{D7E91F01-A543-F59F-F92D-077DFD89E4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140632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Capital Outlay Appropriations</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502180598"/>
              </p:ext>
            </p:extLst>
          </p:nvPr>
        </p:nvGraphicFramePr>
        <p:xfrm>
          <a:off x="774915" y="1404280"/>
          <a:ext cx="10437568" cy="452451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84827F0-572A-431A-A40B-470BF045B04E}"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D7E91F01-A543-F59F-F92D-077DFD89E4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4287822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solidFill>
                  <a:schemeClr val="tx1"/>
                </a:solidFill>
              </a:rPr>
              <a:t>Internal Service Fund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89733642"/>
              </p:ext>
            </p:extLst>
          </p:nvPr>
        </p:nvGraphicFramePr>
        <p:xfrm>
          <a:off x="1622323" y="1846263"/>
          <a:ext cx="8863780" cy="402272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22</a:t>
            </a:fld>
            <a:endParaRPr lang="en-US"/>
          </a:p>
        </p:txBody>
      </p:sp>
      <p:pic>
        <p:nvPicPr>
          <p:cNvPr id="6" name="Picture 5">
            <a:extLst>
              <a:ext uri="{FF2B5EF4-FFF2-40B4-BE49-F238E27FC236}">
                <a16:creationId xmlns:a16="http://schemas.microsoft.com/office/drawing/2014/main" id="{48779F40-DE07-238C-9FFE-0A930D2FD0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43553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solidFill>
              </a:rPr>
              <a:t>Total Budget for 2024-2025</a:t>
            </a:r>
          </a:p>
        </p:txBody>
      </p:sp>
      <p:graphicFrame>
        <p:nvGraphicFramePr>
          <p:cNvPr id="5" name="Content Placeholder 4"/>
          <p:cNvGraphicFramePr>
            <a:graphicFrameLocks noGrp="1"/>
          </p:cNvGraphicFramePr>
          <p:nvPr>
            <p:ph idx="1"/>
          </p:nvPr>
        </p:nvGraphicFramePr>
        <p:xfrm>
          <a:off x="1710813" y="1846263"/>
          <a:ext cx="9026014" cy="3571240"/>
        </p:xfrm>
        <a:graphic>
          <a:graphicData uri="http://schemas.openxmlformats.org/drawingml/2006/table">
            <a:tbl>
              <a:tblPr firstRow="1" bandRow="1">
                <a:tableStyleId>{00A15C55-8517-42AA-B614-E9B94910E393}</a:tableStyleId>
              </a:tblPr>
              <a:tblGrid>
                <a:gridCol w="4513007">
                  <a:extLst>
                    <a:ext uri="{9D8B030D-6E8A-4147-A177-3AD203B41FA5}">
                      <a16:colId xmlns:a16="http://schemas.microsoft.com/office/drawing/2014/main" val="20000"/>
                    </a:ext>
                  </a:extLst>
                </a:gridCol>
                <a:gridCol w="4513007">
                  <a:extLst>
                    <a:ext uri="{9D8B030D-6E8A-4147-A177-3AD203B41FA5}">
                      <a16:colId xmlns:a16="http://schemas.microsoft.com/office/drawing/2014/main" val="20001"/>
                    </a:ext>
                  </a:extLst>
                </a:gridCol>
              </a:tblGrid>
              <a:tr h="370840">
                <a:tc>
                  <a:txBody>
                    <a:bodyPr/>
                    <a:lstStyle/>
                    <a:p>
                      <a:endParaRPr lang="en-US">
                        <a:solidFill>
                          <a:schemeClr val="tx1"/>
                        </a:solidFill>
                      </a:endParaRPr>
                    </a:p>
                  </a:txBody>
                  <a:tcPr/>
                </a:tc>
                <a:tc>
                  <a:txBody>
                    <a:bodyPr/>
                    <a:lstStyle/>
                    <a:p>
                      <a:pPr algn="ctr"/>
                      <a:endParaRPr lang="en-US">
                        <a:solidFill>
                          <a:schemeClr val="tx1"/>
                        </a:solidFill>
                      </a:endParaRPr>
                    </a:p>
                  </a:txBody>
                  <a:tcPr/>
                </a:tc>
                <a:extLst>
                  <a:ext uri="{0D108BD9-81ED-4DB2-BD59-A6C34878D82A}">
                    <a16:rowId xmlns:a16="http://schemas.microsoft.com/office/drawing/2014/main" val="10000"/>
                  </a:ext>
                </a:extLst>
              </a:tr>
              <a:tr h="370840">
                <a:tc>
                  <a:txBody>
                    <a:bodyPr/>
                    <a:lstStyle/>
                    <a:p>
                      <a:r>
                        <a:rPr lang="en-US" sz="2400"/>
                        <a:t>General Operating Fund</a:t>
                      </a:r>
                    </a:p>
                  </a:txBody>
                  <a:tcPr/>
                </a:tc>
                <a:tc>
                  <a:txBody>
                    <a:bodyPr/>
                    <a:lstStyle/>
                    <a:p>
                      <a:pPr algn="ctr"/>
                      <a:r>
                        <a:rPr lang="en-US" sz="2400" dirty="0"/>
                        <a:t>$539,313,225</a:t>
                      </a:r>
                    </a:p>
                  </a:txBody>
                  <a:tcPr/>
                </a:tc>
                <a:extLst>
                  <a:ext uri="{0D108BD9-81ED-4DB2-BD59-A6C34878D82A}">
                    <a16:rowId xmlns:a16="http://schemas.microsoft.com/office/drawing/2014/main" val="10001"/>
                  </a:ext>
                </a:extLst>
              </a:tr>
              <a:tr h="370840">
                <a:tc>
                  <a:txBody>
                    <a:bodyPr/>
                    <a:lstStyle/>
                    <a:p>
                      <a:r>
                        <a:rPr lang="en-US" sz="2400"/>
                        <a:t>Special Revenue </a:t>
                      </a:r>
                      <a:r>
                        <a:rPr lang="en-US" sz="2400" baseline="0"/>
                        <a:t>Fund</a:t>
                      </a:r>
                      <a:endParaRPr lang="en-US" sz="2400"/>
                    </a:p>
                  </a:txBody>
                  <a:tcPr/>
                </a:tc>
                <a:tc>
                  <a:txBody>
                    <a:bodyPr/>
                    <a:lstStyle/>
                    <a:p>
                      <a:pPr algn="ctr"/>
                      <a:r>
                        <a:rPr lang="en-US" sz="2400" dirty="0"/>
                        <a:t>$  54,116,262</a:t>
                      </a:r>
                    </a:p>
                  </a:txBody>
                  <a:tcPr/>
                </a:tc>
                <a:extLst>
                  <a:ext uri="{0D108BD9-81ED-4DB2-BD59-A6C34878D82A}">
                    <a16:rowId xmlns:a16="http://schemas.microsoft.com/office/drawing/2014/main" val="10002"/>
                  </a:ext>
                </a:extLst>
              </a:tr>
              <a:tr h="370840">
                <a:tc>
                  <a:txBody>
                    <a:bodyPr/>
                    <a:lstStyle/>
                    <a:p>
                      <a:r>
                        <a:rPr lang="en-US" sz="2400" baseline="0"/>
                        <a:t>Debt Service Fund</a:t>
                      </a:r>
                      <a:endParaRPr lang="en-US" sz="2400"/>
                    </a:p>
                  </a:txBody>
                  <a:tcPr/>
                </a:tc>
                <a:tc>
                  <a:txBody>
                    <a:bodyPr/>
                    <a:lstStyle/>
                    <a:p>
                      <a:pPr algn="ctr"/>
                      <a:r>
                        <a:rPr lang="en-US" sz="2400" dirty="0"/>
                        <a:t>$  49,802,423</a:t>
                      </a:r>
                    </a:p>
                  </a:txBody>
                  <a:tcPr/>
                </a:tc>
                <a:extLst>
                  <a:ext uri="{0D108BD9-81ED-4DB2-BD59-A6C34878D82A}">
                    <a16:rowId xmlns:a16="http://schemas.microsoft.com/office/drawing/2014/main" val="10003"/>
                  </a:ext>
                </a:extLst>
              </a:tr>
              <a:tr h="370840">
                <a:tc>
                  <a:txBody>
                    <a:bodyPr/>
                    <a:lstStyle/>
                    <a:p>
                      <a:r>
                        <a:rPr lang="en-US" sz="2400"/>
                        <a:t>Capital Projects Fund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$693,143,308</a:t>
                      </a:r>
                    </a:p>
                  </a:txBody>
                  <a:tcPr/>
                </a:tc>
                <a:extLst>
                  <a:ext uri="{0D108BD9-81ED-4DB2-BD59-A6C34878D82A}">
                    <a16:rowId xmlns:a16="http://schemas.microsoft.com/office/drawing/2014/main" val="10004"/>
                  </a:ext>
                </a:extLst>
              </a:tr>
              <a:tr h="185420">
                <a:tc>
                  <a:txBody>
                    <a:bodyPr/>
                    <a:lstStyle/>
                    <a:p>
                      <a:r>
                        <a:rPr lang="en-US" sz="2400"/>
                        <a:t>Internal Service Fund</a:t>
                      </a:r>
                    </a:p>
                  </a:txBody>
                  <a:tcPr/>
                </a:tc>
                <a:tc>
                  <a:txBody>
                    <a:bodyPr/>
                    <a:lstStyle/>
                    <a:p>
                      <a:pPr algn="ctr"/>
                      <a:r>
                        <a:rPr lang="en-US" sz="2400" dirty="0"/>
                        <a:t>$138,594,047</a:t>
                      </a:r>
                    </a:p>
                  </a:txBody>
                  <a:tcPr/>
                </a:tc>
                <a:extLst>
                  <a:ext uri="{0D108BD9-81ED-4DB2-BD59-A6C34878D82A}">
                    <a16:rowId xmlns:a16="http://schemas.microsoft.com/office/drawing/2014/main" val="10005"/>
                  </a:ext>
                </a:extLst>
              </a:tr>
              <a:tr h="0">
                <a:tc>
                  <a:txBody>
                    <a:bodyPr/>
                    <a:lstStyle/>
                    <a:p>
                      <a:endParaRPr lang="en-US" sz="2400"/>
                    </a:p>
                  </a:txBody>
                  <a:tcPr/>
                </a:tc>
                <a:tc>
                  <a:txBody>
                    <a:bodyPr/>
                    <a:lstStyle/>
                    <a:p>
                      <a:endParaRPr lang="en-US" sz="2400"/>
                    </a:p>
                  </a:txBody>
                  <a:tcPr/>
                </a:tc>
                <a:extLst>
                  <a:ext uri="{0D108BD9-81ED-4DB2-BD59-A6C34878D82A}">
                    <a16:rowId xmlns:a16="http://schemas.microsoft.com/office/drawing/2014/main" val="10006"/>
                  </a:ext>
                </a:extLst>
              </a:tr>
              <a:tr h="370840">
                <a:tc>
                  <a:txBody>
                    <a:bodyPr/>
                    <a:lstStyle/>
                    <a:p>
                      <a:r>
                        <a:rPr lang="en-US" sz="2400" b="1"/>
                        <a:t>     Total All Funds</a:t>
                      </a:r>
                      <a:endParaRPr lang="en-US" sz="2400" b="1" i="1"/>
                    </a:p>
                  </a:txBody>
                  <a:tcPr/>
                </a:tc>
                <a:tc>
                  <a:txBody>
                    <a:bodyPr/>
                    <a:lstStyle/>
                    <a:p>
                      <a:pPr algn="ctr"/>
                      <a:r>
                        <a:rPr lang="en-US" sz="2400" b="1" dirty="0"/>
                        <a:t>$</a:t>
                      </a:r>
                      <a:r>
                        <a:rPr lang="en-US" sz="2400" b="1" baseline="0" dirty="0"/>
                        <a:t>1,474,969,265</a:t>
                      </a:r>
                      <a:endParaRPr lang="en-US" sz="2400" b="1" i="1" dirty="0"/>
                    </a:p>
                  </a:txBody>
                  <a:tcPr/>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23</a:t>
            </a:fld>
            <a:endParaRPr lang="en-US"/>
          </a:p>
        </p:txBody>
      </p:sp>
      <p:pic>
        <p:nvPicPr>
          <p:cNvPr id="6" name="Picture 5">
            <a:extLst>
              <a:ext uri="{FF2B5EF4-FFF2-40B4-BE49-F238E27FC236}">
                <a16:creationId xmlns:a16="http://schemas.microsoft.com/office/drawing/2014/main" id="{B056ED9C-B3E7-7596-89CC-065A4F0FDA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4035911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46910"/>
            <a:ext cx="10058400" cy="1450757"/>
          </a:xfrm>
        </p:spPr>
        <p:txBody>
          <a:bodyPr anchor="ctr"/>
          <a:lstStyle/>
          <a:p>
            <a:pPr algn="ctr"/>
            <a:r>
              <a:rPr lang="en-US">
                <a:solidFill>
                  <a:schemeClr val="tx1"/>
                </a:solidFill>
              </a:rPr>
              <a:t>Truth in Millage (TRIM) Calendar</a:t>
            </a:r>
          </a:p>
        </p:txBody>
      </p:sp>
      <p:graphicFrame>
        <p:nvGraphicFramePr>
          <p:cNvPr id="6" name="Content Placeholder 5"/>
          <p:cNvGraphicFramePr>
            <a:graphicFrameLocks noGrp="1"/>
          </p:cNvGraphicFramePr>
          <p:nvPr>
            <p:ph idx="1"/>
          </p:nvPr>
        </p:nvGraphicFramePr>
        <p:xfrm>
          <a:off x="604066" y="2281848"/>
          <a:ext cx="10983433" cy="2615467"/>
        </p:xfrm>
        <a:graphic>
          <a:graphicData uri="http://schemas.openxmlformats.org/drawingml/2006/table">
            <a:tbl>
              <a:tblPr firstRow="1" bandRow="1">
                <a:tableStyleId>{00A15C55-8517-42AA-B614-E9B94910E393}</a:tableStyleId>
              </a:tblPr>
              <a:tblGrid>
                <a:gridCol w="3274631">
                  <a:extLst>
                    <a:ext uri="{9D8B030D-6E8A-4147-A177-3AD203B41FA5}">
                      <a16:colId xmlns:a16="http://schemas.microsoft.com/office/drawing/2014/main" val="20000"/>
                    </a:ext>
                  </a:extLst>
                </a:gridCol>
                <a:gridCol w="7708802">
                  <a:extLst>
                    <a:ext uri="{9D8B030D-6E8A-4147-A177-3AD203B41FA5}">
                      <a16:colId xmlns:a16="http://schemas.microsoft.com/office/drawing/2014/main" val="20001"/>
                    </a:ext>
                  </a:extLst>
                </a:gridCol>
              </a:tblGrid>
              <a:tr h="442891">
                <a:tc>
                  <a:txBody>
                    <a:bodyPr/>
                    <a:lstStyle/>
                    <a:p>
                      <a:pPr algn="ctr"/>
                      <a:r>
                        <a:rPr lang="en-US"/>
                        <a:t>Date</a:t>
                      </a:r>
                    </a:p>
                  </a:txBody>
                  <a:tcPr/>
                </a:tc>
                <a:tc>
                  <a:txBody>
                    <a:bodyPr/>
                    <a:lstStyle/>
                    <a:p>
                      <a:pPr algn="ctr"/>
                      <a:r>
                        <a:rPr lang="en-US"/>
                        <a:t>Activity</a:t>
                      </a:r>
                    </a:p>
                  </a:txBody>
                  <a:tcPr/>
                </a:tc>
                <a:extLst>
                  <a:ext uri="{0D108BD9-81ED-4DB2-BD59-A6C34878D82A}">
                    <a16:rowId xmlns:a16="http://schemas.microsoft.com/office/drawing/2014/main" val="10000"/>
                  </a:ext>
                </a:extLst>
              </a:tr>
              <a:tr h="442891">
                <a:tc>
                  <a:txBody>
                    <a:bodyPr/>
                    <a:lstStyle/>
                    <a:p>
                      <a:pPr algn="ctr"/>
                      <a:r>
                        <a:rPr lang="en-US"/>
                        <a:t>July 23</a:t>
                      </a:r>
                    </a:p>
                  </a:txBody>
                  <a:tcPr anchor="ctr"/>
                </a:tc>
                <a:tc>
                  <a:txBody>
                    <a:bodyPr/>
                    <a:lstStyle/>
                    <a:p>
                      <a:pPr algn="ctr"/>
                      <a:r>
                        <a:rPr lang="en-US"/>
                        <a:t>Tentative Budget sent to the Board</a:t>
                      </a:r>
                    </a:p>
                  </a:txBody>
                  <a:tcPr anchor="ctr"/>
                </a:tc>
                <a:extLst>
                  <a:ext uri="{0D108BD9-81ED-4DB2-BD59-A6C34878D82A}">
                    <a16:rowId xmlns:a16="http://schemas.microsoft.com/office/drawing/2014/main" val="10001"/>
                  </a:ext>
                </a:extLst>
              </a:tr>
              <a:tr h="442891">
                <a:tc>
                  <a:txBody>
                    <a:bodyPr/>
                    <a:lstStyle/>
                    <a:p>
                      <a:pPr algn="ctr"/>
                      <a:r>
                        <a:rPr lang="en-US"/>
                        <a:t>July 24</a:t>
                      </a:r>
                    </a:p>
                  </a:txBody>
                  <a:tcPr anchor="ctr"/>
                </a:tc>
                <a:tc>
                  <a:txBody>
                    <a:bodyPr/>
                    <a:lstStyle/>
                    <a:p>
                      <a:pPr algn="ctr"/>
                      <a:r>
                        <a:rPr lang="en-US"/>
                        <a:t>Board approved the Tentative Budget for advertising</a:t>
                      </a:r>
                      <a:r>
                        <a:rPr lang="en-US" baseline="0"/>
                        <a:t> purposes</a:t>
                      </a:r>
                      <a:endParaRPr lang="en-US"/>
                    </a:p>
                  </a:txBody>
                  <a:tcPr anchor="ctr"/>
                </a:tc>
                <a:extLst>
                  <a:ext uri="{0D108BD9-81ED-4DB2-BD59-A6C34878D82A}">
                    <a16:rowId xmlns:a16="http://schemas.microsoft.com/office/drawing/2014/main" val="10002"/>
                  </a:ext>
                </a:extLst>
              </a:tr>
              <a:tr h="442891">
                <a:tc>
                  <a:txBody>
                    <a:bodyPr/>
                    <a:lstStyle/>
                    <a:p>
                      <a:pPr algn="ctr"/>
                      <a:r>
                        <a:rPr lang="en-US"/>
                        <a:t>July 28</a:t>
                      </a:r>
                    </a:p>
                  </a:txBody>
                  <a:tcPr anchor="ctr"/>
                </a:tc>
                <a:tc>
                  <a:txBody>
                    <a:bodyPr/>
                    <a:lstStyle/>
                    <a:p>
                      <a:pPr algn="ctr"/>
                      <a:r>
                        <a:rPr lang="en-US"/>
                        <a:t>Tentative Budget was advertised in </a:t>
                      </a:r>
                      <a:r>
                        <a:rPr lang="en-US" u="sng"/>
                        <a:t>The St. Augustine Record</a:t>
                      </a:r>
                      <a:endParaRPr lang="en-US" i="1" u="sng"/>
                    </a:p>
                  </a:txBody>
                  <a:tcPr anchor="ctr"/>
                </a:tc>
                <a:extLst>
                  <a:ext uri="{0D108BD9-81ED-4DB2-BD59-A6C34878D82A}">
                    <a16:rowId xmlns:a16="http://schemas.microsoft.com/office/drawing/2014/main" val="10003"/>
                  </a:ext>
                </a:extLst>
              </a:tr>
              <a:tr h="430665">
                <a:tc>
                  <a:txBody>
                    <a:bodyPr/>
                    <a:lstStyle/>
                    <a:p>
                      <a:pPr algn="ctr"/>
                      <a:r>
                        <a:rPr lang="en-US"/>
                        <a:t>July 30 </a:t>
                      </a:r>
                    </a:p>
                  </a:txBody>
                  <a:tcPr anchor="ctr"/>
                </a:tc>
                <a:tc>
                  <a:txBody>
                    <a:bodyPr/>
                    <a:lstStyle/>
                    <a:p>
                      <a:pPr algn="ctr"/>
                      <a:r>
                        <a:rPr lang="en-US"/>
                        <a:t>First Public Hearing on the 2024-2025</a:t>
                      </a:r>
                      <a:r>
                        <a:rPr lang="en-US" baseline="0"/>
                        <a:t> Tentative Millages and Budget</a:t>
                      </a:r>
                      <a:endParaRPr lang="en-US"/>
                    </a:p>
                  </a:txBody>
                  <a:tcPr anchor="ctr"/>
                </a:tc>
                <a:extLst>
                  <a:ext uri="{0D108BD9-81ED-4DB2-BD59-A6C34878D82A}">
                    <a16:rowId xmlns:a16="http://schemas.microsoft.com/office/drawing/2014/main" val="10004"/>
                  </a:ext>
                </a:extLst>
              </a:tr>
              <a:tr h="413238">
                <a:tc>
                  <a:txBody>
                    <a:bodyPr/>
                    <a:lstStyle/>
                    <a:p>
                      <a:pPr algn="ctr"/>
                      <a:r>
                        <a:rPr lang="en-US"/>
                        <a:t>September 10</a:t>
                      </a:r>
                    </a:p>
                  </a:txBody>
                  <a:tcPr anchor="ctr"/>
                </a:tc>
                <a:tc>
                  <a:txBody>
                    <a:bodyPr/>
                    <a:lstStyle/>
                    <a:p>
                      <a:pPr algn="ctr"/>
                      <a:r>
                        <a:rPr lang="en-US"/>
                        <a:t>Final Public Hearing on the 2024-2025 Final Millages and Budget</a:t>
                      </a:r>
                    </a:p>
                  </a:txBody>
                  <a:tcPr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24</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660559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a:solidFill>
                  <a:schemeClr val="tx1"/>
                </a:solidFill>
              </a:rPr>
              <a:t>St. Johns County School District</a:t>
            </a:r>
          </a:p>
        </p:txBody>
      </p:sp>
      <p:sp>
        <p:nvSpPr>
          <p:cNvPr id="3" name="Content Placeholder 2"/>
          <p:cNvSpPr>
            <a:spLocks noGrp="1"/>
          </p:cNvSpPr>
          <p:nvPr>
            <p:ph idx="1"/>
          </p:nvPr>
        </p:nvSpPr>
        <p:spPr>
          <a:xfrm>
            <a:off x="1097280" y="1845734"/>
            <a:ext cx="10058400" cy="3570328"/>
          </a:xfrm>
        </p:spPr>
        <p:txBody>
          <a:bodyPr anchor="ctr">
            <a:normAutofit/>
          </a:bodyPr>
          <a:lstStyle/>
          <a:p>
            <a:pPr algn="ctr"/>
            <a:r>
              <a:rPr lang="en-US" sz="4800" dirty="0">
                <a:solidFill>
                  <a:schemeClr val="tx1"/>
                </a:solidFill>
              </a:rPr>
              <a:t>Final Public Hearing </a:t>
            </a:r>
            <a:br>
              <a:rPr lang="en-US" sz="4800" dirty="0">
                <a:solidFill>
                  <a:schemeClr val="tx1"/>
                </a:solidFill>
              </a:rPr>
            </a:br>
            <a:br>
              <a:rPr lang="en-US" sz="4800" dirty="0">
                <a:solidFill>
                  <a:schemeClr val="tx1"/>
                </a:solidFill>
              </a:rPr>
            </a:br>
            <a:r>
              <a:rPr lang="en-US" sz="4800" dirty="0">
                <a:solidFill>
                  <a:schemeClr val="tx1"/>
                </a:solidFill>
              </a:rPr>
              <a:t>Request for the adoption of the        FY 2024-2025 Millage Rates and Budget</a:t>
            </a:r>
          </a:p>
        </p:txBody>
      </p:sp>
      <p:sp>
        <p:nvSpPr>
          <p:cNvPr id="4" name="Slide Number Placeholder 3"/>
          <p:cNvSpPr>
            <a:spLocks noGrp="1"/>
          </p:cNvSpPr>
          <p:nvPr>
            <p:ph type="sldNum" sz="quarter" idx="12"/>
          </p:nvPr>
        </p:nvSpPr>
        <p:spPr/>
        <p:txBody>
          <a:bodyPr/>
          <a:lstStyle/>
          <a:p>
            <a:fld id="{884827F0-572A-431A-A40B-470BF045B04E}" type="slidenum">
              <a:rPr lang="en-US" smtClean="0"/>
              <a:t>25</a:t>
            </a:fld>
            <a:endParaRPr lang="en-US"/>
          </a:p>
        </p:txBody>
      </p:sp>
      <p:pic>
        <p:nvPicPr>
          <p:cNvPr id="5" name="Picture 4">
            <a:extLst>
              <a:ext uri="{FF2B5EF4-FFF2-40B4-BE49-F238E27FC236}">
                <a16:creationId xmlns:a16="http://schemas.microsoft.com/office/drawing/2014/main" id="{30B2A4F3-FDC6-38D1-3EA6-1153E900CE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714069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a:solidFill>
                  <a:schemeClr val="tx1"/>
                </a:solidFill>
              </a:rPr>
              <a:t>St. Johns County School District</a:t>
            </a:r>
          </a:p>
        </p:txBody>
      </p:sp>
      <p:sp>
        <p:nvSpPr>
          <p:cNvPr id="3" name="Content Placeholder 2"/>
          <p:cNvSpPr>
            <a:spLocks noGrp="1"/>
          </p:cNvSpPr>
          <p:nvPr>
            <p:ph idx="1"/>
          </p:nvPr>
        </p:nvSpPr>
        <p:spPr>
          <a:xfrm>
            <a:off x="1097280" y="1845734"/>
            <a:ext cx="10058400" cy="3570328"/>
          </a:xfrm>
        </p:spPr>
        <p:txBody>
          <a:bodyPr anchor="ctr">
            <a:normAutofit/>
          </a:bodyPr>
          <a:lstStyle/>
          <a:p>
            <a:pPr marL="0" indent="0" algn="ctr">
              <a:buNone/>
            </a:pPr>
            <a:r>
              <a:rPr lang="en-US" sz="4800">
                <a:solidFill>
                  <a:schemeClr val="tx1"/>
                </a:solidFill>
              </a:rPr>
              <a:t>Thank you</a:t>
            </a:r>
          </a:p>
        </p:txBody>
      </p:sp>
      <p:sp>
        <p:nvSpPr>
          <p:cNvPr id="4" name="Slide Number Placeholder 3"/>
          <p:cNvSpPr>
            <a:spLocks noGrp="1"/>
          </p:cNvSpPr>
          <p:nvPr>
            <p:ph type="sldNum" sz="quarter" idx="12"/>
          </p:nvPr>
        </p:nvSpPr>
        <p:spPr/>
        <p:txBody>
          <a:bodyPr/>
          <a:lstStyle/>
          <a:p>
            <a:fld id="{884827F0-572A-431A-A40B-470BF045B04E}" type="slidenum">
              <a:rPr lang="en-US" smtClean="0"/>
              <a:t>26</a:t>
            </a:fld>
            <a:endParaRPr lang="en-US"/>
          </a:p>
        </p:txBody>
      </p:sp>
      <p:pic>
        <p:nvPicPr>
          <p:cNvPr id="5" name="Picture 4">
            <a:extLst>
              <a:ext uri="{FF2B5EF4-FFF2-40B4-BE49-F238E27FC236}">
                <a16:creationId xmlns:a16="http://schemas.microsoft.com/office/drawing/2014/main" id="{2CF029B9-2527-7550-C8CF-F1D9A1A5C1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56591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0"/>
            <a:ext cx="10646953" cy="1184031"/>
          </a:xfrm>
        </p:spPr>
        <p:txBody>
          <a:bodyPr/>
          <a:lstStyle/>
          <a:p>
            <a:pPr algn="ctr"/>
            <a:r>
              <a:rPr lang="en-US">
                <a:solidFill>
                  <a:schemeClr val="tx1"/>
                </a:solidFill>
              </a:rPr>
              <a:t>History of Millages</a:t>
            </a:r>
          </a:p>
        </p:txBody>
      </p:sp>
      <p:sp>
        <p:nvSpPr>
          <p:cNvPr id="4" name="Slide Number Placeholder 3"/>
          <p:cNvSpPr>
            <a:spLocks noGrp="1"/>
          </p:cNvSpPr>
          <p:nvPr>
            <p:ph type="sldNum" sz="quarter" idx="12"/>
          </p:nvPr>
        </p:nvSpPr>
        <p:spPr/>
        <p:txBody>
          <a:bodyPr/>
          <a:lstStyle/>
          <a:p>
            <a:fld id="{884827F0-572A-431A-A40B-470BF045B04E}" type="slidenum">
              <a:rPr lang="en-US" smtClean="0"/>
              <a:t>3</a:t>
            </a:fld>
            <a:endParaRPr lang="en-US"/>
          </a:p>
        </p:txBody>
      </p:sp>
      <p:pic>
        <p:nvPicPr>
          <p:cNvPr id="6" name="Picture 5">
            <a:extLst>
              <a:ext uri="{FF2B5EF4-FFF2-40B4-BE49-F238E27FC236}">
                <a16:creationId xmlns:a16="http://schemas.microsoft.com/office/drawing/2014/main" id="{0E0D6850-90ED-11A5-A6CB-3B338B9D66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
        <p:nvSpPr>
          <p:cNvPr id="11" name="Arrow: Down 10">
            <a:extLst>
              <a:ext uri="{FF2B5EF4-FFF2-40B4-BE49-F238E27FC236}">
                <a16:creationId xmlns:a16="http://schemas.microsoft.com/office/drawing/2014/main" id="{CE7EA0F6-F268-1CB2-BB68-A7C2BD55A260}"/>
              </a:ext>
            </a:extLst>
          </p:cNvPr>
          <p:cNvSpPr/>
          <p:nvPr/>
        </p:nvSpPr>
        <p:spPr>
          <a:xfrm>
            <a:off x="10102645" y="427703"/>
            <a:ext cx="427703" cy="77866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Object 2">
            <a:extLst>
              <a:ext uri="{FF2B5EF4-FFF2-40B4-BE49-F238E27FC236}">
                <a16:creationId xmlns:a16="http://schemas.microsoft.com/office/drawing/2014/main" id="{76B50796-3E5A-FC03-71FC-A8DAACBF00B9}"/>
              </a:ext>
            </a:extLst>
          </p:cNvPr>
          <p:cNvGraphicFramePr>
            <a:graphicFrameLocks noChangeAspect="1"/>
          </p:cNvGraphicFramePr>
          <p:nvPr>
            <p:extLst>
              <p:ext uri="{D42A27DB-BD31-4B8C-83A1-F6EECF244321}">
                <p14:modId xmlns:p14="http://schemas.microsoft.com/office/powerpoint/2010/main" val="507289259"/>
              </p:ext>
            </p:extLst>
          </p:nvPr>
        </p:nvGraphicFramePr>
        <p:xfrm>
          <a:off x="668216" y="1401097"/>
          <a:ext cx="10761784" cy="4350774"/>
        </p:xfrm>
        <a:graphic>
          <a:graphicData uri="http://schemas.openxmlformats.org/presentationml/2006/ole">
            <mc:AlternateContent xmlns:mc="http://schemas.openxmlformats.org/markup-compatibility/2006">
              <mc:Choice xmlns:v="urn:schemas-microsoft-com:vml" Requires="v">
                <p:oleObj name="Worksheet" r:id="rId4" imgW="9153605" imgH="3076504" progId="Excel.Sheet.12">
                  <p:embed/>
                </p:oleObj>
              </mc:Choice>
              <mc:Fallback>
                <p:oleObj name="Worksheet" r:id="rId4" imgW="9153605" imgH="3076504" progId="Excel.Sheet.12">
                  <p:embed/>
                  <p:pic>
                    <p:nvPicPr>
                      <p:cNvPr id="3" name="Object 2">
                        <a:extLst>
                          <a:ext uri="{FF2B5EF4-FFF2-40B4-BE49-F238E27FC236}">
                            <a16:creationId xmlns:a16="http://schemas.microsoft.com/office/drawing/2014/main" id="{76B50796-3E5A-FC03-71FC-A8DAACBF00B9}"/>
                          </a:ext>
                        </a:extLst>
                      </p:cNvPr>
                      <p:cNvPicPr/>
                      <p:nvPr/>
                    </p:nvPicPr>
                    <p:blipFill>
                      <a:blip r:embed="rId5"/>
                      <a:stretch>
                        <a:fillRect/>
                      </a:stretch>
                    </p:blipFill>
                    <p:spPr>
                      <a:xfrm>
                        <a:off x="668216" y="1401097"/>
                        <a:ext cx="10761784" cy="4350774"/>
                      </a:xfrm>
                      <a:prstGeom prst="rect">
                        <a:avLst/>
                      </a:prstGeom>
                    </p:spPr>
                  </p:pic>
                </p:oleObj>
              </mc:Fallback>
            </mc:AlternateContent>
          </a:graphicData>
        </a:graphic>
      </p:graphicFrame>
    </p:spTree>
    <p:extLst>
      <p:ext uri="{BB962C8B-B14F-4D97-AF65-F5344CB8AC3E}">
        <p14:creationId xmlns:p14="http://schemas.microsoft.com/office/powerpoint/2010/main" val="6003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0"/>
            <a:ext cx="10646953" cy="1184031"/>
          </a:xfrm>
        </p:spPr>
        <p:txBody>
          <a:bodyPr/>
          <a:lstStyle/>
          <a:p>
            <a:pPr algn="ctr"/>
            <a:r>
              <a:rPr lang="en-US">
                <a:solidFill>
                  <a:schemeClr val="tx1"/>
                </a:solidFill>
              </a:rPr>
              <a:t>Property Values</a:t>
            </a:r>
          </a:p>
        </p:txBody>
      </p:sp>
      <p:sp>
        <p:nvSpPr>
          <p:cNvPr id="4" name="Slide Number Placeholder 3"/>
          <p:cNvSpPr>
            <a:spLocks noGrp="1"/>
          </p:cNvSpPr>
          <p:nvPr>
            <p:ph type="sldNum" sz="quarter" idx="12"/>
          </p:nvPr>
        </p:nvSpPr>
        <p:spPr/>
        <p:txBody>
          <a:bodyPr/>
          <a:lstStyle/>
          <a:p>
            <a:fld id="{884827F0-572A-431A-A40B-470BF045B04E}" type="slidenum">
              <a:rPr lang="en-US" smtClean="0"/>
              <a:t>4</a:t>
            </a:fld>
            <a:endParaRPr lang="en-US"/>
          </a:p>
        </p:txBody>
      </p:sp>
      <p:pic>
        <p:nvPicPr>
          <p:cNvPr id="6" name="Picture 5">
            <a:extLst>
              <a:ext uri="{FF2B5EF4-FFF2-40B4-BE49-F238E27FC236}">
                <a16:creationId xmlns:a16="http://schemas.microsoft.com/office/drawing/2014/main" id="{0E0D6850-90ED-11A5-A6CB-3B338B9D66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
        <p:nvSpPr>
          <p:cNvPr id="7" name="Arrow: Right 6">
            <a:extLst>
              <a:ext uri="{FF2B5EF4-FFF2-40B4-BE49-F238E27FC236}">
                <a16:creationId xmlns:a16="http://schemas.microsoft.com/office/drawing/2014/main" id="{E590B30B-2594-7A14-4A55-CC6DBA20DC49}"/>
              </a:ext>
            </a:extLst>
          </p:cNvPr>
          <p:cNvSpPr/>
          <p:nvPr/>
        </p:nvSpPr>
        <p:spPr>
          <a:xfrm>
            <a:off x="294968" y="2094271"/>
            <a:ext cx="684549" cy="4424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C07BD27F-D850-CDEF-B9D1-3ADE7A37C41E}"/>
              </a:ext>
            </a:extLst>
          </p:cNvPr>
          <p:cNvGraphicFramePr>
            <a:graphicFrameLocks noChangeAspect="1"/>
          </p:cNvGraphicFramePr>
          <p:nvPr>
            <p:extLst>
              <p:ext uri="{D42A27DB-BD31-4B8C-83A1-F6EECF244321}">
                <p14:modId xmlns:p14="http://schemas.microsoft.com/office/powerpoint/2010/main" val="2643515972"/>
              </p:ext>
            </p:extLst>
          </p:nvPr>
        </p:nvGraphicFramePr>
        <p:xfrm>
          <a:off x="1208133" y="1533832"/>
          <a:ext cx="10004350" cy="4454014"/>
        </p:xfrm>
        <a:graphic>
          <a:graphicData uri="http://schemas.openxmlformats.org/presentationml/2006/ole">
            <mc:AlternateContent xmlns:mc="http://schemas.openxmlformats.org/markup-compatibility/2006">
              <mc:Choice xmlns:v="urn:schemas-microsoft-com:vml" Requires="v">
                <p:oleObj name="Worksheet" r:id="rId4" imgW="6657831" imgH="3743240" progId="Excel.Sheet.12">
                  <p:embed/>
                </p:oleObj>
              </mc:Choice>
              <mc:Fallback>
                <p:oleObj name="Worksheet" r:id="rId4" imgW="6657831" imgH="3743240" progId="Excel.Sheet.12">
                  <p:embed/>
                  <p:pic>
                    <p:nvPicPr>
                      <p:cNvPr id="8" name="Object 7">
                        <a:extLst>
                          <a:ext uri="{FF2B5EF4-FFF2-40B4-BE49-F238E27FC236}">
                            <a16:creationId xmlns:a16="http://schemas.microsoft.com/office/drawing/2014/main" id="{C07BD27F-D850-CDEF-B9D1-3ADE7A37C41E}"/>
                          </a:ext>
                        </a:extLst>
                      </p:cNvPr>
                      <p:cNvPicPr/>
                      <p:nvPr/>
                    </p:nvPicPr>
                    <p:blipFill>
                      <a:blip r:embed="rId5"/>
                      <a:stretch>
                        <a:fillRect/>
                      </a:stretch>
                    </p:blipFill>
                    <p:spPr>
                      <a:xfrm>
                        <a:off x="1208133" y="1533832"/>
                        <a:ext cx="10004350" cy="4454014"/>
                      </a:xfrm>
                      <a:prstGeom prst="rect">
                        <a:avLst/>
                      </a:prstGeom>
                    </p:spPr>
                  </p:pic>
                </p:oleObj>
              </mc:Fallback>
            </mc:AlternateContent>
          </a:graphicData>
        </a:graphic>
      </p:graphicFrame>
    </p:spTree>
    <p:extLst>
      <p:ext uri="{BB962C8B-B14F-4D97-AF65-F5344CB8AC3E}">
        <p14:creationId xmlns:p14="http://schemas.microsoft.com/office/powerpoint/2010/main" val="1097747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a:solidFill>
                  <a:schemeClr val="tx1"/>
                </a:solidFill>
              </a:rPr>
              <a:t>What is Millage? </a:t>
            </a:r>
            <a:endParaRPr lang="en-US" sz="280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41986583"/>
              </p:ext>
            </p:extLst>
          </p:nvPr>
        </p:nvGraphicFramePr>
        <p:xfrm>
          <a:off x="838200" y="1825625"/>
          <a:ext cx="10515600" cy="2981458"/>
        </p:xfrm>
        <a:graphic>
          <a:graphicData uri="http://schemas.openxmlformats.org/drawingml/2006/table">
            <a:tbl>
              <a:tblPr firstRow="1" bandRow="1">
                <a:tableStyleId>{00A15C55-8517-42AA-B614-E9B94910E393}</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499189">
                <a:tc>
                  <a:txBody>
                    <a:bodyPr/>
                    <a:lstStyle/>
                    <a:p>
                      <a:endParaRPr lang="en-US"/>
                    </a:p>
                  </a:txBody>
                  <a:tcPr marL="95596" marR="95596"/>
                </a:tc>
                <a:tc>
                  <a:txBody>
                    <a:bodyPr/>
                    <a:lstStyle/>
                    <a:p>
                      <a:pPr algn="ctr"/>
                      <a:endParaRPr lang="en-US"/>
                    </a:p>
                  </a:txBody>
                  <a:tcPr marL="95596" marR="95596"/>
                </a:tc>
                <a:extLst>
                  <a:ext uri="{0D108BD9-81ED-4DB2-BD59-A6C34878D82A}">
                    <a16:rowId xmlns:a16="http://schemas.microsoft.com/office/drawing/2014/main" val="10000"/>
                  </a:ext>
                </a:extLst>
              </a:tr>
              <a:tr h="499189">
                <a:tc>
                  <a:txBody>
                    <a:bodyPr/>
                    <a:lstStyle/>
                    <a:p>
                      <a:r>
                        <a:rPr lang="en-US" sz="2400"/>
                        <a:t>Taxable</a:t>
                      </a:r>
                      <a:r>
                        <a:rPr lang="en-US" sz="2400" baseline="0"/>
                        <a:t> Value</a:t>
                      </a:r>
                      <a:endParaRPr lang="en-US" sz="2400"/>
                    </a:p>
                  </a:txBody>
                  <a:tcPr marL="95596" marR="95596" anchor="ctr"/>
                </a:tc>
                <a:tc>
                  <a:txBody>
                    <a:bodyPr/>
                    <a:lstStyle/>
                    <a:p>
                      <a:pPr algn="ctr"/>
                      <a:r>
                        <a:rPr lang="en-US" sz="2400"/>
                        <a:t>$ 59,327,051,354</a:t>
                      </a:r>
                    </a:p>
                  </a:txBody>
                  <a:tcPr marL="95596" marR="95596" anchor="ctr"/>
                </a:tc>
                <a:extLst>
                  <a:ext uri="{0D108BD9-81ED-4DB2-BD59-A6C34878D82A}">
                    <a16:rowId xmlns:a16="http://schemas.microsoft.com/office/drawing/2014/main" val="10001"/>
                  </a:ext>
                </a:extLst>
              </a:tr>
              <a:tr h="499189">
                <a:tc>
                  <a:txBody>
                    <a:bodyPr/>
                    <a:lstStyle/>
                    <a:p>
                      <a:r>
                        <a:rPr lang="en-US" sz="2400"/>
                        <a:t>Divide</a:t>
                      </a:r>
                      <a:r>
                        <a:rPr lang="en-US" sz="2400" baseline="0"/>
                        <a:t> by 1,000</a:t>
                      </a:r>
                      <a:endParaRPr lang="en-US" sz="2400"/>
                    </a:p>
                  </a:txBody>
                  <a:tcPr marL="95596" marR="95596" anchor="ctr"/>
                </a:tc>
                <a:tc>
                  <a:txBody>
                    <a:bodyPr/>
                    <a:lstStyle/>
                    <a:p>
                      <a:pPr algn="ctr"/>
                      <a:r>
                        <a:rPr lang="en-US" sz="2400"/>
                        <a:t>1,000</a:t>
                      </a:r>
                    </a:p>
                  </a:txBody>
                  <a:tcPr marL="95596" marR="95596" anchor="ctr"/>
                </a:tc>
                <a:extLst>
                  <a:ext uri="{0D108BD9-81ED-4DB2-BD59-A6C34878D82A}">
                    <a16:rowId xmlns:a16="http://schemas.microsoft.com/office/drawing/2014/main" val="10002"/>
                  </a:ext>
                </a:extLst>
              </a:tr>
              <a:tr h="492351">
                <a:tc>
                  <a:txBody>
                    <a:bodyPr/>
                    <a:lstStyle/>
                    <a:p>
                      <a:r>
                        <a:rPr lang="en-US" sz="2400"/>
                        <a:t>Collection Rate by Florida Statute</a:t>
                      </a:r>
                    </a:p>
                  </a:txBody>
                  <a:tcPr marL="95596" marR="95596" anchor="ctr"/>
                </a:tc>
                <a:tc>
                  <a:txBody>
                    <a:bodyPr/>
                    <a:lstStyle/>
                    <a:p>
                      <a:pPr algn="ctr"/>
                      <a:r>
                        <a:rPr lang="en-US" sz="2400"/>
                        <a:t>96%</a:t>
                      </a:r>
                    </a:p>
                  </a:txBody>
                  <a:tcPr marL="95596" marR="95596" anchor="ctr"/>
                </a:tc>
                <a:extLst>
                  <a:ext uri="{0D108BD9-81ED-4DB2-BD59-A6C34878D82A}">
                    <a16:rowId xmlns:a16="http://schemas.microsoft.com/office/drawing/2014/main" val="10003"/>
                  </a:ext>
                </a:extLst>
              </a:tr>
              <a:tr h="492351">
                <a:tc>
                  <a:txBody>
                    <a:bodyPr/>
                    <a:lstStyle/>
                    <a:p>
                      <a:endParaRPr lang="en-US" sz="2400"/>
                    </a:p>
                  </a:txBody>
                  <a:tcPr marL="95596" marR="95596" anchor="ctr"/>
                </a:tc>
                <a:tc>
                  <a:txBody>
                    <a:bodyPr/>
                    <a:lstStyle/>
                    <a:p>
                      <a:pPr algn="ctr"/>
                      <a:endParaRPr lang="en-US" sz="2400"/>
                    </a:p>
                  </a:txBody>
                  <a:tcPr marL="95596" marR="95596" anchor="ctr"/>
                </a:tc>
                <a:extLst>
                  <a:ext uri="{0D108BD9-81ED-4DB2-BD59-A6C34878D82A}">
                    <a16:rowId xmlns:a16="http://schemas.microsoft.com/office/drawing/2014/main" val="10004"/>
                  </a:ext>
                </a:extLst>
              </a:tr>
              <a:tr h="499189">
                <a:tc>
                  <a:txBody>
                    <a:bodyPr/>
                    <a:lstStyle/>
                    <a:p>
                      <a:r>
                        <a:rPr lang="en-US" sz="2400" b="1"/>
                        <a:t>Value of One</a:t>
                      </a:r>
                      <a:r>
                        <a:rPr lang="en-US" sz="2400" b="1" baseline="0"/>
                        <a:t> Mill</a:t>
                      </a:r>
                      <a:endParaRPr lang="en-US" sz="2400" b="1" i="1"/>
                    </a:p>
                  </a:txBody>
                  <a:tcPr marL="95596" marR="95596" anchor="ctr"/>
                </a:tc>
                <a:tc>
                  <a:txBody>
                    <a:bodyPr/>
                    <a:lstStyle/>
                    <a:p>
                      <a:pPr algn="ctr"/>
                      <a:r>
                        <a:rPr lang="en-US" sz="2400" b="1"/>
                        <a:t>$56,953,969</a:t>
                      </a:r>
                      <a:endParaRPr lang="en-US" sz="2400" b="1" i="1"/>
                    </a:p>
                  </a:txBody>
                  <a:tcPr marL="95596" marR="95596" anchor="ct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5</a:t>
            </a:fld>
            <a:endParaRPr lang="en-US"/>
          </a:p>
        </p:txBody>
      </p:sp>
      <p:pic>
        <p:nvPicPr>
          <p:cNvPr id="6" name="Picture 5">
            <a:extLst>
              <a:ext uri="{FF2B5EF4-FFF2-40B4-BE49-F238E27FC236}">
                <a16:creationId xmlns:a16="http://schemas.microsoft.com/office/drawing/2014/main" id="{B8506AE4-2852-F5BB-8062-DC18EF82F4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218352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solidFill>
                  <a:schemeClr val="tx1"/>
                </a:solidFill>
              </a:rPr>
              <a:t>Proposed Millage Rates for 2024-2025</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1035010"/>
              </p:ext>
            </p:extLst>
          </p:nvPr>
        </p:nvGraphicFramePr>
        <p:xfrm>
          <a:off x="1725561" y="2143976"/>
          <a:ext cx="8439164" cy="3566160"/>
        </p:xfrm>
        <a:graphic>
          <a:graphicData uri="http://schemas.openxmlformats.org/drawingml/2006/table">
            <a:tbl>
              <a:tblPr firstRow="1" bandRow="1">
                <a:tableStyleId>{00A15C55-8517-42AA-B614-E9B94910E393}</a:tableStyleId>
              </a:tblPr>
              <a:tblGrid>
                <a:gridCol w="4219582">
                  <a:extLst>
                    <a:ext uri="{9D8B030D-6E8A-4147-A177-3AD203B41FA5}">
                      <a16:colId xmlns:a16="http://schemas.microsoft.com/office/drawing/2014/main" val="20000"/>
                    </a:ext>
                  </a:extLst>
                </a:gridCol>
                <a:gridCol w="4219582">
                  <a:extLst>
                    <a:ext uri="{9D8B030D-6E8A-4147-A177-3AD203B41FA5}">
                      <a16:colId xmlns:a16="http://schemas.microsoft.com/office/drawing/2014/main" val="20001"/>
                    </a:ext>
                  </a:extLst>
                </a:gridCol>
              </a:tblGrid>
              <a:tr h="429888">
                <a:tc>
                  <a:txBody>
                    <a:bodyPr/>
                    <a:lstStyle/>
                    <a:p>
                      <a:pPr algn="ctr"/>
                      <a:endParaRPr lang="en-US"/>
                    </a:p>
                  </a:txBody>
                  <a:tcPr/>
                </a:tc>
                <a:tc>
                  <a:txBody>
                    <a:bodyPr/>
                    <a:lstStyle/>
                    <a:p>
                      <a:pPr algn="ctr"/>
                      <a:endParaRPr lang="en-US" sz="2400">
                        <a:solidFill>
                          <a:schemeClr val="tx1"/>
                        </a:solidFill>
                      </a:endParaRPr>
                    </a:p>
                  </a:txBody>
                  <a:tcPr/>
                </a:tc>
                <a:extLst>
                  <a:ext uri="{0D108BD9-81ED-4DB2-BD59-A6C34878D82A}">
                    <a16:rowId xmlns:a16="http://schemas.microsoft.com/office/drawing/2014/main" val="10000"/>
                  </a:ext>
                </a:extLst>
              </a:tr>
              <a:tr h="429888">
                <a:tc>
                  <a:txBody>
                    <a:bodyPr/>
                    <a:lstStyle/>
                    <a:p>
                      <a:r>
                        <a:rPr lang="en-US" sz="2400"/>
                        <a:t>State Required Local Effort (RLE)</a:t>
                      </a:r>
                    </a:p>
                  </a:txBody>
                  <a:tcPr/>
                </a:tc>
                <a:tc>
                  <a:txBody>
                    <a:bodyPr/>
                    <a:lstStyle/>
                    <a:p>
                      <a:pPr algn="ctr"/>
                      <a:r>
                        <a:rPr lang="en-US" sz="2400"/>
                        <a:t>3.030</a:t>
                      </a:r>
                    </a:p>
                  </a:txBody>
                  <a:tcPr/>
                </a:tc>
                <a:extLst>
                  <a:ext uri="{0D108BD9-81ED-4DB2-BD59-A6C34878D82A}">
                    <a16:rowId xmlns:a16="http://schemas.microsoft.com/office/drawing/2014/main" val="10001"/>
                  </a:ext>
                </a:extLst>
              </a:tr>
              <a:tr h="423999">
                <a:tc>
                  <a:txBody>
                    <a:bodyPr/>
                    <a:lstStyle/>
                    <a:p>
                      <a:r>
                        <a:rPr lang="en-US" sz="2400"/>
                        <a:t>Basic Discretionary Millage</a:t>
                      </a:r>
                    </a:p>
                  </a:txBody>
                  <a:tcPr/>
                </a:tc>
                <a:tc>
                  <a:txBody>
                    <a:bodyPr/>
                    <a:lstStyle/>
                    <a:p>
                      <a:pPr algn="ctr"/>
                      <a:r>
                        <a:rPr lang="en-US" sz="2400"/>
                        <a:t>0.748</a:t>
                      </a:r>
                    </a:p>
                  </a:txBody>
                  <a:tcPr/>
                </a:tc>
                <a:extLst>
                  <a:ext uri="{0D108BD9-81ED-4DB2-BD59-A6C34878D82A}">
                    <a16:rowId xmlns:a16="http://schemas.microsoft.com/office/drawing/2014/main" val="10002"/>
                  </a:ext>
                </a:extLst>
              </a:tr>
              <a:tr h="429888">
                <a:tc>
                  <a:txBody>
                    <a:bodyPr/>
                    <a:lstStyle/>
                    <a:p>
                      <a:pPr algn="ctr"/>
                      <a:r>
                        <a:rPr lang="en-US" sz="2400" b="1"/>
                        <a:t>     Subtotal</a:t>
                      </a:r>
                    </a:p>
                  </a:txBody>
                  <a:tcPr/>
                </a:tc>
                <a:tc>
                  <a:txBody>
                    <a:bodyPr/>
                    <a:lstStyle/>
                    <a:p>
                      <a:pPr algn="ctr"/>
                      <a:r>
                        <a:rPr lang="en-US" sz="2400" b="1"/>
                        <a:t>3.778</a:t>
                      </a:r>
                    </a:p>
                  </a:txBody>
                  <a:tcPr/>
                </a:tc>
                <a:extLst>
                  <a:ext uri="{0D108BD9-81ED-4DB2-BD59-A6C34878D82A}">
                    <a16:rowId xmlns:a16="http://schemas.microsoft.com/office/drawing/2014/main" val="10003"/>
                  </a:ext>
                </a:extLst>
              </a:tr>
              <a:tr h="423999">
                <a:tc>
                  <a:txBody>
                    <a:bodyPr/>
                    <a:lstStyle/>
                    <a:p>
                      <a:r>
                        <a:rPr lang="en-US" sz="2400"/>
                        <a:t>Capital Outlay Millage</a:t>
                      </a:r>
                    </a:p>
                  </a:txBody>
                  <a:tcPr/>
                </a:tc>
                <a:tc>
                  <a:txBody>
                    <a:bodyPr/>
                    <a:lstStyle/>
                    <a:p>
                      <a:pPr algn="ctr"/>
                      <a:r>
                        <a:rPr lang="en-US" sz="2400"/>
                        <a:t>1.500</a:t>
                      </a:r>
                    </a:p>
                  </a:txBody>
                  <a:tcPr/>
                </a:tc>
                <a:extLst>
                  <a:ext uri="{0D108BD9-81ED-4DB2-BD59-A6C34878D82A}">
                    <a16:rowId xmlns:a16="http://schemas.microsoft.com/office/drawing/2014/main" val="10004"/>
                  </a:ext>
                </a:extLst>
              </a:tr>
              <a:tr h="423999">
                <a:tc>
                  <a:txBody>
                    <a:bodyPr/>
                    <a:lstStyle/>
                    <a:p>
                      <a:endParaRPr lang="en-US" sz="2400"/>
                    </a:p>
                  </a:txBody>
                  <a:tcPr/>
                </a:tc>
                <a:tc>
                  <a:txBody>
                    <a:bodyPr/>
                    <a:lstStyle/>
                    <a:p>
                      <a:pPr algn="ctr"/>
                      <a:endParaRPr lang="en-US" sz="2400"/>
                    </a:p>
                  </a:txBody>
                  <a:tcPr/>
                </a:tc>
                <a:extLst>
                  <a:ext uri="{0D108BD9-81ED-4DB2-BD59-A6C34878D82A}">
                    <a16:rowId xmlns:a16="http://schemas.microsoft.com/office/drawing/2014/main" val="10005"/>
                  </a:ext>
                </a:extLst>
              </a:tr>
              <a:tr h="429888">
                <a:tc>
                  <a:txBody>
                    <a:bodyPr/>
                    <a:lstStyle/>
                    <a:p>
                      <a:r>
                        <a:rPr lang="en-US" sz="2400" b="1"/>
                        <a:t>Total 2024-2025 Millage</a:t>
                      </a:r>
                      <a:r>
                        <a:rPr lang="en-US" sz="2400" b="1" baseline="0"/>
                        <a:t> Levy</a:t>
                      </a:r>
                      <a:endParaRPr lang="en-US" sz="2400" b="1" i="1"/>
                    </a:p>
                  </a:txBody>
                  <a:tcPr/>
                </a:tc>
                <a:tc>
                  <a:txBody>
                    <a:bodyPr/>
                    <a:lstStyle/>
                    <a:p>
                      <a:pPr algn="ctr"/>
                      <a:r>
                        <a:rPr lang="en-US" sz="2400" b="1"/>
                        <a:t>5.278</a:t>
                      </a:r>
                      <a:endParaRPr lang="en-US" sz="2400" b="1" i="1"/>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6</a:t>
            </a:fld>
            <a:endParaRPr lang="en-US"/>
          </a:p>
        </p:txBody>
      </p:sp>
      <p:pic>
        <p:nvPicPr>
          <p:cNvPr id="6" name="Picture 5">
            <a:extLst>
              <a:ext uri="{FF2B5EF4-FFF2-40B4-BE49-F238E27FC236}">
                <a16:creationId xmlns:a16="http://schemas.microsoft.com/office/drawing/2014/main" id="{D5EEB970-D93F-F85D-E22F-AEDC8E2602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589413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solidFill>
                  <a:schemeClr val="tx1"/>
                </a:solidFill>
              </a:rPr>
              <a:t>2024-2025 Rolled-Back Rate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12684761"/>
              </p:ext>
            </p:extLst>
          </p:nvPr>
        </p:nvGraphicFramePr>
        <p:xfrm>
          <a:off x="988827" y="1846263"/>
          <a:ext cx="10388008" cy="3931920"/>
        </p:xfrm>
        <a:graphic>
          <a:graphicData uri="http://schemas.openxmlformats.org/drawingml/2006/table">
            <a:tbl>
              <a:tblPr firstRow="1" bandRow="1">
                <a:tableStyleId>{00A15C55-8517-42AA-B614-E9B94910E393}</a:tableStyleId>
              </a:tblPr>
              <a:tblGrid>
                <a:gridCol w="2597002">
                  <a:extLst>
                    <a:ext uri="{9D8B030D-6E8A-4147-A177-3AD203B41FA5}">
                      <a16:colId xmlns:a16="http://schemas.microsoft.com/office/drawing/2014/main" val="20000"/>
                    </a:ext>
                  </a:extLst>
                </a:gridCol>
                <a:gridCol w="2597002">
                  <a:extLst>
                    <a:ext uri="{9D8B030D-6E8A-4147-A177-3AD203B41FA5}">
                      <a16:colId xmlns:a16="http://schemas.microsoft.com/office/drawing/2014/main" val="20001"/>
                    </a:ext>
                  </a:extLst>
                </a:gridCol>
                <a:gridCol w="2597002">
                  <a:extLst>
                    <a:ext uri="{9D8B030D-6E8A-4147-A177-3AD203B41FA5}">
                      <a16:colId xmlns:a16="http://schemas.microsoft.com/office/drawing/2014/main" val="20002"/>
                    </a:ext>
                  </a:extLst>
                </a:gridCol>
                <a:gridCol w="2597002">
                  <a:extLst>
                    <a:ext uri="{9D8B030D-6E8A-4147-A177-3AD203B41FA5}">
                      <a16:colId xmlns:a16="http://schemas.microsoft.com/office/drawing/2014/main" val="20003"/>
                    </a:ext>
                  </a:extLst>
                </a:gridCol>
              </a:tblGrid>
              <a:tr h="370840">
                <a:tc>
                  <a:txBody>
                    <a:bodyPr/>
                    <a:lstStyle/>
                    <a:p>
                      <a:endParaRPr lang="en-US" sz="2400"/>
                    </a:p>
                  </a:txBody>
                  <a:tcPr/>
                </a:tc>
                <a:tc>
                  <a:txBody>
                    <a:bodyPr/>
                    <a:lstStyle/>
                    <a:p>
                      <a:pPr algn="ctr"/>
                      <a:r>
                        <a:rPr lang="en-US" sz="2400">
                          <a:solidFill>
                            <a:schemeClr val="tx1"/>
                          </a:solidFill>
                        </a:rPr>
                        <a:t>(1)</a:t>
                      </a:r>
                    </a:p>
                  </a:txBody>
                  <a:tcPr anchor="ctr"/>
                </a:tc>
                <a:tc>
                  <a:txBody>
                    <a:bodyPr/>
                    <a:lstStyle/>
                    <a:p>
                      <a:pPr algn="ctr"/>
                      <a:r>
                        <a:rPr lang="en-US" sz="2400">
                          <a:solidFill>
                            <a:schemeClr val="tx1"/>
                          </a:solidFill>
                        </a:rPr>
                        <a:t>(2)</a:t>
                      </a:r>
                    </a:p>
                  </a:txBody>
                  <a:tcPr anchor="ctr"/>
                </a:tc>
                <a:tc>
                  <a:txBody>
                    <a:bodyPr/>
                    <a:lstStyle/>
                    <a:p>
                      <a:pPr algn="ctr"/>
                      <a:r>
                        <a:rPr lang="en-US" sz="2400">
                          <a:solidFill>
                            <a:schemeClr val="tx1"/>
                          </a:solidFill>
                        </a:rPr>
                        <a:t>(3)</a:t>
                      </a:r>
                    </a:p>
                  </a:txBody>
                  <a:tcPr anchor="ctr"/>
                </a:tc>
                <a:extLst>
                  <a:ext uri="{0D108BD9-81ED-4DB2-BD59-A6C34878D82A}">
                    <a16:rowId xmlns:a16="http://schemas.microsoft.com/office/drawing/2014/main" val="10000"/>
                  </a:ext>
                </a:extLst>
              </a:tr>
              <a:tr h="370840">
                <a:tc>
                  <a:txBody>
                    <a:bodyPr/>
                    <a:lstStyle/>
                    <a:p>
                      <a:endParaRPr lang="en-US" sz="2400"/>
                    </a:p>
                  </a:txBody>
                  <a:tcPr/>
                </a:tc>
                <a:tc>
                  <a:txBody>
                    <a:bodyPr/>
                    <a:lstStyle/>
                    <a:p>
                      <a:pPr algn="ctr"/>
                      <a:r>
                        <a:rPr lang="en-US" sz="2400" u="sng"/>
                        <a:t>2023-2024</a:t>
                      </a:r>
                    </a:p>
                  </a:txBody>
                  <a:tcPr anchor="ctr"/>
                </a:tc>
                <a:tc>
                  <a:txBody>
                    <a:bodyPr/>
                    <a:lstStyle/>
                    <a:p>
                      <a:pPr algn="ctr"/>
                      <a:r>
                        <a:rPr lang="en-US" sz="2400" u="sng"/>
                        <a:t>Rolled-Back Rate</a:t>
                      </a:r>
                    </a:p>
                  </a:txBody>
                  <a:tcPr anchor="ctr"/>
                </a:tc>
                <a:tc>
                  <a:txBody>
                    <a:bodyPr/>
                    <a:lstStyle/>
                    <a:p>
                      <a:pPr algn="ctr"/>
                      <a:r>
                        <a:rPr lang="en-US" sz="2400" u="sng"/>
                        <a:t>2024-2025</a:t>
                      </a:r>
                    </a:p>
                  </a:txBody>
                  <a:tcPr anchor="ctr"/>
                </a:tc>
                <a:extLst>
                  <a:ext uri="{0D108BD9-81ED-4DB2-BD59-A6C34878D82A}">
                    <a16:rowId xmlns:a16="http://schemas.microsoft.com/office/drawing/2014/main" val="10001"/>
                  </a:ext>
                </a:extLst>
              </a:tr>
              <a:tr h="370840">
                <a:tc>
                  <a:txBody>
                    <a:bodyPr/>
                    <a:lstStyle/>
                    <a:p>
                      <a:r>
                        <a:rPr lang="en-US" sz="2400"/>
                        <a:t>Taxable Value</a:t>
                      </a:r>
                    </a:p>
                  </a:txBody>
                  <a:tcPr/>
                </a:tc>
                <a:tc>
                  <a:txBody>
                    <a:bodyPr/>
                    <a:lstStyle/>
                    <a:p>
                      <a:pPr algn="ctr"/>
                      <a:r>
                        <a:rPr lang="en-US" sz="2400"/>
                        <a:t>$ 53, 912,457,532</a:t>
                      </a:r>
                    </a:p>
                  </a:txBody>
                  <a:tcPr anchor="ctr"/>
                </a:tc>
                <a:tc>
                  <a:txBody>
                    <a:bodyPr/>
                    <a:lstStyle/>
                    <a:p>
                      <a:pPr algn="ctr"/>
                      <a:r>
                        <a:rPr lang="en-US" sz="2400"/>
                        <a:t>$ 56,793,621,116</a:t>
                      </a:r>
                    </a:p>
                  </a:txBody>
                  <a:tcPr anchor="ctr"/>
                </a:tc>
                <a:tc>
                  <a:txBody>
                    <a:bodyPr/>
                    <a:lstStyle/>
                    <a:p>
                      <a:pPr algn="ctr"/>
                      <a:r>
                        <a:rPr lang="en-US" sz="2400"/>
                        <a:t>$ 59,327,051,354</a:t>
                      </a:r>
                    </a:p>
                  </a:txBody>
                  <a:tcPr anchor="ctr"/>
                </a:tc>
                <a:extLst>
                  <a:ext uri="{0D108BD9-81ED-4DB2-BD59-A6C34878D82A}">
                    <a16:rowId xmlns:a16="http://schemas.microsoft.com/office/drawing/2014/main" val="10002"/>
                  </a:ext>
                </a:extLst>
              </a:tr>
              <a:tr h="370840">
                <a:tc>
                  <a:txBody>
                    <a:bodyPr/>
                    <a:lstStyle/>
                    <a:p>
                      <a:r>
                        <a:rPr lang="en-US" sz="2400"/>
                        <a:t>Millage Rate</a:t>
                      </a:r>
                    </a:p>
                  </a:txBody>
                  <a:tcPr/>
                </a:tc>
                <a:tc>
                  <a:txBody>
                    <a:bodyPr/>
                    <a:lstStyle/>
                    <a:p>
                      <a:pPr algn="ctr"/>
                      <a:r>
                        <a:rPr lang="en-US" sz="2400"/>
                        <a:t>5.410</a:t>
                      </a:r>
                    </a:p>
                  </a:txBody>
                  <a:tcPr anchor="ctr"/>
                </a:tc>
                <a:tc>
                  <a:txBody>
                    <a:bodyPr/>
                    <a:lstStyle/>
                    <a:p>
                      <a:pPr algn="ctr"/>
                      <a:r>
                        <a:rPr lang="en-US" sz="2400"/>
                        <a:t>5.135600</a:t>
                      </a:r>
                    </a:p>
                  </a:txBody>
                  <a:tcPr anchor="ctr"/>
                </a:tc>
                <a:tc>
                  <a:txBody>
                    <a:bodyPr/>
                    <a:lstStyle/>
                    <a:p>
                      <a:pPr algn="ctr"/>
                      <a:r>
                        <a:rPr lang="en-US" sz="2400"/>
                        <a:t>5.278</a:t>
                      </a:r>
                    </a:p>
                  </a:txBody>
                  <a:tcPr anchor="ctr"/>
                </a:tc>
                <a:extLst>
                  <a:ext uri="{0D108BD9-81ED-4DB2-BD59-A6C34878D82A}">
                    <a16:rowId xmlns:a16="http://schemas.microsoft.com/office/drawing/2014/main" val="10003"/>
                  </a:ext>
                </a:extLst>
              </a:tr>
              <a:tr h="370840">
                <a:tc>
                  <a:txBody>
                    <a:bodyPr/>
                    <a:lstStyle/>
                    <a:p>
                      <a:r>
                        <a:rPr lang="en-US" sz="2400"/>
                        <a:t>Dollars Generated</a:t>
                      </a:r>
                      <a:r>
                        <a:rPr lang="en-US" sz="2400" baseline="0"/>
                        <a:t> (Yield)</a:t>
                      </a:r>
                      <a:endParaRPr lang="en-US" sz="2400"/>
                    </a:p>
                  </a:txBody>
                  <a:tcPr/>
                </a:tc>
                <a:tc>
                  <a:txBody>
                    <a:bodyPr/>
                    <a:lstStyle/>
                    <a:p>
                      <a:pPr algn="ctr"/>
                      <a:r>
                        <a:rPr lang="en-US" sz="2400" dirty="0"/>
                        <a:t>$ 291,666,396</a:t>
                      </a:r>
                    </a:p>
                  </a:txBody>
                  <a:tcPr anchor="ctr"/>
                </a:tc>
                <a:tc>
                  <a:txBody>
                    <a:bodyPr/>
                    <a:lstStyle/>
                    <a:p>
                      <a:pPr algn="ctr"/>
                      <a:r>
                        <a:rPr lang="en-US" sz="2400"/>
                        <a:t>$ 291,669,321</a:t>
                      </a:r>
                    </a:p>
                  </a:txBody>
                  <a:tcPr anchor="ctr"/>
                </a:tc>
                <a:tc>
                  <a:txBody>
                    <a:bodyPr/>
                    <a:lstStyle/>
                    <a:p>
                      <a:pPr algn="ctr"/>
                      <a:r>
                        <a:rPr lang="en-US" sz="2400"/>
                        <a:t>$ 313,128,177</a:t>
                      </a:r>
                    </a:p>
                  </a:txBody>
                  <a:tcPr anchor="ctr"/>
                </a:tc>
                <a:extLst>
                  <a:ext uri="{0D108BD9-81ED-4DB2-BD59-A6C34878D82A}">
                    <a16:rowId xmlns:a16="http://schemas.microsoft.com/office/drawing/2014/main" val="10004"/>
                  </a:ext>
                </a:extLst>
              </a:tr>
              <a:tr h="370840">
                <a:tc>
                  <a:txBody>
                    <a:bodyPr/>
                    <a:lstStyle/>
                    <a:p>
                      <a:endParaRPr lang="en-US" sz="2400"/>
                    </a:p>
                  </a:txBody>
                  <a:tcPr/>
                </a:tc>
                <a:tc>
                  <a:txBody>
                    <a:bodyPr/>
                    <a:lstStyle/>
                    <a:p>
                      <a:pPr algn="ctr"/>
                      <a:endParaRPr lang="en-US" sz="2400"/>
                    </a:p>
                  </a:txBody>
                  <a:tcPr anchor="ctr"/>
                </a:tc>
                <a:tc>
                  <a:txBody>
                    <a:bodyPr/>
                    <a:lstStyle/>
                    <a:p>
                      <a:pPr algn="ctr"/>
                      <a:endParaRPr lang="en-US" sz="2400"/>
                    </a:p>
                  </a:txBody>
                  <a:tcPr anchor="ctr"/>
                </a:tc>
                <a:tc>
                  <a:txBody>
                    <a:bodyPr/>
                    <a:lstStyle/>
                    <a:p>
                      <a:pPr algn="ctr"/>
                      <a:endParaRPr lang="en-US" sz="2400"/>
                    </a:p>
                  </a:txBody>
                  <a:tcPr anchor="ctr"/>
                </a:tc>
                <a:extLst>
                  <a:ext uri="{0D108BD9-81ED-4DB2-BD59-A6C34878D82A}">
                    <a16:rowId xmlns:a16="http://schemas.microsoft.com/office/drawing/2014/main" val="10005"/>
                  </a:ext>
                </a:extLst>
              </a:tr>
              <a:tr h="370840">
                <a:tc gridSpan="4">
                  <a:txBody>
                    <a:bodyPr/>
                    <a:lstStyle/>
                    <a:p>
                      <a:pPr marL="0" indent="0">
                        <a:buFontTx/>
                        <a:buNone/>
                      </a:pPr>
                      <a:r>
                        <a:rPr lang="en-US" sz="2400" b="1" dirty="0"/>
                        <a:t>Current</a:t>
                      </a:r>
                      <a:r>
                        <a:rPr lang="en-US" sz="2400" b="1" baseline="0" dirty="0"/>
                        <a:t> year total proposed rate as a percent change of rolled-back rate is  2.77%</a:t>
                      </a:r>
                      <a:endParaRPr lang="en-US" sz="2400" b="1" i="1" dirty="0"/>
                    </a:p>
                  </a:txBody>
                  <a:tcPr/>
                </a:tc>
                <a:tc hMerge="1">
                  <a:txBody>
                    <a:bodyPr/>
                    <a:lstStyle/>
                    <a:p>
                      <a:pPr algn="ctr"/>
                      <a:endParaRPr lang="en-US"/>
                    </a:p>
                  </a:txBody>
                  <a:tcPr anchor="ctr"/>
                </a:tc>
                <a:tc hMerge="1">
                  <a:txBody>
                    <a:bodyPr/>
                    <a:lstStyle/>
                    <a:p>
                      <a:pPr algn="ctr"/>
                      <a:endParaRPr lang="en-US"/>
                    </a:p>
                  </a:txBody>
                  <a:tcPr anchor="ctr"/>
                </a:tc>
                <a:tc hMerge="1">
                  <a:txBody>
                    <a:bodyPr/>
                    <a:lstStyle/>
                    <a:p>
                      <a:pPr algn="ctr"/>
                      <a:endParaRPr lang="en-US"/>
                    </a:p>
                  </a:txBody>
                  <a:tcPr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7</a:t>
            </a:fld>
            <a:endParaRPr lang="en-US"/>
          </a:p>
        </p:txBody>
      </p:sp>
      <p:pic>
        <p:nvPicPr>
          <p:cNvPr id="6" name="Picture 5">
            <a:extLst>
              <a:ext uri="{FF2B5EF4-FFF2-40B4-BE49-F238E27FC236}">
                <a16:creationId xmlns:a16="http://schemas.microsoft.com/office/drawing/2014/main" id="{B8D94C5D-ADEB-4C75-5FAE-449BB34E89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341689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pPr algn="ctr"/>
            <a:r>
              <a:rPr lang="en-US">
                <a:solidFill>
                  <a:schemeClr val="tx1"/>
                </a:solidFill>
              </a:rPr>
              <a:t>How Millage Works – Scenario #1</a:t>
            </a:r>
          </a:p>
        </p:txBody>
      </p:sp>
      <p:graphicFrame>
        <p:nvGraphicFramePr>
          <p:cNvPr id="6" name="Group 26"/>
          <p:cNvGraphicFramePr>
            <a:graphicFrameLocks noGrp="1"/>
          </p:cNvGraphicFramePr>
          <p:nvPr>
            <p:ph idx="1"/>
            <p:extLst>
              <p:ext uri="{D42A27DB-BD31-4B8C-83A1-F6EECF244321}">
                <p14:modId xmlns:p14="http://schemas.microsoft.com/office/powerpoint/2010/main" val="2484154603"/>
              </p:ext>
            </p:extLst>
          </p:nvPr>
        </p:nvGraphicFramePr>
        <p:xfrm>
          <a:off x="7165075" y="1956390"/>
          <a:ext cx="4804012" cy="3913468"/>
        </p:xfrm>
        <a:graphic>
          <a:graphicData uri="http://schemas.openxmlformats.org/drawingml/2006/table">
            <a:tbl>
              <a:tblPr>
                <a:tableStyleId>{5940675A-B579-460E-94D1-54222C63F5DA}</a:tableStyleId>
              </a:tblPr>
              <a:tblGrid>
                <a:gridCol w="2641983">
                  <a:extLst>
                    <a:ext uri="{9D8B030D-6E8A-4147-A177-3AD203B41FA5}">
                      <a16:colId xmlns:a16="http://schemas.microsoft.com/office/drawing/2014/main" val="20000"/>
                    </a:ext>
                  </a:extLst>
                </a:gridCol>
                <a:gridCol w="2162029">
                  <a:extLst>
                    <a:ext uri="{9D8B030D-6E8A-4147-A177-3AD203B41FA5}">
                      <a16:colId xmlns:a16="http://schemas.microsoft.com/office/drawing/2014/main" val="20001"/>
                    </a:ext>
                  </a:extLst>
                </a:gridCol>
              </a:tblGrid>
              <a:tr h="105605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effectLst/>
                        </a:rPr>
                        <a:t>Assessed Value</a:t>
                      </a:r>
                      <a:endParaRPr kumimoji="0" lang="en-US" sz="2800" b="0" i="0" u="none" strike="noStrike" cap="none" normalizeH="0" baseline="0" dirty="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$280,000</a:t>
                      </a:r>
                      <a:endParaRPr kumimoji="0" lang="en-US" sz="2800" b="0" i="0" u="none"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81941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effectLst/>
                        </a:rPr>
                        <a:t>Less – Homestead Exemption</a:t>
                      </a:r>
                      <a:endParaRPr kumimoji="0" lang="en-US" sz="2800" b="0" i="0" u="none" strike="noStrike" cap="none" normalizeH="0" baseline="0" dirty="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sng" strike="noStrike" cap="none" normalizeH="0" baseline="0" dirty="0">
                          <a:ln>
                            <a:noFill/>
                          </a:ln>
                          <a:effectLst/>
                        </a:rPr>
                        <a:t>- $25,000</a:t>
                      </a:r>
                      <a:endParaRPr kumimoji="0" lang="en-US" sz="2800" b="0" i="0" u="sng" strike="noStrike" cap="none" normalizeH="0" baseline="0" dirty="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99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Taxable Value </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effectLst/>
                        </a:rPr>
                        <a:t>$255,000</a:t>
                      </a:r>
                      <a:endParaRPr kumimoji="0" lang="en-US" sz="2800" b="0" i="0" u="none" strike="noStrike" cap="none" normalizeH="0" baseline="0" dirty="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8</a:t>
            </a:fld>
            <a:endParaRPr lang="en-US"/>
          </a:p>
        </p:txBody>
      </p:sp>
      <p:sp>
        <p:nvSpPr>
          <p:cNvPr id="5" name="Rectangle 3"/>
          <p:cNvSpPr txBox="1">
            <a:spLocks noChangeArrowheads="1"/>
          </p:cNvSpPr>
          <p:nvPr/>
        </p:nvSpPr>
        <p:spPr>
          <a:xfrm>
            <a:off x="333829" y="1956390"/>
            <a:ext cx="6502400" cy="3913468"/>
          </a:xfrm>
          <a:prstGeom prst="rect">
            <a:avLst/>
          </a:prstGeom>
          <a:noFill/>
          <a:ln w="28575" cap="sq" cmpd="sng">
            <a:solidFill>
              <a:schemeClr val="tx1"/>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  </a:t>
            </a:r>
            <a:r>
              <a:rPr lang="en-US" sz="2800" dirty="0"/>
              <a:t>Assumes </a:t>
            </a:r>
            <a:r>
              <a:rPr lang="en-US" sz="2800" u="sng" dirty="0"/>
              <a:t>no</a:t>
            </a:r>
            <a:r>
              <a:rPr lang="en-US" sz="2800" dirty="0"/>
              <a:t> increase in $280,000 home</a:t>
            </a:r>
          </a:p>
          <a:p>
            <a:pPr marL="0" indent="0">
              <a:buNone/>
            </a:pPr>
            <a:r>
              <a:rPr lang="en-US" sz="2800" dirty="0"/>
              <a:t>  2023-24 millage = 5.410 mills</a:t>
            </a:r>
          </a:p>
          <a:p>
            <a:pPr marL="0" indent="0">
              <a:buNone/>
            </a:pPr>
            <a:r>
              <a:rPr lang="en-US" sz="2800" dirty="0"/>
              <a:t>  2024-25 millage = 5.278 mills, (.132) mills </a:t>
            </a:r>
          </a:p>
          <a:p>
            <a:pPr marL="0" indent="0">
              <a:buNone/>
            </a:pPr>
            <a:r>
              <a:rPr lang="en-US" sz="2800" dirty="0"/>
              <a:t>  </a:t>
            </a:r>
            <a:r>
              <a:rPr lang="en-US" sz="2800" b="1" dirty="0"/>
              <a:t>Last year’s taxes were $1,379.55</a:t>
            </a:r>
            <a:endParaRPr lang="en-US" sz="2800" b="1" baseline="30000" dirty="0"/>
          </a:p>
          <a:p>
            <a:pPr marL="0" indent="0">
              <a:buNone/>
            </a:pPr>
            <a:r>
              <a:rPr lang="en-US" sz="2800" b="1" dirty="0"/>
              <a:t>  This year’s taxes will be $1,345.89</a:t>
            </a:r>
            <a:endParaRPr lang="en-US" sz="2800" b="1" baseline="30000" dirty="0"/>
          </a:p>
          <a:p>
            <a:pPr marL="0" indent="0">
              <a:buNone/>
            </a:pPr>
            <a:r>
              <a:rPr lang="en-US" sz="2800" dirty="0"/>
              <a:t>  </a:t>
            </a:r>
            <a:r>
              <a:rPr lang="en-US" sz="2800" b="1" u="sng" dirty="0"/>
              <a:t>Decrease</a:t>
            </a:r>
            <a:r>
              <a:rPr lang="en-US" sz="2800" dirty="0"/>
              <a:t> of $33.66 or 2.44%</a:t>
            </a:r>
          </a:p>
        </p:txBody>
      </p:sp>
      <p:pic>
        <p:nvPicPr>
          <p:cNvPr id="7" name="Picture 6">
            <a:extLst>
              <a:ext uri="{FF2B5EF4-FFF2-40B4-BE49-F238E27FC236}">
                <a16:creationId xmlns:a16="http://schemas.microsoft.com/office/drawing/2014/main" id="{A5DCBC97-7710-B48F-4507-B6BB85D953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1851057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pPr algn="ctr"/>
            <a:r>
              <a:rPr lang="en-US">
                <a:solidFill>
                  <a:schemeClr val="tx1"/>
                </a:solidFill>
              </a:rPr>
              <a:t>How Millage Works – Scenario #2</a:t>
            </a:r>
          </a:p>
        </p:txBody>
      </p:sp>
      <p:graphicFrame>
        <p:nvGraphicFramePr>
          <p:cNvPr id="6" name="Group 26"/>
          <p:cNvGraphicFramePr>
            <a:graphicFrameLocks noGrp="1"/>
          </p:cNvGraphicFramePr>
          <p:nvPr>
            <p:ph idx="1"/>
            <p:extLst>
              <p:ext uri="{D42A27DB-BD31-4B8C-83A1-F6EECF244321}">
                <p14:modId xmlns:p14="http://schemas.microsoft.com/office/powerpoint/2010/main" val="34493736"/>
              </p:ext>
            </p:extLst>
          </p:nvPr>
        </p:nvGraphicFramePr>
        <p:xfrm>
          <a:off x="7242628" y="1956390"/>
          <a:ext cx="4630058" cy="4270238"/>
        </p:xfrm>
        <a:graphic>
          <a:graphicData uri="http://schemas.openxmlformats.org/drawingml/2006/table">
            <a:tbl>
              <a:tblPr>
                <a:tableStyleId>{5940675A-B579-460E-94D1-54222C63F5DA}</a:tableStyleId>
              </a:tblPr>
              <a:tblGrid>
                <a:gridCol w="2674414">
                  <a:extLst>
                    <a:ext uri="{9D8B030D-6E8A-4147-A177-3AD203B41FA5}">
                      <a16:colId xmlns:a16="http://schemas.microsoft.com/office/drawing/2014/main" val="20000"/>
                    </a:ext>
                  </a:extLst>
                </a:gridCol>
                <a:gridCol w="1955644">
                  <a:extLst>
                    <a:ext uri="{9D8B030D-6E8A-4147-A177-3AD203B41FA5}">
                      <a16:colId xmlns:a16="http://schemas.microsoft.com/office/drawing/2014/main" val="20001"/>
                    </a:ext>
                  </a:extLst>
                </a:gridCol>
              </a:tblGrid>
              <a:tr h="114790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Assessed Value</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$288,400</a:t>
                      </a:r>
                      <a:endParaRPr kumimoji="0" lang="en-US" sz="2800" b="0" i="0" u="none"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097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Less – Homestead Exemption</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sng" strike="noStrike" cap="none" normalizeH="0" baseline="0">
                          <a:ln>
                            <a:noFill/>
                          </a:ln>
                          <a:effectLst/>
                        </a:rPr>
                        <a:t>- $25,000</a:t>
                      </a:r>
                      <a:endParaRPr kumimoji="0" lang="en-US" sz="2800" b="0" i="0" u="sng" strike="noStrike" cap="none" normalizeH="0" baseline="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2135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a:ln>
                            <a:noFill/>
                          </a:ln>
                          <a:effectLst/>
                        </a:rPr>
                        <a:t>Taxable Value</a:t>
                      </a:r>
                      <a:endParaRPr kumimoji="0" lang="en-US" sz="2800" b="0" i="0" u="none" strike="noStrike" cap="none" normalizeH="0" baseline="0">
                        <a:ln>
                          <a:noFill/>
                        </a:ln>
                        <a:solidFill>
                          <a:schemeClr val="tx1"/>
                        </a:solidFill>
                        <a:effectLst/>
                        <a:latin typeface="Tahoma"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800" u="none" strike="noStrike" cap="none" normalizeH="0" baseline="0" dirty="0">
                          <a:ln>
                            <a:noFill/>
                          </a:ln>
                          <a:effectLst/>
                        </a:rPr>
                        <a:t>$263,400</a:t>
                      </a:r>
                      <a:endParaRPr kumimoji="0" lang="en-US" sz="2800" b="0" i="0" u="none" strike="noStrike" cap="none" normalizeH="0" baseline="0" dirty="0">
                        <a:ln>
                          <a:noFill/>
                        </a:ln>
                        <a:solidFill>
                          <a:schemeClr val="tx1"/>
                        </a:solidFill>
                        <a:effectLst/>
                        <a:latin typeface="Tahoma" charset="0"/>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884827F0-572A-431A-A40B-470BF045B04E}" type="slidenum">
              <a:rPr lang="en-US" smtClean="0"/>
              <a:t>9</a:t>
            </a:fld>
            <a:endParaRPr lang="en-US"/>
          </a:p>
        </p:txBody>
      </p:sp>
      <p:sp>
        <p:nvSpPr>
          <p:cNvPr id="5" name="Rectangle 3"/>
          <p:cNvSpPr txBox="1">
            <a:spLocks noChangeArrowheads="1"/>
          </p:cNvSpPr>
          <p:nvPr/>
        </p:nvSpPr>
        <p:spPr>
          <a:xfrm>
            <a:off x="319314" y="1956389"/>
            <a:ext cx="6705599" cy="4270239"/>
          </a:xfrm>
          <a:prstGeom prst="rect">
            <a:avLst/>
          </a:prstGeom>
          <a:noFill/>
          <a:ln w="28575" cap="sq" cmpd="sng">
            <a:solidFill>
              <a:schemeClr val="tx1"/>
            </a:solid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dirty="0"/>
              <a:t>  </a:t>
            </a:r>
            <a:r>
              <a:rPr lang="en-US" sz="2800" dirty="0"/>
              <a:t>Assumes 3.0% increase in $280,000 home</a:t>
            </a:r>
          </a:p>
          <a:p>
            <a:pPr marL="0" indent="0">
              <a:buNone/>
            </a:pPr>
            <a:r>
              <a:rPr lang="en-US" sz="2800" dirty="0"/>
              <a:t>  2023-24 millage = 5.410 mills</a:t>
            </a:r>
          </a:p>
          <a:p>
            <a:pPr marL="0" indent="0">
              <a:buNone/>
            </a:pPr>
            <a:r>
              <a:rPr lang="en-US" sz="2800" dirty="0"/>
              <a:t>  2024-25 millage = 5.278 mills, (.0132) mills </a:t>
            </a:r>
          </a:p>
          <a:p>
            <a:pPr marL="0" indent="0">
              <a:buNone/>
            </a:pPr>
            <a:r>
              <a:rPr lang="en-US" sz="2800" dirty="0"/>
              <a:t>  </a:t>
            </a:r>
            <a:r>
              <a:rPr lang="en-US" sz="2800" b="1" dirty="0"/>
              <a:t>Last year’s taxes were $1,379.55</a:t>
            </a:r>
            <a:endParaRPr lang="en-US" sz="2800" b="1" baseline="30000" dirty="0"/>
          </a:p>
          <a:p>
            <a:pPr marL="0" indent="0">
              <a:buNone/>
            </a:pPr>
            <a:r>
              <a:rPr lang="en-US" sz="2800" b="1" dirty="0"/>
              <a:t>  This year’s taxes will be $1,390.23</a:t>
            </a:r>
            <a:endParaRPr lang="en-US" sz="2800" b="1" baseline="30000" dirty="0"/>
          </a:p>
          <a:p>
            <a:pPr marL="0" indent="0">
              <a:buNone/>
            </a:pPr>
            <a:r>
              <a:rPr lang="en-US" sz="2800" dirty="0"/>
              <a:t>  </a:t>
            </a:r>
            <a:r>
              <a:rPr lang="en-US" sz="2800" b="1" u="sng" dirty="0"/>
              <a:t>Increase</a:t>
            </a:r>
            <a:r>
              <a:rPr lang="en-US" sz="2800" dirty="0"/>
              <a:t> of $10.68 or .77%</a:t>
            </a:r>
          </a:p>
        </p:txBody>
      </p:sp>
      <p:pic>
        <p:nvPicPr>
          <p:cNvPr id="7" name="Picture 6">
            <a:extLst>
              <a:ext uri="{FF2B5EF4-FFF2-40B4-BE49-F238E27FC236}">
                <a16:creationId xmlns:a16="http://schemas.microsoft.com/office/drawing/2014/main" id="{563AA239-B2C0-5ED8-1CC7-4609A3EA50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8688"/>
            <a:ext cx="1208132" cy="1117677"/>
          </a:xfrm>
          <a:prstGeom prst="rect">
            <a:avLst/>
          </a:prstGeom>
        </p:spPr>
      </p:pic>
    </p:spTree>
    <p:extLst>
      <p:ext uri="{BB962C8B-B14F-4D97-AF65-F5344CB8AC3E}">
        <p14:creationId xmlns:p14="http://schemas.microsoft.com/office/powerpoint/2010/main" val="61983744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600</TotalTime>
  <Words>5106</Words>
  <Application>Microsoft Office PowerPoint</Application>
  <PresentationFormat>Widescreen</PresentationFormat>
  <Paragraphs>411</Paragraphs>
  <Slides>26</Slides>
  <Notes>26</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7" baseType="lpstr">
      <vt:lpstr>Aptos</vt:lpstr>
      <vt:lpstr>Aptos Display</vt:lpstr>
      <vt:lpstr>Arial</vt:lpstr>
      <vt:lpstr>Calibri</vt:lpstr>
      <vt:lpstr>Calibri Light</vt:lpstr>
      <vt:lpstr>Tahoma</vt:lpstr>
      <vt:lpstr>Times New Roman</vt:lpstr>
      <vt:lpstr>Wingdings</vt:lpstr>
      <vt:lpstr>Custom Design</vt:lpstr>
      <vt:lpstr>Office Theme</vt:lpstr>
      <vt:lpstr>Worksheet</vt:lpstr>
      <vt:lpstr>Final Public Hearing to Adopt the  2024 – 2025 Millage Rates and Budget </vt:lpstr>
      <vt:lpstr>Truth in Millage (TRIM) Calendar</vt:lpstr>
      <vt:lpstr>History of Millages</vt:lpstr>
      <vt:lpstr>Property Values</vt:lpstr>
      <vt:lpstr>What is Millage? </vt:lpstr>
      <vt:lpstr>Proposed Millage Rates for 2024-2025</vt:lpstr>
      <vt:lpstr>2024-2025 Rolled-Back Rate</vt:lpstr>
      <vt:lpstr>How Millage Works – Scenario #1</vt:lpstr>
      <vt:lpstr>How Millage Works – Scenario #2</vt:lpstr>
      <vt:lpstr>Total Budget for 2024-2025</vt:lpstr>
      <vt:lpstr>St. Johns County School District</vt:lpstr>
      <vt:lpstr>Making Cents Out of A Dollar</vt:lpstr>
      <vt:lpstr>General Fund Revenue</vt:lpstr>
      <vt:lpstr>General Fund Appropriations</vt:lpstr>
      <vt:lpstr>Special Revenue Fund – Federal Projects</vt:lpstr>
      <vt:lpstr>Student Food &amp; Nutrition Services  Revenue</vt:lpstr>
      <vt:lpstr>Student Food &amp; Nutrition Services  Appropriations</vt:lpstr>
      <vt:lpstr>Debt Service Revenue</vt:lpstr>
      <vt:lpstr>Debt Service Appropriations</vt:lpstr>
      <vt:lpstr>Capital Outlay Revenue</vt:lpstr>
      <vt:lpstr>Capital Outlay Appropriations</vt:lpstr>
      <vt:lpstr>Internal Service Fund</vt:lpstr>
      <vt:lpstr>Total Budget for 2024-2025</vt:lpstr>
      <vt:lpstr>Truth in Millage (TRIM) Calendar</vt:lpstr>
      <vt:lpstr>St. Johns County School District</vt:lpstr>
      <vt:lpstr>St. Johns County School District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 Legislative Review</dc:title>
  <dc:creator>Beth Sweeny</dc:creator>
  <cp:lastModifiedBy>Susan Kizer</cp:lastModifiedBy>
  <cp:revision>5</cp:revision>
  <cp:lastPrinted>2024-07-30T18:00:34Z</cp:lastPrinted>
  <dcterms:created xsi:type="dcterms:W3CDTF">2017-06-27T20:33:09Z</dcterms:created>
  <dcterms:modified xsi:type="dcterms:W3CDTF">2024-09-10T13:05:35Z</dcterms:modified>
</cp:coreProperties>
</file>