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charts/chart9.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912" r:id="rId2"/>
  </p:sldMasterIdLst>
  <p:notesMasterIdLst>
    <p:notesMasterId r:id="rId33"/>
  </p:notesMasterIdLst>
  <p:handoutMasterIdLst>
    <p:handoutMasterId r:id="rId34"/>
  </p:handoutMasterIdLst>
  <p:sldIdLst>
    <p:sldId id="256" r:id="rId3"/>
    <p:sldId id="279" r:id="rId4"/>
    <p:sldId id="258" r:id="rId5"/>
    <p:sldId id="289" r:id="rId6"/>
    <p:sldId id="261" r:id="rId7"/>
    <p:sldId id="273" r:id="rId8"/>
    <p:sldId id="260" r:id="rId9"/>
    <p:sldId id="302" r:id="rId10"/>
    <p:sldId id="262" r:id="rId11"/>
    <p:sldId id="272" r:id="rId12"/>
    <p:sldId id="304" r:id="rId13"/>
    <p:sldId id="306" r:id="rId14"/>
    <p:sldId id="305" r:id="rId15"/>
    <p:sldId id="263" r:id="rId16"/>
    <p:sldId id="264" r:id="rId17"/>
    <p:sldId id="265" r:id="rId18"/>
    <p:sldId id="294" r:id="rId19"/>
    <p:sldId id="266" r:id="rId20"/>
    <p:sldId id="301" r:id="rId21"/>
    <p:sldId id="268" r:id="rId22"/>
    <p:sldId id="269" r:id="rId23"/>
    <p:sldId id="281" r:id="rId24"/>
    <p:sldId id="275" r:id="rId25"/>
    <p:sldId id="290" r:id="rId26"/>
    <p:sldId id="292" r:id="rId27"/>
    <p:sldId id="307" r:id="rId28"/>
    <p:sldId id="308" r:id="rId29"/>
    <p:sldId id="303" r:id="rId30"/>
    <p:sldId id="293" r:id="rId31"/>
    <p:sldId id="287"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92D050"/>
    <a:srgbClr val="FFCCCC"/>
    <a:srgbClr val="FF9933"/>
    <a:srgbClr val="FFCC00"/>
    <a:srgbClr val="6666FF"/>
    <a:srgbClr val="004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12C768-E74B-4164-92FE-6DD247083798}" v="122" dt="2025-09-10T16:34:44.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291" autoAdjust="0"/>
  </p:normalViewPr>
  <p:slideViewPr>
    <p:cSldViewPr snapToGrid="0">
      <p:cViewPr varScale="1">
        <p:scale>
          <a:sx n="61" d="100"/>
          <a:sy n="61" d="100"/>
        </p:scale>
        <p:origin x="2394" y="72"/>
      </p:cViewPr>
      <p:guideLst/>
    </p:cSldViewPr>
  </p:slideViewPr>
  <p:notesTextViewPr>
    <p:cViewPr>
      <p:scale>
        <a:sx n="200" d="100"/>
        <a:sy n="2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Weber" userId="e058ba85-eb2e-494e-8d23-966171190d11" providerId="ADAL" clId="{17E94276-9AD7-4F1D-A813-E135BB22A50E}"/>
    <pc:docChg chg="delSld modSld">
      <pc:chgData name="Cathy Weber" userId="e058ba85-eb2e-494e-8d23-966171190d11" providerId="ADAL" clId="{17E94276-9AD7-4F1D-A813-E135BB22A50E}" dt="2025-08-06T17:02:06.438" v="13" actId="47"/>
      <pc:docMkLst>
        <pc:docMk/>
      </pc:docMkLst>
      <pc:sldChg chg="modSp mod">
        <pc:chgData name="Cathy Weber" userId="e058ba85-eb2e-494e-8d23-966171190d11" providerId="ADAL" clId="{17E94276-9AD7-4F1D-A813-E135BB22A50E}" dt="2025-08-06T17:01:34.924" v="12" actId="14100"/>
        <pc:sldMkLst>
          <pc:docMk/>
          <pc:sldMk cId="3135232132" sldId="256"/>
        </pc:sldMkLst>
        <pc:spChg chg="mod">
          <ac:chgData name="Cathy Weber" userId="e058ba85-eb2e-494e-8d23-966171190d11" providerId="ADAL" clId="{17E94276-9AD7-4F1D-A813-E135BB22A50E}" dt="2025-08-06T17:01:34.924" v="12" actId="14100"/>
          <ac:spMkLst>
            <pc:docMk/>
            <pc:sldMk cId="3135232132" sldId="256"/>
            <ac:spMk id="3" creationId="{00000000-0000-0000-0000-000000000000}"/>
          </ac:spMkLst>
        </pc:spChg>
      </pc:sldChg>
      <pc:sldChg chg="del">
        <pc:chgData name="Cathy Weber" userId="e058ba85-eb2e-494e-8d23-966171190d11" providerId="ADAL" clId="{17E94276-9AD7-4F1D-A813-E135BB22A50E}" dt="2025-08-06T17:02:06.438" v="13" actId="47"/>
        <pc:sldMkLst>
          <pc:docMk/>
          <pc:sldMk cId="959469332" sldId="288"/>
        </pc:sldMkLst>
      </pc:sldChg>
    </pc:docChg>
  </pc:docChgLst>
  <pc:docChgLst>
    <pc:chgData name="Cathy Weber" userId="e058ba85-eb2e-494e-8d23-966171190d11" providerId="ADAL" clId="{5312C768-E74B-4164-92FE-6DD247083798}"/>
    <pc:docChg chg="undo custSel addSld modSld sldOrd">
      <pc:chgData name="Cathy Weber" userId="e058ba85-eb2e-494e-8d23-966171190d11" providerId="ADAL" clId="{5312C768-E74B-4164-92FE-6DD247083798}" dt="2025-09-10T17:47:55.072" v="5030" actId="20577"/>
      <pc:docMkLst>
        <pc:docMk/>
      </pc:docMkLst>
      <pc:sldChg chg="modSp mod modNotesTx">
        <pc:chgData name="Cathy Weber" userId="e058ba85-eb2e-494e-8d23-966171190d11" providerId="ADAL" clId="{5312C768-E74B-4164-92FE-6DD247083798}" dt="2025-09-09T16:57:53.897" v="3636" actId="20577"/>
        <pc:sldMkLst>
          <pc:docMk/>
          <pc:sldMk cId="3135232132" sldId="256"/>
        </pc:sldMkLst>
        <pc:spChg chg="mod">
          <ac:chgData name="Cathy Weber" userId="e058ba85-eb2e-494e-8d23-966171190d11" providerId="ADAL" clId="{5312C768-E74B-4164-92FE-6DD247083798}" dt="2025-09-08T20:43:07.656" v="1636" actId="20577"/>
          <ac:spMkLst>
            <pc:docMk/>
            <pc:sldMk cId="3135232132" sldId="256"/>
            <ac:spMk id="2" creationId="{00000000-0000-0000-0000-000000000000}"/>
          </ac:spMkLst>
        </pc:spChg>
      </pc:sldChg>
      <pc:sldChg chg="modNotesTx">
        <pc:chgData name="Cathy Weber" userId="e058ba85-eb2e-494e-8d23-966171190d11" providerId="ADAL" clId="{5312C768-E74B-4164-92FE-6DD247083798}" dt="2025-09-10T16:11:14.504" v="3712" actId="20577"/>
        <pc:sldMkLst>
          <pc:docMk/>
          <pc:sldMk cId="60030271" sldId="258"/>
        </pc:sldMkLst>
      </pc:sldChg>
      <pc:sldChg chg="modNotesTx">
        <pc:chgData name="Cathy Weber" userId="e058ba85-eb2e-494e-8d23-966171190d11" providerId="ADAL" clId="{5312C768-E74B-4164-92FE-6DD247083798}" dt="2025-09-10T16:29:44.132" v="3716" actId="20577"/>
        <pc:sldMkLst>
          <pc:docMk/>
          <pc:sldMk cId="3416893370" sldId="260"/>
        </pc:sldMkLst>
      </pc:sldChg>
      <pc:sldChg chg="modSp mod modNotesTx">
        <pc:chgData name="Cathy Weber" userId="e058ba85-eb2e-494e-8d23-966171190d11" providerId="ADAL" clId="{5312C768-E74B-4164-92FE-6DD247083798}" dt="2025-09-10T16:31:11.456" v="3761" actId="20577"/>
        <pc:sldMkLst>
          <pc:docMk/>
          <pc:sldMk cId="1851057020" sldId="262"/>
        </pc:sldMkLst>
        <pc:spChg chg="mod">
          <ac:chgData name="Cathy Weber" userId="e058ba85-eb2e-494e-8d23-966171190d11" providerId="ADAL" clId="{5312C768-E74B-4164-92FE-6DD247083798}" dt="2025-09-08T15:54:15.226" v="336" actId="20577"/>
          <ac:spMkLst>
            <pc:docMk/>
            <pc:sldMk cId="1851057020" sldId="262"/>
            <ac:spMk id="5" creationId="{00000000-0000-0000-0000-000000000000}"/>
          </ac:spMkLst>
        </pc:spChg>
        <pc:graphicFrameChg chg="modGraphic">
          <ac:chgData name="Cathy Weber" userId="e058ba85-eb2e-494e-8d23-966171190d11" providerId="ADAL" clId="{5312C768-E74B-4164-92FE-6DD247083798}" dt="2025-09-08T15:54:59.783" v="345" actId="20577"/>
          <ac:graphicFrameMkLst>
            <pc:docMk/>
            <pc:sldMk cId="1851057020" sldId="262"/>
            <ac:graphicFrameMk id="6" creationId="{00000000-0000-0000-0000-000000000000}"/>
          </ac:graphicFrameMkLst>
        </pc:graphicFrameChg>
      </pc:sldChg>
      <pc:sldChg chg="addSp delSp modSp mod setBg modNotesTx">
        <pc:chgData name="Cathy Weber" userId="e058ba85-eb2e-494e-8d23-966171190d11" providerId="ADAL" clId="{5312C768-E74B-4164-92FE-6DD247083798}" dt="2025-09-08T20:36:46.572" v="1568" actId="20577"/>
        <pc:sldMkLst>
          <pc:docMk/>
          <pc:sldMk cId="3409138171" sldId="263"/>
        </pc:sldMkLst>
        <pc:spChg chg="mod">
          <ac:chgData name="Cathy Weber" userId="e058ba85-eb2e-494e-8d23-966171190d11" providerId="ADAL" clId="{5312C768-E74B-4164-92FE-6DD247083798}" dt="2025-09-08T19:34:06.906" v="986" actId="26606"/>
          <ac:spMkLst>
            <pc:docMk/>
            <pc:sldMk cId="3409138171" sldId="263"/>
            <ac:spMk id="2" creationId="{00000000-0000-0000-0000-000000000000}"/>
          </ac:spMkLst>
        </pc:spChg>
        <pc:spChg chg="mod">
          <ac:chgData name="Cathy Weber" userId="e058ba85-eb2e-494e-8d23-966171190d11" providerId="ADAL" clId="{5312C768-E74B-4164-92FE-6DD247083798}" dt="2025-09-08T19:34:06.906" v="986" actId="26606"/>
          <ac:spMkLst>
            <pc:docMk/>
            <pc:sldMk cId="3409138171" sldId="263"/>
            <ac:spMk id="4" creationId="{00000000-0000-0000-0000-000000000000}"/>
          </ac:spMkLst>
        </pc:spChg>
        <pc:spChg chg="add">
          <ac:chgData name="Cathy Weber" userId="e058ba85-eb2e-494e-8d23-966171190d11" providerId="ADAL" clId="{5312C768-E74B-4164-92FE-6DD247083798}" dt="2025-09-08T19:34:06.906" v="986" actId="26606"/>
          <ac:spMkLst>
            <pc:docMk/>
            <pc:sldMk cId="3409138171" sldId="263"/>
            <ac:spMk id="12" creationId="{A4AC5506-6312-4701-8D3C-40187889A947}"/>
          </ac:spMkLst>
        </pc:spChg>
        <pc:picChg chg="add mod ord">
          <ac:chgData name="Cathy Weber" userId="e058ba85-eb2e-494e-8d23-966171190d11" providerId="ADAL" clId="{5312C768-E74B-4164-92FE-6DD247083798}" dt="2025-09-08T19:34:06.906" v="986" actId="26606"/>
          <ac:picMkLst>
            <pc:docMk/>
            <pc:sldMk cId="3409138171" sldId="263"/>
            <ac:picMk id="7" creationId="{E2262516-4383-D66B-5992-8B42536303C8}"/>
          </ac:picMkLst>
        </pc:picChg>
      </pc:sldChg>
      <pc:sldChg chg="addSp delSp modSp mod modNotesTx">
        <pc:chgData name="Cathy Weber" userId="e058ba85-eb2e-494e-8d23-966171190d11" providerId="ADAL" clId="{5312C768-E74B-4164-92FE-6DD247083798}" dt="2025-09-10T16:49:52.902" v="3815"/>
        <pc:sldMkLst>
          <pc:docMk/>
          <pc:sldMk cId="3835811973" sldId="264"/>
        </pc:sldMkLst>
        <pc:spChg chg="add del mod">
          <ac:chgData name="Cathy Weber" userId="e058ba85-eb2e-494e-8d23-966171190d11" providerId="ADAL" clId="{5312C768-E74B-4164-92FE-6DD247083798}" dt="2025-09-10T16:49:16.888" v="3811"/>
          <ac:spMkLst>
            <pc:docMk/>
            <pc:sldMk cId="3835811973" sldId="264"/>
            <ac:spMk id="6" creationId="{79D3568D-9D5B-3103-4E10-3C38E871F6EC}"/>
          </ac:spMkLst>
        </pc:spChg>
        <pc:graphicFrameChg chg="del mod">
          <ac:chgData name="Cathy Weber" userId="e058ba85-eb2e-494e-8d23-966171190d11" providerId="ADAL" clId="{5312C768-E74B-4164-92FE-6DD247083798}" dt="2025-09-10T16:49:14.439" v="3810" actId="478"/>
          <ac:graphicFrameMkLst>
            <pc:docMk/>
            <pc:sldMk cId="3835811973" sldId="264"/>
            <ac:graphicFrameMk id="5" creationId="{00000000-0000-0000-0000-000000000000}"/>
          </ac:graphicFrameMkLst>
        </pc:graphicFrameChg>
        <pc:graphicFrameChg chg="add mod">
          <ac:chgData name="Cathy Weber" userId="e058ba85-eb2e-494e-8d23-966171190d11" providerId="ADAL" clId="{5312C768-E74B-4164-92FE-6DD247083798}" dt="2025-09-10T16:49:52.902" v="3815"/>
          <ac:graphicFrameMkLst>
            <pc:docMk/>
            <pc:sldMk cId="3835811973" sldId="264"/>
            <ac:graphicFrameMk id="7" creationId="{28A699B9-E117-EF11-9F67-87E97D34F296}"/>
          </ac:graphicFrameMkLst>
        </pc:graphicFrameChg>
      </pc:sldChg>
      <pc:sldChg chg="modSp mod modNotesTx">
        <pc:chgData name="Cathy Weber" userId="e058ba85-eb2e-494e-8d23-966171190d11" providerId="ADAL" clId="{5312C768-E74B-4164-92FE-6DD247083798}" dt="2025-09-10T17:01:37.582" v="3868" actId="20577"/>
        <pc:sldMkLst>
          <pc:docMk/>
          <pc:sldMk cId="2898204006" sldId="265"/>
        </pc:sldMkLst>
        <pc:spChg chg="mod">
          <ac:chgData name="Cathy Weber" userId="e058ba85-eb2e-494e-8d23-966171190d11" providerId="ADAL" clId="{5312C768-E74B-4164-92FE-6DD247083798}" dt="2025-09-09T17:22:42.289" v="3637" actId="2"/>
          <ac:spMkLst>
            <pc:docMk/>
            <pc:sldMk cId="2898204006" sldId="265"/>
            <ac:spMk id="8" creationId="{00000000-0000-0000-0000-000000000000}"/>
          </ac:spMkLst>
        </pc:spChg>
      </pc:sldChg>
      <pc:sldChg chg="mod modNotesTx">
        <pc:chgData name="Cathy Weber" userId="e058ba85-eb2e-494e-8d23-966171190d11" providerId="ADAL" clId="{5312C768-E74B-4164-92FE-6DD247083798}" dt="2025-09-08T19:59:11.820" v="1113" actId="20577"/>
        <pc:sldMkLst>
          <pc:docMk/>
          <pc:sldMk cId="3140632895" sldId="266"/>
        </pc:sldMkLst>
      </pc:sldChg>
      <pc:sldChg chg="modSp mod modNotesTx">
        <pc:chgData name="Cathy Weber" userId="e058ba85-eb2e-494e-8d23-966171190d11" providerId="ADAL" clId="{5312C768-E74B-4164-92FE-6DD247083798}" dt="2025-09-10T17:05:32.568" v="3886" actId="20577"/>
        <pc:sldMkLst>
          <pc:docMk/>
          <pc:sldMk cId="3073160506" sldId="268"/>
        </pc:sldMkLst>
        <pc:graphicFrameChg chg="mod">
          <ac:chgData name="Cathy Weber" userId="e058ba85-eb2e-494e-8d23-966171190d11" providerId="ADAL" clId="{5312C768-E74B-4164-92FE-6DD247083798}" dt="2025-09-04T20:49:14.500" v="227" actId="20577"/>
          <ac:graphicFrameMkLst>
            <pc:docMk/>
            <pc:sldMk cId="3073160506" sldId="268"/>
            <ac:graphicFrameMk id="5" creationId="{00000000-0000-0000-0000-000000000000}"/>
          </ac:graphicFrameMkLst>
        </pc:graphicFrameChg>
      </pc:sldChg>
      <pc:sldChg chg="modSp mod modNotesTx">
        <pc:chgData name="Cathy Weber" userId="e058ba85-eb2e-494e-8d23-966171190d11" providerId="ADAL" clId="{5312C768-E74B-4164-92FE-6DD247083798}" dt="2025-09-10T17:05:47.437" v="3888" actId="20577"/>
        <pc:sldMkLst>
          <pc:docMk/>
          <pc:sldMk cId="3079273788" sldId="269"/>
        </pc:sldMkLst>
        <pc:graphicFrameChg chg="mod">
          <ac:chgData name="Cathy Weber" userId="e058ba85-eb2e-494e-8d23-966171190d11" providerId="ADAL" clId="{5312C768-E74B-4164-92FE-6DD247083798}" dt="2025-09-04T21:08:00.228" v="238" actId="20577"/>
          <ac:graphicFrameMkLst>
            <pc:docMk/>
            <pc:sldMk cId="3079273788" sldId="269"/>
            <ac:graphicFrameMk id="5" creationId="{00000000-0000-0000-0000-000000000000}"/>
          </ac:graphicFrameMkLst>
        </pc:graphicFrameChg>
      </pc:sldChg>
      <pc:sldChg chg="addSp delSp modSp mod setBg modNotesTx">
        <pc:chgData name="Cathy Weber" userId="e058ba85-eb2e-494e-8d23-966171190d11" providerId="ADAL" clId="{5312C768-E74B-4164-92FE-6DD247083798}" dt="2025-09-10T16:31:48.377" v="3763" actId="20577"/>
        <pc:sldMkLst>
          <pc:docMk/>
          <pc:sldMk cId="619837445" sldId="272"/>
        </pc:sldMkLst>
        <pc:spChg chg="mod">
          <ac:chgData name="Cathy Weber" userId="e058ba85-eb2e-494e-8d23-966171190d11" providerId="ADAL" clId="{5312C768-E74B-4164-92FE-6DD247083798}" dt="2025-09-09T15:16:38.296" v="1649" actId="26606"/>
          <ac:spMkLst>
            <pc:docMk/>
            <pc:sldMk cId="619837445" sldId="272"/>
            <ac:spMk id="2" creationId="{00000000-0000-0000-0000-000000000000}"/>
          </ac:spMkLst>
        </pc:spChg>
        <pc:spChg chg="mod ord">
          <ac:chgData name="Cathy Weber" userId="e058ba85-eb2e-494e-8d23-966171190d11" providerId="ADAL" clId="{5312C768-E74B-4164-92FE-6DD247083798}" dt="2025-09-09T15:16:38.296" v="1649" actId="26606"/>
          <ac:spMkLst>
            <pc:docMk/>
            <pc:sldMk cId="619837445" sldId="272"/>
            <ac:spMk id="4" creationId="{00000000-0000-0000-0000-000000000000}"/>
          </ac:spMkLst>
        </pc:spChg>
        <pc:spChg chg="add del mod">
          <ac:chgData name="Cathy Weber" userId="e058ba85-eb2e-494e-8d23-966171190d11" providerId="ADAL" clId="{5312C768-E74B-4164-92FE-6DD247083798}" dt="2025-09-09T15:16:38.296" v="1649" actId="26606"/>
          <ac:spMkLst>
            <pc:docMk/>
            <pc:sldMk cId="619837445" sldId="272"/>
            <ac:spMk id="5" creationId="{00000000-0000-0000-0000-000000000000}"/>
          </ac:spMkLst>
        </pc:spChg>
        <pc:spChg chg="add del">
          <ac:chgData name="Cathy Weber" userId="e058ba85-eb2e-494e-8d23-966171190d11" providerId="ADAL" clId="{5312C768-E74B-4164-92FE-6DD247083798}" dt="2025-09-09T15:16:38.296" v="1649" actId="26606"/>
          <ac:spMkLst>
            <pc:docMk/>
            <pc:sldMk cId="619837445" sldId="272"/>
            <ac:spMk id="12" creationId="{1A95671B-3CC6-4792-9114-B74FAEA224E6}"/>
          </ac:spMkLst>
        </pc:spChg>
        <pc:graphicFrameChg chg="mod ord modGraphic">
          <ac:chgData name="Cathy Weber" userId="e058ba85-eb2e-494e-8d23-966171190d11" providerId="ADAL" clId="{5312C768-E74B-4164-92FE-6DD247083798}" dt="2025-09-09T15:16:38.296" v="1649" actId="26606"/>
          <ac:graphicFrameMkLst>
            <pc:docMk/>
            <pc:sldMk cId="619837445" sldId="272"/>
            <ac:graphicFrameMk id="6" creationId="{00000000-0000-0000-0000-000000000000}"/>
          </ac:graphicFrameMkLst>
        </pc:graphicFrameChg>
      </pc:sldChg>
      <pc:sldChg chg="modSp modNotesTx">
        <pc:chgData name="Cathy Weber" userId="e058ba85-eb2e-494e-8d23-966171190d11" providerId="ADAL" clId="{5312C768-E74B-4164-92FE-6DD247083798}" dt="2025-09-10T17:06:17.567" v="3889"/>
        <pc:sldMkLst>
          <pc:docMk/>
          <pc:sldMk cId="3049930487" sldId="275"/>
        </pc:sldMkLst>
        <pc:graphicFrameChg chg="mod">
          <ac:chgData name="Cathy Weber" userId="e058ba85-eb2e-494e-8d23-966171190d11" providerId="ADAL" clId="{5312C768-E74B-4164-92FE-6DD247083798}" dt="2025-09-10T17:06:17.567" v="3889"/>
          <ac:graphicFrameMkLst>
            <pc:docMk/>
            <pc:sldMk cId="3049930487" sldId="275"/>
            <ac:graphicFrameMk id="5" creationId="{00000000-0000-0000-0000-000000000000}"/>
          </ac:graphicFrameMkLst>
        </pc:graphicFrameChg>
      </pc:sldChg>
      <pc:sldChg chg="modSp mod modNotesTx">
        <pc:chgData name="Cathy Weber" userId="e058ba85-eb2e-494e-8d23-966171190d11" providerId="ADAL" clId="{5312C768-E74B-4164-92FE-6DD247083798}" dt="2025-09-10T16:04:44.953" v="3638" actId="20577"/>
        <pc:sldMkLst>
          <pc:docMk/>
          <pc:sldMk cId="3331403871" sldId="279"/>
        </pc:sldMkLst>
        <pc:spChg chg="mod">
          <ac:chgData name="Cathy Weber" userId="e058ba85-eb2e-494e-8d23-966171190d11" providerId="ADAL" clId="{5312C768-E74B-4164-92FE-6DD247083798}" dt="2025-09-08T20:43:30.995" v="1637" actId="122"/>
          <ac:spMkLst>
            <pc:docMk/>
            <pc:sldMk cId="3331403871" sldId="279"/>
            <ac:spMk id="2" creationId="{00000000-0000-0000-0000-000000000000}"/>
          </ac:spMkLst>
        </pc:spChg>
      </pc:sldChg>
      <pc:sldChg chg="modNotesTx">
        <pc:chgData name="Cathy Weber" userId="e058ba85-eb2e-494e-8d23-966171190d11" providerId="ADAL" clId="{5312C768-E74B-4164-92FE-6DD247083798}" dt="2025-09-08T20:12:19.823" v="1177" actId="20577"/>
        <pc:sldMkLst>
          <pc:docMk/>
          <pc:sldMk cId="257508525" sldId="281"/>
        </pc:sldMkLst>
      </pc:sldChg>
      <pc:sldChg chg="addSp modSp mod setBg">
        <pc:chgData name="Cathy Weber" userId="e058ba85-eb2e-494e-8d23-966171190d11" providerId="ADAL" clId="{5312C768-E74B-4164-92FE-6DD247083798}" dt="2025-09-08T20:15:58.680" v="1209" actId="6549"/>
        <pc:sldMkLst>
          <pc:docMk/>
          <pc:sldMk cId="1565914954" sldId="287"/>
        </pc:sldMkLst>
        <pc:spChg chg="mod">
          <ac:chgData name="Cathy Weber" userId="e058ba85-eb2e-494e-8d23-966171190d11" providerId="ADAL" clId="{5312C768-E74B-4164-92FE-6DD247083798}" dt="2025-09-08T20:15:54.152" v="1208" actId="26606"/>
          <ac:spMkLst>
            <pc:docMk/>
            <pc:sldMk cId="1565914954" sldId="287"/>
            <ac:spMk id="2" creationId="{00000000-0000-0000-0000-000000000000}"/>
          </ac:spMkLst>
        </pc:spChg>
        <pc:spChg chg="mod">
          <ac:chgData name="Cathy Weber" userId="e058ba85-eb2e-494e-8d23-966171190d11" providerId="ADAL" clId="{5312C768-E74B-4164-92FE-6DD247083798}" dt="2025-09-08T20:15:54.152" v="1208" actId="26606"/>
          <ac:spMkLst>
            <pc:docMk/>
            <pc:sldMk cId="1565914954" sldId="287"/>
            <ac:spMk id="3" creationId="{00000000-0000-0000-0000-000000000000}"/>
          </ac:spMkLst>
        </pc:spChg>
        <pc:spChg chg="mod">
          <ac:chgData name="Cathy Weber" userId="e058ba85-eb2e-494e-8d23-966171190d11" providerId="ADAL" clId="{5312C768-E74B-4164-92FE-6DD247083798}" dt="2025-09-08T20:15:58.680" v="1209" actId="6549"/>
          <ac:spMkLst>
            <pc:docMk/>
            <pc:sldMk cId="1565914954" sldId="287"/>
            <ac:spMk id="4" creationId="{00000000-0000-0000-0000-000000000000}"/>
          </ac:spMkLst>
        </pc:spChg>
        <pc:spChg chg="add">
          <ac:chgData name="Cathy Weber" userId="e058ba85-eb2e-494e-8d23-966171190d11" providerId="ADAL" clId="{5312C768-E74B-4164-92FE-6DD247083798}" dt="2025-09-08T20:15:54.152" v="1208" actId="26606"/>
          <ac:spMkLst>
            <pc:docMk/>
            <pc:sldMk cId="1565914954" sldId="287"/>
            <ac:spMk id="10" creationId="{934F1179-B481-4F9E-BCA3-AFB972070F83}"/>
          </ac:spMkLst>
        </pc:spChg>
        <pc:spChg chg="add">
          <ac:chgData name="Cathy Weber" userId="e058ba85-eb2e-494e-8d23-966171190d11" providerId="ADAL" clId="{5312C768-E74B-4164-92FE-6DD247083798}" dt="2025-09-08T20:15:54.152" v="1208" actId="26606"/>
          <ac:spMkLst>
            <pc:docMk/>
            <pc:sldMk cId="1565914954" sldId="287"/>
            <ac:spMk id="12" creationId="{827DC2C4-B485-428A-BF4A-472D2967F47F}"/>
          </ac:spMkLst>
        </pc:spChg>
        <pc:spChg chg="add">
          <ac:chgData name="Cathy Weber" userId="e058ba85-eb2e-494e-8d23-966171190d11" providerId="ADAL" clId="{5312C768-E74B-4164-92FE-6DD247083798}" dt="2025-09-08T20:15:54.152" v="1208" actId="26606"/>
          <ac:spMkLst>
            <pc:docMk/>
            <pc:sldMk cId="1565914954" sldId="287"/>
            <ac:spMk id="14" creationId="{EE04B5EB-F158-4507-90DD-BD23620C7CC9}"/>
          </ac:spMkLst>
        </pc:spChg>
      </pc:sldChg>
      <pc:sldChg chg="ord modNotesTx">
        <pc:chgData name="Cathy Weber" userId="e058ba85-eb2e-494e-8d23-966171190d11" providerId="ADAL" clId="{5312C768-E74B-4164-92FE-6DD247083798}" dt="2025-09-08T20:16:04.723" v="1211"/>
        <pc:sldMkLst>
          <pc:docMk/>
          <pc:sldMk cId="143553943" sldId="292"/>
        </pc:sldMkLst>
      </pc:sldChg>
      <pc:sldChg chg="addSp delSp modSp mod modNotesTx">
        <pc:chgData name="Cathy Weber" userId="e058ba85-eb2e-494e-8d23-966171190d11" providerId="ADAL" clId="{5312C768-E74B-4164-92FE-6DD247083798}" dt="2025-09-08T20:39:47.309" v="1631" actId="20577"/>
        <pc:sldMkLst>
          <pc:docMk/>
          <pc:sldMk cId="1299623722" sldId="293"/>
        </pc:sldMkLst>
        <pc:spChg chg="mod">
          <ac:chgData name="Cathy Weber" userId="e058ba85-eb2e-494e-8d23-966171190d11" providerId="ADAL" clId="{5312C768-E74B-4164-92FE-6DD247083798}" dt="2025-09-08T20:15:40.930" v="1207" actId="26606"/>
          <ac:spMkLst>
            <pc:docMk/>
            <pc:sldMk cId="1299623722" sldId="293"/>
            <ac:spMk id="2" creationId="{00000000-0000-0000-0000-000000000000}"/>
          </ac:spMkLst>
        </pc:spChg>
        <pc:spChg chg="mod">
          <ac:chgData name="Cathy Weber" userId="e058ba85-eb2e-494e-8d23-966171190d11" providerId="ADAL" clId="{5312C768-E74B-4164-92FE-6DD247083798}" dt="2025-09-08T20:15:40.930" v="1207" actId="26606"/>
          <ac:spMkLst>
            <pc:docMk/>
            <pc:sldMk cId="1299623722" sldId="293"/>
            <ac:spMk id="4" creationId="{00000000-0000-0000-0000-000000000000}"/>
          </ac:spMkLst>
        </pc:spChg>
        <pc:spChg chg="add">
          <ac:chgData name="Cathy Weber" userId="e058ba85-eb2e-494e-8d23-966171190d11" providerId="ADAL" clId="{5312C768-E74B-4164-92FE-6DD247083798}" dt="2025-09-08T20:15:40.930" v="1207" actId="26606"/>
          <ac:spMkLst>
            <pc:docMk/>
            <pc:sldMk cId="1299623722" sldId="293"/>
            <ac:spMk id="25" creationId="{D4771268-CB57-404A-9271-370EB28F6090}"/>
          </ac:spMkLst>
        </pc:spChg>
        <pc:picChg chg="add mod ord">
          <ac:chgData name="Cathy Weber" userId="e058ba85-eb2e-494e-8d23-966171190d11" providerId="ADAL" clId="{5312C768-E74B-4164-92FE-6DD247083798}" dt="2025-09-08T20:15:40.930" v="1207" actId="26606"/>
          <ac:picMkLst>
            <pc:docMk/>
            <pc:sldMk cId="1299623722" sldId="293"/>
            <ac:picMk id="8" creationId="{CE8286A5-CF44-3A9F-BA7F-316E5F6389F9}"/>
          </ac:picMkLst>
        </pc:picChg>
      </pc:sldChg>
      <pc:sldChg chg="modNotesTx">
        <pc:chgData name="Cathy Weber" userId="e058ba85-eb2e-494e-8d23-966171190d11" providerId="ADAL" clId="{5312C768-E74B-4164-92FE-6DD247083798}" dt="2025-09-08T15:44:52.757" v="297" actId="20577"/>
        <pc:sldMkLst>
          <pc:docMk/>
          <pc:sldMk cId="3787791856" sldId="294"/>
        </pc:sldMkLst>
      </pc:sldChg>
      <pc:sldChg chg="mod modNotesTx">
        <pc:chgData name="Cathy Weber" userId="e058ba85-eb2e-494e-8d23-966171190d11" providerId="ADAL" clId="{5312C768-E74B-4164-92FE-6DD247083798}" dt="2025-09-10T17:04:56.459" v="3882" actId="20577"/>
        <pc:sldMkLst>
          <pc:docMk/>
          <pc:sldMk cId="4287822180" sldId="301"/>
        </pc:sldMkLst>
      </pc:sldChg>
      <pc:sldChg chg="modNotesTx">
        <pc:chgData name="Cathy Weber" userId="e058ba85-eb2e-494e-8d23-966171190d11" providerId="ADAL" clId="{5312C768-E74B-4164-92FE-6DD247083798}" dt="2025-09-10T16:30:31.789" v="3743" actId="20577"/>
        <pc:sldMkLst>
          <pc:docMk/>
          <pc:sldMk cId="393945270" sldId="302"/>
        </pc:sldMkLst>
      </pc:sldChg>
      <pc:sldChg chg="addSp delSp modSp add mod ord modNotesTx">
        <pc:chgData name="Cathy Weber" userId="e058ba85-eb2e-494e-8d23-966171190d11" providerId="ADAL" clId="{5312C768-E74B-4164-92FE-6DD247083798}" dt="2025-09-09T16:35:43.677" v="1727" actId="20577"/>
        <pc:sldMkLst>
          <pc:docMk/>
          <pc:sldMk cId="3707413581" sldId="304"/>
        </pc:sldMkLst>
        <pc:spChg chg="mod">
          <ac:chgData name="Cathy Weber" userId="e058ba85-eb2e-494e-8d23-966171190d11" providerId="ADAL" clId="{5312C768-E74B-4164-92FE-6DD247083798}" dt="2025-09-08T19:08:18.101" v="978" actId="14100"/>
          <ac:spMkLst>
            <pc:docMk/>
            <pc:sldMk cId="3707413581" sldId="304"/>
            <ac:spMk id="2" creationId="{EA243065-B94C-D97C-D6F8-195F5B60257B}"/>
          </ac:spMkLst>
        </pc:spChg>
        <pc:picChg chg="add mod">
          <ac:chgData name="Cathy Weber" userId="e058ba85-eb2e-494e-8d23-966171190d11" providerId="ADAL" clId="{5312C768-E74B-4164-92FE-6DD247083798}" dt="2025-09-08T19:08:21.381" v="979" actId="14100"/>
          <ac:picMkLst>
            <pc:docMk/>
            <pc:sldMk cId="3707413581" sldId="304"/>
            <ac:picMk id="11" creationId="{08A4A38D-2DED-5E73-14A3-6C314E7FA861}"/>
          </ac:picMkLst>
        </pc:picChg>
      </pc:sldChg>
      <pc:sldChg chg="addSp delSp modSp new mod setBg modNotesTx">
        <pc:chgData name="Cathy Weber" userId="e058ba85-eb2e-494e-8d23-966171190d11" providerId="ADAL" clId="{5312C768-E74B-4164-92FE-6DD247083798}" dt="2025-09-09T16:51:33.579" v="3590" actId="20577"/>
        <pc:sldMkLst>
          <pc:docMk/>
          <pc:sldMk cId="3165658074" sldId="305"/>
        </pc:sldMkLst>
        <pc:spChg chg="del">
          <ac:chgData name="Cathy Weber" userId="e058ba85-eb2e-494e-8d23-966171190d11" providerId="ADAL" clId="{5312C768-E74B-4164-92FE-6DD247083798}" dt="2025-09-09T14:59:18.180" v="1640" actId="26606"/>
          <ac:spMkLst>
            <pc:docMk/>
            <pc:sldMk cId="3165658074" sldId="305"/>
            <ac:spMk id="2" creationId="{6A649727-E1C9-74E9-8C91-743C2F400F62}"/>
          </ac:spMkLst>
        </pc:spChg>
        <pc:spChg chg="del">
          <ac:chgData name="Cathy Weber" userId="e058ba85-eb2e-494e-8d23-966171190d11" providerId="ADAL" clId="{5312C768-E74B-4164-92FE-6DD247083798}" dt="2025-09-09T14:59:18.180" v="1640" actId="26606"/>
          <ac:spMkLst>
            <pc:docMk/>
            <pc:sldMk cId="3165658074" sldId="305"/>
            <ac:spMk id="3" creationId="{03B55F5C-7723-E241-0FAF-FCC044ECA715}"/>
          </ac:spMkLst>
        </pc:spChg>
        <pc:spChg chg="add">
          <ac:chgData name="Cathy Weber" userId="e058ba85-eb2e-494e-8d23-966171190d11" providerId="ADAL" clId="{5312C768-E74B-4164-92FE-6DD247083798}" dt="2025-09-09T14:59:18.180" v="1640" actId="26606"/>
          <ac:spMkLst>
            <pc:docMk/>
            <pc:sldMk cId="3165658074" sldId="305"/>
            <ac:spMk id="9" creationId="{42A4FC2C-047E-45A5-965D-8E1E3BF09BC6}"/>
          </ac:spMkLst>
        </pc:spChg>
        <pc:picChg chg="add mod">
          <ac:chgData name="Cathy Weber" userId="e058ba85-eb2e-494e-8d23-966171190d11" providerId="ADAL" clId="{5312C768-E74B-4164-92FE-6DD247083798}" dt="2025-09-09T14:59:18.180" v="1640" actId="26606"/>
          <ac:picMkLst>
            <pc:docMk/>
            <pc:sldMk cId="3165658074" sldId="305"/>
            <ac:picMk id="4" creationId="{F05C61AE-E805-458C-E622-A7479E91243C}"/>
          </ac:picMkLst>
        </pc:picChg>
      </pc:sldChg>
      <pc:sldChg chg="addSp delSp modSp new mod setBg modNotesTx">
        <pc:chgData name="Cathy Weber" userId="e058ba85-eb2e-494e-8d23-966171190d11" providerId="ADAL" clId="{5312C768-E74B-4164-92FE-6DD247083798}" dt="2025-09-09T16:46:46.331" v="2776" actId="20577"/>
        <pc:sldMkLst>
          <pc:docMk/>
          <pc:sldMk cId="814947083" sldId="306"/>
        </pc:sldMkLst>
        <pc:spChg chg="mod">
          <ac:chgData name="Cathy Weber" userId="e058ba85-eb2e-494e-8d23-966171190d11" providerId="ADAL" clId="{5312C768-E74B-4164-92FE-6DD247083798}" dt="2025-09-09T16:26:27.957" v="1722" actId="26606"/>
          <ac:spMkLst>
            <pc:docMk/>
            <pc:sldMk cId="814947083" sldId="306"/>
            <ac:spMk id="2" creationId="{10A09F32-26F8-092C-A68C-C8B4704F8F5E}"/>
          </ac:spMkLst>
        </pc:spChg>
        <pc:spChg chg="del">
          <ac:chgData name="Cathy Weber" userId="e058ba85-eb2e-494e-8d23-966171190d11" providerId="ADAL" clId="{5312C768-E74B-4164-92FE-6DD247083798}" dt="2025-09-09T16:26:05.602" v="1721"/>
          <ac:spMkLst>
            <pc:docMk/>
            <pc:sldMk cId="814947083" sldId="306"/>
            <ac:spMk id="3" creationId="{7D4B6688-D954-2F65-3AE2-08B7A39E6DF1}"/>
          </ac:spMkLst>
        </pc:spChg>
        <pc:spChg chg="add del mod">
          <ac:chgData name="Cathy Weber" userId="e058ba85-eb2e-494e-8d23-966171190d11" providerId="ADAL" clId="{5312C768-E74B-4164-92FE-6DD247083798}" dt="2025-09-09T16:28:58.277" v="1724"/>
          <ac:spMkLst>
            <pc:docMk/>
            <pc:sldMk cId="814947083" sldId="306"/>
            <ac:spMk id="6" creationId="{AC9C8E98-3095-6D2C-722F-0B1F53C6827B}"/>
          </ac:spMkLst>
        </pc:spChg>
        <pc:spChg chg="add">
          <ac:chgData name="Cathy Weber" userId="e058ba85-eb2e-494e-8d23-966171190d11" providerId="ADAL" clId="{5312C768-E74B-4164-92FE-6DD247083798}" dt="2025-09-09T16:26:27.957" v="1722" actId="26606"/>
          <ac:spMkLst>
            <pc:docMk/>
            <pc:sldMk cId="814947083" sldId="306"/>
            <ac:spMk id="9" creationId="{A4AC5506-6312-4701-8D3C-40187889A947}"/>
          </ac:spMkLst>
        </pc:spChg>
        <pc:spChg chg="add del mod">
          <ac:chgData name="Cathy Weber" userId="e058ba85-eb2e-494e-8d23-966171190d11" providerId="ADAL" clId="{5312C768-E74B-4164-92FE-6DD247083798}" dt="2025-09-09T16:37:01.952" v="1729"/>
          <ac:spMkLst>
            <pc:docMk/>
            <pc:sldMk cId="814947083" sldId="306"/>
            <ac:spMk id="10" creationId="{1776977C-A820-FC73-A4CE-C6FC5B91239B}"/>
          </ac:spMkLst>
        </pc:spChg>
        <pc:picChg chg="add del mod">
          <ac:chgData name="Cathy Weber" userId="e058ba85-eb2e-494e-8d23-966171190d11" providerId="ADAL" clId="{5312C768-E74B-4164-92FE-6DD247083798}" dt="2025-09-09T16:28:39.644" v="1723" actId="478"/>
          <ac:picMkLst>
            <pc:docMk/>
            <pc:sldMk cId="814947083" sldId="306"/>
            <ac:picMk id="4" creationId="{A5506BB4-AF9F-1270-EE66-7514920A8A92}"/>
          </ac:picMkLst>
        </pc:picChg>
        <pc:picChg chg="add del mod">
          <ac:chgData name="Cathy Weber" userId="e058ba85-eb2e-494e-8d23-966171190d11" providerId="ADAL" clId="{5312C768-E74B-4164-92FE-6DD247083798}" dt="2025-09-09T16:36:06.637" v="1728" actId="478"/>
          <ac:picMkLst>
            <pc:docMk/>
            <pc:sldMk cId="814947083" sldId="306"/>
            <ac:picMk id="7" creationId="{97685B47-6630-6F63-8C7D-8A65A320DE09}"/>
          </ac:picMkLst>
        </pc:picChg>
        <pc:picChg chg="add mod">
          <ac:chgData name="Cathy Weber" userId="e058ba85-eb2e-494e-8d23-966171190d11" providerId="ADAL" clId="{5312C768-E74B-4164-92FE-6DD247083798}" dt="2025-09-09T16:37:07.850" v="1731" actId="14100"/>
          <ac:picMkLst>
            <pc:docMk/>
            <pc:sldMk cId="814947083" sldId="306"/>
            <ac:picMk id="11" creationId="{AAB818BF-6EE6-6993-4E7C-90904CD8A2D2}"/>
          </ac:picMkLst>
        </pc:picChg>
      </pc:sldChg>
      <pc:sldChg chg="addSp delSp modSp new mod modNotesTx">
        <pc:chgData name="Cathy Weber" userId="e058ba85-eb2e-494e-8d23-966171190d11" providerId="ADAL" clId="{5312C768-E74B-4164-92FE-6DD247083798}" dt="2025-09-10T17:45:29.014" v="4810" actId="20577"/>
        <pc:sldMkLst>
          <pc:docMk/>
          <pc:sldMk cId="470269261" sldId="307"/>
        </pc:sldMkLst>
        <pc:spChg chg="mod">
          <ac:chgData name="Cathy Weber" userId="e058ba85-eb2e-494e-8d23-966171190d11" providerId="ADAL" clId="{5312C768-E74B-4164-92FE-6DD247083798}" dt="2025-09-10T17:28:22.297" v="3960" actId="122"/>
          <ac:spMkLst>
            <pc:docMk/>
            <pc:sldMk cId="470269261" sldId="307"/>
            <ac:spMk id="2" creationId="{BBBBD2A2-8CE5-BA17-8189-32CF10218B39}"/>
          </ac:spMkLst>
        </pc:spChg>
        <pc:spChg chg="del">
          <ac:chgData name="Cathy Weber" userId="e058ba85-eb2e-494e-8d23-966171190d11" providerId="ADAL" clId="{5312C768-E74B-4164-92FE-6DD247083798}" dt="2025-09-10T17:33:58.017" v="3961"/>
          <ac:spMkLst>
            <pc:docMk/>
            <pc:sldMk cId="470269261" sldId="307"/>
            <ac:spMk id="3" creationId="{33D363BC-AA14-544B-511E-3245F990630C}"/>
          </ac:spMkLst>
        </pc:spChg>
        <pc:picChg chg="add mod">
          <ac:chgData name="Cathy Weber" userId="e058ba85-eb2e-494e-8d23-966171190d11" providerId="ADAL" clId="{5312C768-E74B-4164-92FE-6DD247083798}" dt="2025-09-10T17:34:05.742" v="3963" actId="14100"/>
          <ac:picMkLst>
            <pc:docMk/>
            <pc:sldMk cId="470269261" sldId="307"/>
            <ac:picMk id="4" creationId="{A01DACED-D359-035B-4BC5-9C3AD5A373F2}"/>
          </ac:picMkLst>
        </pc:picChg>
      </pc:sldChg>
      <pc:sldChg chg="addSp delSp modSp add mod modNotesTx">
        <pc:chgData name="Cathy Weber" userId="e058ba85-eb2e-494e-8d23-966171190d11" providerId="ADAL" clId="{5312C768-E74B-4164-92FE-6DD247083798}" dt="2025-09-10T17:47:55.072" v="5030" actId="20577"/>
        <pc:sldMkLst>
          <pc:docMk/>
          <pc:sldMk cId="2726095988" sldId="308"/>
        </pc:sldMkLst>
        <pc:spChg chg="add del mod">
          <ac:chgData name="Cathy Weber" userId="e058ba85-eb2e-494e-8d23-966171190d11" providerId="ADAL" clId="{5312C768-E74B-4164-92FE-6DD247083798}" dt="2025-09-10T17:38:32.199" v="3966"/>
          <ac:spMkLst>
            <pc:docMk/>
            <pc:sldMk cId="2726095988" sldId="308"/>
            <ac:spMk id="5" creationId="{598558A8-1764-6A5F-4D67-2ECCB068624E}"/>
          </ac:spMkLst>
        </pc:spChg>
        <pc:spChg chg="add del mod">
          <ac:chgData name="Cathy Weber" userId="e058ba85-eb2e-494e-8d23-966171190d11" providerId="ADAL" clId="{5312C768-E74B-4164-92FE-6DD247083798}" dt="2025-09-10T17:38:51.715" v="3968"/>
          <ac:spMkLst>
            <pc:docMk/>
            <pc:sldMk cId="2726095988" sldId="308"/>
            <ac:spMk id="8" creationId="{BAADCD4F-DEFE-55A4-225D-99881CDBFB96}"/>
          </ac:spMkLst>
        </pc:spChg>
        <pc:spChg chg="add del mod">
          <ac:chgData name="Cathy Weber" userId="e058ba85-eb2e-494e-8d23-966171190d11" providerId="ADAL" clId="{5312C768-E74B-4164-92FE-6DD247083798}" dt="2025-09-10T17:39:46.250" v="3972"/>
          <ac:spMkLst>
            <pc:docMk/>
            <pc:sldMk cId="2726095988" sldId="308"/>
            <ac:spMk id="11" creationId="{F3915D37-1980-529A-B506-C3F9380D1856}"/>
          </ac:spMkLst>
        </pc:spChg>
        <pc:picChg chg="del">
          <ac:chgData name="Cathy Weber" userId="e058ba85-eb2e-494e-8d23-966171190d11" providerId="ADAL" clId="{5312C768-E74B-4164-92FE-6DD247083798}" dt="2025-09-10T17:38:09.043" v="3965" actId="478"/>
          <ac:picMkLst>
            <pc:docMk/>
            <pc:sldMk cId="2726095988" sldId="308"/>
            <ac:picMk id="4" creationId="{9C5B3DF2-9BE6-B3B7-6640-50A2452FD179}"/>
          </ac:picMkLst>
        </pc:picChg>
        <pc:picChg chg="add del mod">
          <ac:chgData name="Cathy Weber" userId="e058ba85-eb2e-494e-8d23-966171190d11" providerId="ADAL" clId="{5312C768-E74B-4164-92FE-6DD247083798}" dt="2025-09-10T17:38:37.296" v="3967" actId="478"/>
          <ac:picMkLst>
            <pc:docMk/>
            <pc:sldMk cId="2726095988" sldId="308"/>
            <ac:picMk id="6" creationId="{772C3A5D-1DC1-5346-598E-C6A27B8C1648}"/>
          </ac:picMkLst>
        </pc:picChg>
        <pc:picChg chg="add del mod">
          <ac:chgData name="Cathy Weber" userId="e058ba85-eb2e-494e-8d23-966171190d11" providerId="ADAL" clId="{5312C768-E74B-4164-92FE-6DD247083798}" dt="2025-09-10T17:39:08.018" v="3971" actId="478"/>
          <ac:picMkLst>
            <pc:docMk/>
            <pc:sldMk cId="2726095988" sldId="308"/>
            <ac:picMk id="9" creationId="{0089412D-E06E-171A-B69E-278C03C2052A}"/>
          </ac:picMkLst>
        </pc:picChg>
        <pc:picChg chg="add mod">
          <ac:chgData name="Cathy Weber" userId="e058ba85-eb2e-494e-8d23-966171190d11" providerId="ADAL" clId="{5312C768-E74B-4164-92FE-6DD247083798}" dt="2025-09-10T17:39:58.792" v="3976" actId="14100"/>
          <ac:picMkLst>
            <pc:docMk/>
            <pc:sldMk cId="2726095988" sldId="308"/>
            <ac:picMk id="12" creationId="{F080F4CF-F521-6213-4179-AE91E6D6D39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5"/>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1144394994103999E-2"/>
          <c:y val="4.9616922427078748E-2"/>
          <c:w val="0.79226388239563761"/>
          <c:h val="0.90786849843331596"/>
        </c:manualLayout>
      </c:layout>
      <c:pie3DChart>
        <c:varyColors val="1"/>
        <c:ser>
          <c:idx val="0"/>
          <c:order val="0"/>
          <c:explosion val="12"/>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C0C-4EE2-8E83-51EA7727ED65}"/>
              </c:ext>
            </c:extLst>
          </c:dPt>
          <c:dPt>
            <c:idx val="1"/>
            <c:bubble3D val="0"/>
            <c:spPr>
              <a:solidFill>
                <a:schemeClr val="accent6">
                  <a:lumMod val="60000"/>
                  <a:lumOff val="4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C0C-4EE2-8E83-51EA7727ED65}"/>
              </c:ext>
            </c:extLst>
          </c:dPt>
          <c:dPt>
            <c:idx val="2"/>
            <c:bubble3D val="0"/>
            <c:spPr>
              <a:solidFill>
                <a:schemeClr val="accent1">
                  <a:lumMod val="40000"/>
                  <a:lumOff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C0C-4EE2-8E83-51EA7727ED65}"/>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C0C-4EE2-8E83-51EA7727ED65}"/>
              </c:ext>
            </c:extLst>
          </c:dPt>
          <c:dLbls>
            <c:dLbl>
              <c:idx val="0"/>
              <c:layout>
                <c:manualLayout>
                  <c:x val="-3.9453763931682449E-3"/>
                  <c:y val="5.714816913786056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C0C-4EE2-8E83-51EA7727ED6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'General Fund'!$A$4:$A$7</c:f>
              <c:strCache>
                <c:ptCount val="4"/>
                <c:pt idx="0">
                  <c:v>Federal 0% </c:v>
                </c:pt>
                <c:pt idx="1">
                  <c:v>State 43%</c:v>
                </c:pt>
                <c:pt idx="2">
                  <c:v>Local 53%</c:v>
                </c:pt>
                <c:pt idx="3">
                  <c:v>Transfers 4%</c:v>
                </c:pt>
              </c:strCache>
            </c:strRef>
          </c:cat>
          <c:val>
            <c:numRef>
              <c:f>'General Fund'!$B$4:$B$7</c:f>
              <c:numCache>
                <c:formatCode>"$"#,##0_);\("$"#,##0\)</c:formatCode>
                <c:ptCount val="4"/>
                <c:pt idx="0">
                  <c:v>260000</c:v>
                </c:pt>
                <c:pt idx="1">
                  <c:v>244351526</c:v>
                </c:pt>
                <c:pt idx="2">
                  <c:v>300349880</c:v>
                </c:pt>
                <c:pt idx="3">
                  <c:v>24609004</c:v>
                </c:pt>
              </c:numCache>
            </c:numRef>
          </c:val>
          <c:extLst>
            <c:ext xmlns:c16="http://schemas.microsoft.com/office/drawing/2014/chart" uri="{C3380CC4-5D6E-409C-BE32-E72D297353CC}">
              <c16:uniqueId val="{00000008-8C0C-4EE2-8E83-51EA7727ED65}"/>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8C0C-4EE2-8E83-51EA7727ED6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C-8C0C-4EE2-8E83-51EA7727ED65}"/>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8C0C-4EE2-8E83-51EA7727ED65}"/>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0-8C0C-4EE2-8E83-51EA7727ED6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'General Fund'!$A$4:$A$7</c:f>
              <c:strCache>
                <c:ptCount val="4"/>
                <c:pt idx="0">
                  <c:v>Federal 0% </c:v>
                </c:pt>
                <c:pt idx="1">
                  <c:v>State 43%</c:v>
                </c:pt>
                <c:pt idx="2">
                  <c:v>Local 53%</c:v>
                </c:pt>
                <c:pt idx="3">
                  <c:v>Transfers 4%</c:v>
                </c:pt>
              </c:strCache>
            </c:strRef>
          </c:cat>
          <c:val>
            <c:numRef>
              <c:f>'General Fund'!$C$4:$C$7</c:f>
              <c:numCache>
                <c:formatCode>0%</c:formatCode>
                <c:ptCount val="4"/>
                <c:pt idx="0" formatCode="0.0%">
                  <c:v>4.5648438794424027E-4</c:v>
                </c:pt>
                <c:pt idx="1">
                  <c:v>0.42901021842058124</c:v>
                </c:pt>
                <c:pt idx="2">
                  <c:v>0.52732704284971543</c:v>
                </c:pt>
                <c:pt idx="3">
                  <c:v>4.3206254341759079E-2</c:v>
                </c:pt>
              </c:numCache>
            </c:numRef>
          </c:val>
          <c:extLst>
            <c:ext xmlns:c16="http://schemas.microsoft.com/office/drawing/2014/chart" uri="{C3380CC4-5D6E-409C-BE32-E72D297353CC}">
              <c16:uniqueId val="{00000011-8C0C-4EE2-8E83-51EA7727ED65}"/>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view3D>
    <c:floor>
      <c:thickness val="0"/>
      <c:spPr>
        <a:noFill/>
        <a:ln w="12700" cap="flat"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1"/>
          <c:dPt>
            <c:idx val="0"/>
            <c:bubble3D val="0"/>
            <c:spPr>
              <a:solidFill>
                <a:schemeClr val="accent1"/>
              </a:solidFill>
              <a:ln>
                <a:noFill/>
              </a:ln>
              <a:effectLst/>
              <a:sp3d/>
            </c:spPr>
            <c:extLst>
              <c:ext xmlns:c16="http://schemas.microsoft.com/office/drawing/2014/chart" uri="{C3380CC4-5D6E-409C-BE32-E72D297353CC}">
                <c16:uniqueId val="{00000001-DF45-46B6-9652-DCEF09BDFF85}"/>
              </c:ext>
            </c:extLst>
          </c:dPt>
          <c:dPt>
            <c:idx val="1"/>
            <c:bubble3D val="0"/>
            <c:spPr>
              <a:solidFill>
                <a:schemeClr val="accent2"/>
              </a:solidFill>
              <a:ln>
                <a:noFill/>
              </a:ln>
              <a:effectLst/>
              <a:sp3d/>
            </c:spPr>
            <c:extLst>
              <c:ext xmlns:c16="http://schemas.microsoft.com/office/drawing/2014/chart" uri="{C3380CC4-5D6E-409C-BE32-E72D297353CC}">
                <c16:uniqueId val="{00000003-DF45-46B6-9652-DCEF09BDFF85}"/>
              </c:ext>
            </c:extLst>
          </c:dPt>
          <c:dPt>
            <c:idx val="2"/>
            <c:bubble3D val="0"/>
            <c:spPr>
              <a:solidFill>
                <a:schemeClr val="accent3"/>
              </a:solidFill>
              <a:ln>
                <a:noFill/>
              </a:ln>
              <a:effectLst/>
              <a:sp3d/>
            </c:spPr>
            <c:extLst>
              <c:ext xmlns:c16="http://schemas.microsoft.com/office/drawing/2014/chart" uri="{C3380CC4-5D6E-409C-BE32-E72D297353CC}">
                <c16:uniqueId val="{00000005-DF45-46B6-9652-DCEF09BDFF85}"/>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dLblPos val="ctr"/>
            <c:showLegendKey val="0"/>
            <c:showVal val="0"/>
            <c:showCatName val="0"/>
            <c:showSerName val="0"/>
            <c:showPercent val="1"/>
            <c:showBubbleSize val="0"/>
            <c:showLeaderLines val="1"/>
            <c:leaderLines>
              <c:spPr>
                <a:ln w="12700" cap="flat" cmpd="sng" algn="ctr">
                  <a:solidFill>
                    <a:schemeClr val="tx1"/>
                  </a:solidFill>
                  <a:prstDash val="solid"/>
                  <a:round/>
                </a:ln>
                <a:effectLst/>
              </c:spPr>
            </c:leaderLines>
            <c:extLst>
              <c:ext xmlns:c15="http://schemas.microsoft.com/office/drawing/2012/chart" uri="{CE6537A1-D6FC-4f65-9D91-7224C49458BB}"/>
            </c:extLst>
          </c:dLbls>
          <c:cat>
            <c:strRef>
              <c:f>'Food Svcs'!$A$2:$A$4</c:f>
              <c:strCache>
                <c:ptCount val="3"/>
                <c:pt idx="1">
                  <c:v>Medical Programs 92%</c:v>
                </c:pt>
                <c:pt idx="2">
                  <c:v>Workers Compensation 8%</c:v>
                </c:pt>
              </c:strCache>
            </c:strRef>
          </c:cat>
          <c:val>
            <c:numRef>
              <c:f>'Food Svcs'!$B$2:$B$4</c:f>
              <c:numCache>
                <c:formatCode>"$"#,##0</c:formatCode>
                <c:ptCount val="3"/>
                <c:pt idx="1">
                  <c:v>134522849</c:v>
                </c:pt>
                <c:pt idx="2">
                  <c:v>11092942</c:v>
                </c:pt>
              </c:numCache>
            </c:numRef>
          </c:val>
          <c:extLst>
            <c:ext xmlns:c16="http://schemas.microsoft.com/office/drawing/2014/chart" uri="{C3380CC4-5D6E-409C-BE32-E72D297353CC}">
              <c16:uniqueId val="{00000006-DF45-46B6-9652-DCEF09BDFF85}"/>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2700" cap="flat" cmpd="sng" algn="ctr">
      <a:noFill/>
      <a:prstDash val="solid"/>
      <a:miter lim="800000"/>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0"/>
      <c:rotY val="93"/>
      <c:depthPercent val="100"/>
      <c:rAngAx val="0"/>
    </c:view3D>
    <c:floor>
      <c:thickness val="0"/>
    </c:floor>
    <c:sideWall>
      <c:thickness val="0"/>
      <c:spPr>
        <a:noFill/>
        <a:ln>
          <a:noFill/>
        </a:ln>
        <a:effectLst/>
      </c:spPr>
    </c:sideWall>
    <c:backWall>
      <c:thickness val="0"/>
      <c:spPr>
        <a:noFill/>
        <a:ln>
          <a:noFill/>
        </a:ln>
        <a:effectLst/>
      </c:spPr>
    </c:backWall>
    <c:plotArea>
      <c:layout/>
      <c:pie3DChart>
        <c:varyColors val="1"/>
        <c:ser>
          <c:idx val="0"/>
          <c:order val="0"/>
          <c:explosion val="20"/>
          <c:dPt>
            <c:idx val="0"/>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1-1ED4-4203-AF60-0D4123C940E0}"/>
              </c:ext>
            </c:extLst>
          </c:dPt>
          <c:dPt>
            <c:idx val="1"/>
            <c:bubble3D val="0"/>
            <c:spPr>
              <a:solidFill>
                <a:srgbClr val="FFCC00"/>
              </a:solidFill>
              <a:ln w="19050">
                <a:solidFill>
                  <a:schemeClr val="lt1"/>
                </a:solidFill>
              </a:ln>
              <a:effectLst/>
            </c:spPr>
            <c:extLst>
              <c:ext xmlns:c16="http://schemas.microsoft.com/office/drawing/2014/chart" uri="{C3380CC4-5D6E-409C-BE32-E72D297353CC}">
                <c16:uniqueId val="{00000003-1ED4-4203-AF60-0D4123C940E0}"/>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1ED4-4203-AF60-0D4123C940E0}"/>
              </c:ext>
            </c:extLst>
          </c:dPt>
          <c:dPt>
            <c:idx val="3"/>
            <c:bubble3D val="0"/>
            <c:spPr>
              <a:solidFill>
                <a:srgbClr val="FF9933"/>
              </a:solidFill>
              <a:ln w="19050">
                <a:solidFill>
                  <a:schemeClr val="lt1"/>
                </a:solidFill>
              </a:ln>
              <a:effectLst/>
            </c:spPr>
            <c:extLst>
              <c:ext xmlns:c16="http://schemas.microsoft.com/office/drawing/2014/chart" uri="{C3380CC4-5D6E-409C-BE32-E72D297353CC}">
                <c16:uniqueId val="{00000007-1ED4-4203-AF60-0D4123C940E0}"/>
              </c:ext>
            </c:extLst>
          </c:dPt>
          <c:dLbls>
            <c:dLbl>
              <c:idx val="3"/>
              <c:tx>
                <c:rich>
                  <a:bodyPr/>
                  <a:lstStyle/>
                  <a:p>
                    <a:r>
                      <a:rPr lang="en-US" dirty="0"/>
                      <a:t>15%</a:t>
                    </a:r>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1ED4-4203-AF60-0D4123C940E0}"/>
                </c:ext>
              </c:extLst>
            </c:dLbl>
            <c:spPr>
              <a:noFill/>
              <a:ln>
                <a:noFill/>
              </a:ln>
              <a:effectLst/>
            </c:spPr>
            <c:txPr>
              <a:bodyPr wrap="square" lIns="38100" tIns="19050" rIns="38100" bIns="19050" anchor="ctr">
                <a:spAutoFit/>
              </a:bodyPr>
              <a:lstStyle/>
              <a:p>
                <a:pPr>
                  <a:defRPr sz="2000" b="1" i="0" baseline="0">
                    <a:latin typeface="Calibri" panose="020F0502020204030204" pitchFamily="34" charset="0"/>
                  </a:defRPr>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('General Fund'!$D$25,'General Fund'!$D$27,'General Fund'!$D$31,'General Fund'!$D$29)</c:f>
              <c:strCache>
                <c:ptCount val="4"/>
                <c:pt idx="0">
                  <c:v>Classroom Teaching 62%</c:v>
                </c:pt>
                <c:pt idx="1">
                  <c:v>Teacher Support 13%</c:v>
                </c:pt>
                <c:pt idx="2">
                  <c:v>Operational Services 10%</c:v>
                </c:pt>
                <c:pt idx="3">
                  <c:v>School Mgmt/Operations &amp; Maintenance of Schools 15%</c:v>
                </c:pt>
              </c:strCache>
            </c:strRef>
          </c:cat>
          <c:val>
            <c:numRef>
              <c:f>('General Fund'!$E$25,'General Fund'!$E$27,'General Fund'!$E$31,'General Fund'!$E$29)</c:f>
              <c:numCache>
                <c:formatCode>"$"#,##0_);\("$"#,##0\)</c:formatCode>
                <c:ptCount val="4"/>
                <c:pt idx="0">
                  <c:v>353379047</c:v>
                </c:pt>
                <c:pt idx="1">
                  <c:v>72459517</c:v>
                </c:pt>
                <c:pt idx="2">
                  <c:v>57602258</c:v>
                </c:pt>
                <c:pt idx="3">
                  <c:v>88770475</c:v>
                </c:pt>
              </c:numCache>
            </c:numRef>
          </c:val>
          <c:extLst>
            <c:ext xmlns:c16="http://schemas.microsoft.com/office/drawing/2014/chart" uri="{C3380CC4-5D6E-409C-BE32-E72D297353CC}">
              <c16:uniqueId val="{00000008-1ED4-4203-AF60-0D4123C940E0}"/>
            </c:ext>
          </c:extLst>
        </c:ser>
        <c:dLbls>
          <c:showLegendKey val="0"/>
          <c:showVal val="0"/>
          <c:showCatName val="0"/>
          <c:showSerName val="0"/>
          <c:showPercent val="0"/>
          <c:showBubbleSize val="0"/>
          <c:showLeaderLines val="1"/>
        </c:dLbls>
      </c:pie3DChart>
    </c:plotArea>
    <c:legend>
      <c:legendPos val="r"/>
      <c:layout>
        <c:manualLayout>
          <c:xMode val="edge"/>
          <c:yMode val="edge"/>
          <c:x val="0.57504041383769788"/>
          <c:y val="0"/>
          <c:w val="0.36691620143020437"/>
          <c:h val="0.824656471190198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01"/>
      <c:depthPercent val="100"/>
      <c:rAngAx val="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1.6414141414141416E-2"/>
          <c:y val="5.6827150749802685E-2"/>
          <c:w val="0.67839278612900655"/>
          <c:h val="0.93054459352801899"/>
        </c:manualLayout>
      </c:layout>
      <c:pie3DChart>
        <c:varyColors val="1"/>
        <c:ser>
          <c:idx val="0"/>
          <c:order val="0"/>
          <c:spPr>
            <a:solidFill>
              <a:schemeClr val="accent6">
                <a:lumMod val="75000"/>
              </a:schemeClr>
            </a:solidFill>
          </c:spPr>
          <c:explosion val="3"/>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F060-46AC-99C4-0067880938F8}"/>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F060-46AC-99C4-0067880938F8}"/>
              </c:ext>
            </c:extLst>
          </c:dPt>
          <c:dPt>
            <c:idx val="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5-F060-46AC-99C4-0067880938F8}"/>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F060-46AC-99C4-0067880938F8}"/>
              </c:ext>
            </c:extLst>
          </c:dPt>
          <c:dLbls>
            <c:dLbl>
              <c:idx val="0"/>
              <c:tx>
                <c:rich>
                  <a:bodyPr/>
                  <a:lstStyle/>
                  <a:p>
                    <a:r>
                      <a:rPr lang="en-US" dirty="0"/>
                      <a:t>85%</a:t>
                    </a:r>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F060-46AC-99C4-0067880938F8}"/>
                </c:ext>
              </c:extLst>
            </c:dLbl>
            <c:dLbl>
              <c:idx val="2"/>
              <c:tx>
                <c:rich>
                  <a:bodyPr/>
                  <a:lstStyle/>
                  <a:p>
                    <a:r>
                      <a:rPr lang="en-US" dirty="0"/>
                      <a:t>4%</a:t>
                    </a:r>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F060-46AC-99C4-0067880938F8}"/>
                </c:ext>
              </c:extLst>
            </c:dLbl>
            <c:spPr>
              <a:noFill/>
              <a:ln>
                <a:noFill/>
              </a:ln>
              <a:effectLst/>
            </c:spPr>
            <c:txPr>
              <a:bodyPr wrap="square" lIns="38100" tIns="19050" rIns="38100" bIns="19050" anchor="ctr">
                <a:spAutoFit/>
              </a:bodyPr>
              <a:lstStyle/>
              <a:p>
                <a:pPr>
                  <a:defRPr sz="2000" b="1" i="0" baseline="0">
                    <a:latin typeface="Calibri" panose="020F0502020204030204" pitchFamily="34" charset="0"/>
                  </a:defRPr>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'Food Svcs'!$A$24:$A$27</c:f>
              <c:strCache>
                <c:ptCount val="4"/>
                <c:pt idx="0">
                  <c:v>Recruitment and Retention 85%</c:v>
                </c:pt>
                <c:pt idx="1">
                  <c:v>Safety and Welfare  10%</c:v>
                </c:pt>
                <c:pt idx="2">
                  <c:v>Preserve and Enhance  4%</c:v>
                </c:pt>
                <c:pt idx="3">
                  <c:v>Charter Schools 1%</c:v>
                </c:pt>
              </c:strCache>
            </c:strRef>
          </c:cat>
          <c:val>
            <c:numRef>
              <c:f>'Food Svcs'!$B$24:$B$27</c:f>
              <c:numCache>
                <c:formatCode>#,##0</c:formatCode>
                <c:ptCount val="4"/>
                <c:pt idx="0">
                  <c:v>51240626</c:v>
                </c:pt>
                <c:pt idx="1">
                  <c:v>5953658</c:v>
                </c:pt>
                <c:pt idx="2">
                  <c:v>3088726</c:v>
                </c:pt>
                <c:pt idx="3">
                  <c:v>823324</c:v>
                </c:pt>
              </c:numCache>
            </c:numRef>
          </c:val>
          <c:extLst>
            <c:ext xmlns:c16="http://schemas.microsoft.com/office/drawing/2014/chart" uri="{C3380CC4-5D6E-409C-BE32-E72D297353CC}">
              <c16:uniqueId val="{0000000E-F060-46AC-99C4-0067880938F8}"/>
            </c:ext>
          </c:extLst>
        </c:ser>
        <c:ser>
          <c:idx val="1"/>
          <c:order val="1"/>
          <c:cat>
            <c:strRef>
              <c:f>'Food Svcs'!$A$24:$A$27</c:f>
              <c:strCache>
                <c:ptCount val="4"/>
                <c:pt idx="0">
                  <c:v>Recruitment and Retention 85%</c:v>
                </c:pt>
                <c:pt idx="1">
                  <c:v>Safety and Welfare  10%</c:v>
                </c:pt>
                <c:pt idx="2">
                  <c:v>Preserve and Enhance  4%</c:v>
                </c:pt>
                <c:pt idx="3">
                  <c:v>Charter Schools 1%</c:v>
                </c:pt>
              </c:strCache>
            </c:strRef>
          </c:cat>
          <c:val>
            <c:numRef>
              <c:f>'Food Svcs'!$C$24:$C$27</c:f>
              <c:numCache>
                <c:formatCode>0%</c:formatCode>
                <c:ptCount val="4"/>
                <c:pt idx="0">
                  <c:v>0.85</c:v>
                </c:pt>
                <c:pt idx="1">
                  <c:v>9.7431110823961387E-2</c:v>
                </c:pt>
                <c:pt idx="2">
                  <c:v>0.04</c:v>
                </c:pt>
                <c:pt idx="3">
                  <c:v>1.3473627791187735E-2</c:v>
                </c:pt>
              </c:numCache>
            </c:numRef>
          </c:val>
          <c:extLst>
            <c:ext xmlns:c16="http://schemas.microsoft.com/office/drawing/2014/chart" uri="{C3380CC4-5D6E-409C-BE32-E72D297353CC}">
              <c16:uniqueId val="{0000000E-689F-49C7-8DE8-D5ED6FB24F55}"/>
            </c:ext>
          </c:extLst>
        </c:ser>
        <c:dLbls>
          <c:showLegendKey val="0"/>
          <c:showVal val="0"/>
          <c:showCatName val="0"/>
          <c:showSerName val="0"/>
          <c:showPercent val="0"/>
          <c:showBubbleSize val="0"/>
          <c:showLeaderLines val="1"/>
        </c:dLbls>
      </c:pie3DChart>
    </c:plotArea>
    <c:legend>
      <c:legendPos val="r"/>
      <c:layout>
        <c:manualLayout>
          <c:xMode val="edge"/>
          <c:yMode val="edge"/>
          <c:x val="0.62915036188658235"/>
          <c:y val="8.3372488036283485E-2"/>
          <c:w val="0.36415917840124895"/>
          <c:h val="0.8432832319835778"/>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alpha val="68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9"/>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4335170798408211E-3"/>
          <c:y val="2.8069337895153288E-2"/>
          <c:w val="0.63206687611520229"/>
          <c:h val="0.93824745663066278"/>
        </c:manualLayout>
      </c:layout>
      <c:pie3DChart>
        <c:varyColors val="1"/>
        <c:ser>
          <c:idx val="0"/>
          <c:order val="0"/>
          <c:explosion val="23"/>
          <c:dPt>
            <c:idx val="0"/>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C8B-40AB-92AD-BF1DB3416E82}"/>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C8B-40AB-92AD-BF1DB3416E82}"/>
              </c:ext>
            </c:extLst>
          </c:dPt>
          <c:dPt>
            <c:idx val="2"/>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C8B-40AB-92AD-BF1DB3416E82}"/>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C8B-40AB-92AD-BF1DB3416E82}"/>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C8B-40AB-92AD-BF1DB3416E82}"/>
              </c:ext>
            </c:extLst>
          </c:dPt>
          <c:dLbls>
            <c:dLbl>
              <c:idx val="0"/>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Calibri" panose="020F0502020204030204" pitchFamily="34" charset="0"/>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4.554930803804106E-2"/>
                      <c:h val="6.802615089810829E-2"/>
                    </c:manualLayout>
                  </c15:layout>
                </c:ext>
                <c:ext xmlns:c16="http://schemas.microsoft.com/office/drawing/2014/chart" uri="{C3380CC4-5D6E-409C-BE32-E72D297353CC}">
                  <c16:uniqueId val="{00000001-0C8B-40AB-92AD-BF1DB3416E82}"/>
                </c:ext>
              </c:extLst>
            </c:dLbl>
            <c:dLbl>
              <c:idx val="1"/>
              <c:layout>
                <c:manualLayout>
                  <c:x val="1.339679894780042E-3"/>
                  <c:y val="7.60858081869638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C8B-40AB-92AD-BF1DB3416E82}"/>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Calibri" panose="020F0502020204030204" pitchFamily="34" charset="0"/>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Capital!$A$2:$A$6</c:f>
              <c:strCache>
                <c:ptCount val="5"/>
                <c:pt idx="0">
                  <c:v>CO &amp; DS 0%</c:v>
                </c:pt>
                <c:pt idx="1">
                  <c:v>Half-Cent Sales Surtax 4%</c:v>
                </c:pt>
                <c:pt idx="2">
                  <c:v>Capital Improvement (1.5 Mills) 14%</c:v>
                </c:pt>
                <c:pt idx="3">
                  <c:v>Impact Fees 2%</c:v>
                </c:pt>
                <c:pt idx="4">
                  <c:v>Fund Balance 80%</c:v>
                </c:pt>
              </c:strCache>
            </c:strRef>
          </c:cat>
          <c:val>
            <c:numRef>
              <c:f>Capital!$B$2:$B$6</c:f>
              <c:numCache>
                <c:formatCode>"$"#,##0</c:formatCode>
                <c:ptCount val="5"/>
                <c:pt idx="0">
                  <c:v>1802477</c:v>
                </c:pt>
                <c:pt idx="1">
                  <c:v>26505681</c:v>
                </c:pt>
                <c:pt idx="2">
                  <c:v>91659501</c:v>
                </c:pt>
                <c:pt idx="3">
                  <c:v>15150000</c:v>
                </c:pt>
                <c:pt idx="4">
                  <c:v>527173286</c:v>
                </c:pt>
              </c:numCache>
            </c:numRef>
          </c:val>
          <c:extLst>
            <c:ext xmlns:c16="http://schemas.microsoft.com/office/drawing/2014/chart" uri="{C3380CC4-5D6E-409C-BE32-E72D297353CC}">
              <c16:uniqueId val="{0000000E-0C8B-40AB-92AD-BF1DB3416E82}"/>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57676884117066352"/>
          <c:y val="9.2216615721923481E-2"/>
          <c:w val="0.40497978073053043"/>
          <c:h val="0.7542603060170974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66"/>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4335170798408211E-3"/>
          <c:y val="2.8069337895153288E-2"/>
          <c:w val="0.63206687611520229"/>
          <c:h val="0.93824745663066278"/>
        </c:manualLayout>
      </c:layout>
      <c:pie3DChart>
        <c:varyColors val="1"/>
        <c:ser>
          <c:idx val="0"/>
          <c:order val="0"/>
          <c:explosion val="32"/>
          <c:dPt>
            <c:idx val="0"/>
            <c:bubble3D val="0"/>
            <c:spPr>
              <a:solidFill>
                <a:schemeClr val="accent1">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C8B-40AB-92AD-BF1DB3416E82}"/>
              </c:ext>
            </c:extLst>
          </c:dPt>
          <c:dPt>
            <c:idx val="1"/>
            <c:bubble3D val="0"/>
            <c:spPr>
              <a:solidFill>
                <a:schemeClr val="accent2">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C8B-40AB-92AD-BF1DB3416E82}"/>
              </c:ext>
            </c:extLst>
          </c:dPt>
          <c:dPt>
            <c:idx val="2"/>
            <c:bubble3D val="0"/>
            <c:spPr>
              <a:solidFill>
                <a:schemeClr val="accent3">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C8B-40AB-92AD-BF1DB3416E82}"/>
              </c:ext>
            </c:extLst>
          </c:dPt>
          <c:dPt>
            <c:idx val="3"/>
            <c:bubble3D val="0"/>
            <c:spPr>
              <a:solidFill>
                <a:schemeClr val="accent4">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C8B-40AB-92AD-BF1DB3416E82}"/>
              </c:ext>
            </c:extLst>
          </c:dPt>
          <c:dPt>
            <c:idx val="4"/>
            <c:bubble3D val="0"/>
            <c:spPr>
              <a:solidFill>
                <a:schemeClr val="accent5">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C8B-40AB-92AD-BF1DB3416E82}"/>
              </c:ext>
            </c:extLst>
          </c:dPt>
          <c:dPt>
            <c:idx val="5"/>
            <c:bubble3D val="0"/>
            <c:spPr>
              <a:solidFill>
                <a:schemeClr val="accent6">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4485-4E5C-B828-F884C0893DD5}"/>
              </c:ext>
            </c:extLst>
          </c:dPt>
          <c:dLbls>
            <c:dLbl>
              <c:idx val="0"/>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Calibri" panose="020F0502020204030204" pitchFamily="34" charset="0"/>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8.4485581315494176E-2"/>
                      <c:h val="0.1073232239513229"/>
                    </c:manualLayout>
                  </c15:layout>
                </c:ext>
                <c:ext xmlns:c16="http://schemas.microsoft.com/office/drawing/2014/chart" uri="{C3380CC4-5D6E-409C-BE32-E72D297353CC}">
                  <c16:uniqueId val="{00000001-0C8B-40AB-92AD-BF1DB3416E82}"/>
                </c:ext>
              </c:extLst>
            </c:dLbl>
            <c:dLbl>
              <c:idx val="1"/>
              <c:layout>
                <c:manualLayout>
                  <c:x val="1.339679894780042E-3"/>
                  <c:y val="7.60858081869638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C8B-40AB-92AD-BF1DB3416E82}"/>
                </c:ext>
              </c:extLst>
            </c:dLbl>
            <c:dLbl>
              <c:idx val="2"/>
              <c:layout>
                <c:manualLayout>
                  <c:x val="2.9489436619718309E-2"/>
                  <c:y val="7.557503464463553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C8B-40AB-92AD-BF1DB3416E82}"/>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Calibri" panose="020F0502020204030204" pitchFamily="34" charset="0"/>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Capital!$A$2:$A$7</c:f>
              <c:strCache>
                <c:ptCount val="6"/>
                <c:pt idx="0">
                  <c:v>Buildings &amp; Fixed Equipment 69%</c:v>
                </c:pt>
                <c:pt idx="1">
                  <c:v>Furniture, Fixtures &amp; Equipment 2%</c:v>
                </c:pt>
                <c:pt idx="2">
                  <c:v>Motor Vehicles (including School Buses) 2%</c:v>
                </c:pt>
                <c:pt idx="3">
                  <c:v>Improvements Other Than Buildings 4%</c:v>
                </c:pt>
                <c:pt idx="4">
                  <c:v>Remodeling &amp; Renovations 15%</c:v>
                </c:pt>
                <c:pt idx="5">
                  <c:v>Transfers 8%</c:v>
                </c:pt>
              </c:strCache>
            </c:strRef>
          </c:cat>
          <c:val>
            <c:numRef>
              <c:f>Capital!$B$2:$B$7</c:f>
              <c:numCache>
                <c:formatCode>"$"#,##0</c:formatCode>
                <c:ptCount val="6"/>
                <c:pt idx="0">
                  <c:v>456721826</c:v>
                </c:pt>
                <c:pt idx="1">
                  <c:v>15779665</c:v>
                </c:pt>
                <c:pt idx="2">
                  <c:v>13939008</c:v>
                </c:pt>
                <c:pt idx="3">
                  <c:v>26766085</c:v>
                </c:pt>
                <c:pt idx="4">
                  <c:v>95675216</c:v>
                </c:pt>
                <c:pt idx="5">
                  <c:v>53409145</c:v>
                </c:pt>
              </c:numCache>
            </c:numRef>
          </c:val>
          <c:extLst>
            <c:ext xmlns:c16="http://schemas.microsoft.com/office/drawing/2014/chart" uri="{C3380CC4-5D6E-409C-BE32-E72D297353CC}">
              <c16:uniqueId val="{0000000E-0C8B-40AB-92AD-BF1DB3416E82}"/>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55000015329241447"/>
          <c:y val="0.10625128466950011"/>
          <c:w val="0.43661550276846101"/>
          <c:h val="0.7542603060170974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30"/>
      <c:rAngAx val="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1.27480811263427E-2"/>
          <c:y val="4.1041831097079713E-2"/>
          <c:w val="0.76025732325702611"/>
          <c:h val="0.93054459352801899"/>
        </c:manualLayout>
      </c:layout>
      <c:pie3DChart>
        <c:varyColors val="1"/>
        <c:ser>
          <c:idx val="0"/>
          <c:order val="0"/>
          <c:explosion val="14"/>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3B-458B-9C03-E319B2B51D46}"/>
              </c:ext>
            </c:extLst>
          </c:dPt>
          <c:dPt>
            <c:idx val="1"/>
            <c:bubble3D val="0"/>
            <c:spPr>
              <a:solidFill>
                <a:srgbClr val="FF9933"/>
              </a:solidFill>
              <a:ln w="19050">
                <a:solidFill>
                  <a:schemeClr val="lt1"/>
                </a:solidFill>
              </a:ln>
              <a:effectLst/>
            </c:spPr>
            <c:extLst>
              <c:ext xmlns:c16="http://schemas.microsoft.com/office/drawing/2014/chart" uri="{C3380CC4-5D6E-409C-BE32-E72D297353CC}">
                <c16:uniqueId val="{00000003-313B-458B-9C03-E319B2B51D46}"/>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313B-458B-9C03-E319B2B51D46}"/>
              </c:ext>
            </c:extLst>
          </c:dPt>
          <c:dPt>
            <c:idx val="3"/>
            <c:bubble3D val="0"/>
            <c:spPr>
              <a:solidFill>
                <a:srgbClr val="FFCC00"/>
              </a:solidFill>
              <a:ln w="19050">
                <a:solidFill>
                  <a:schemeClr val="lt1"/>
                </a:solidFill>
              </a:ln>
              <a:effectLst/>
            </c:spPr>
            <c:extLst>
              <c:ext xmlns:c16="http://schemas.microsoft.com/office/drawing/2014/chart" uri="{C3380CC4-5D6E-409C-BE32-E72D297353CC}">
                <c16:uniqueId val="{00000007-313B-458B-9C03-E319B2B51D46}"/>
              </c:ext>
            </c:extLst>
          </c:dPt>
          <c:dLbls>
            <c:dLbl>
              <c:idx val="0"/>
              <c:layout>
                <c:manualLayout>
                  <c:x val="-2.8756641412629742E-2"/>
                  <c:y val="5.959517491252818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3B-458B-9C03-E319B2B51D46}"/>
                </c:ext>
              </c:extLst>
            </c:dLbl>
            <c:dLbl>
              <c:idx val="1"/>
              <c:layout>
                <c:manualLayout>
                  <c:x val="-4.3496517781092432E-2"/>
                  <c:y val="9.1995643480704395E-2"/>
                </c:manualLayout>
              </c:layout>
              <c:tx>
                <c:rich>
                  <a:bodyPr/>
                  <a:lstStyle/>
                  <a:p>
                    <a:r>
                      <a:rPr lang="en-US" dirty="0"/>
                      <a:t>10%</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313B-458B-9C03-E319B2B51D46}"/>
                </c:ext>
              </c:extLst>
            </c:dLbl>
            <c:dLbl>
              <c:idx val="3"/>
              <c:tx>
                <c:rich>
                  <a:bodyPr/>
                  <a:lstStyle/>
                  <a:p>
                    <a:r>
                      <a:rPr lang="en-US" dirty="0"/>
                      <a:t>34%</a:t>
                    </a:r>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313B-458B-9C03-E319B2B51D46}"/>
                </c:ext>
              </c:extLst>
            </c:dLbl>
            <c:spPr>
              <a:noFill/>
              <a:ln>
                <a:noFill/>
              </a:ln>
              <a:effectLst/>
            </c:spPr>
            <c:txPr>
              <a:bodyPr wrap="square" lIns="38100" tIns="19050" rIns="38100" bIns="19050" anchor="ctr">
                <a:spAutoFit/>
              </a:bodyPr>
              <a:lstStyle/>
              <a:p>
                <a:pPr>
                  <a:defRPr sz="2000" b="1" i="0" baseline="0">
                    <a:latin typeface="Calibri" panose="020F0502020204030204" pitchFamily="34" charset="0"/>
                  </a:defRPr>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'Debt Service'!$A$2:$A$5</c:f>
              <c:strCache>
                <c:ptCount val="4"/>
                <c:pt idx="0">
                  <c:v>Federal 1%</c:v>
                </c:pt>
                <c:pt idx="1">
                  <c:v>Local 10%</c:v>
                </c:pt>
                <c:pt idx="2">
                  <c:v>Transfers In 55%</c:v>
                </c:pt>
                <c:pt idx="3">
                  <c:v>Carry Forward 34%</c:v>
                </c:pt>
              </c:strCache>
            </c:strRef>
          </c:cat>
          <c:val>
            <c:numRef>
              <c:f>'Debt Service'!$B$2:$B$5</c:f>
              <c:numCache>
                <c:formatCode>"$"#,##0</c:formatCode>
                <c:ptCount val="4"/>
                <c:pt idx="0">
                  <c:v>745347</c:v>
                </c:pt>
                <c:pt idx="1">
                  <c:v>5557000</c:v>
                </c:pt>
                <c:pt idx="2">
                  <c:v>31668117</c:v>
                </c:pt>
                <c:pt idx="3">
                  <c:v>19294554</c:v>
                </c:pt>
              </c:numCache>
            </c:numRef>
          </c:val>
          <c:extLst>
            <c:ext xmlns:c16="http://schemas.microsoft.com/office/drawing/2014/chart" uri="{C3380CC4-5D6E-409C-BE32-E72D297353CC}">
              <c16:uniqueId val="{00000008-313B-458B-9C03-E319B2B51D46}"/>
            </c:ext>
          </c:extLst>
        </c:ser>
        <c:dLbls>
          <c:showLegendKey val="0"/>
          <c:showVal val="0"/>
          <c:showCatName val="0"/>
          <c:showSerName val="0"/>
          <c:showPercent val="0"/>
          <c:showBubbleSize val="0"/>
          <c:showLeaderLines val="1"/>
        </c:dLbls>
      </c:pie3DChart>
    </c:plotArea>
    <c:legend>
      <c:legendPos val="r"/>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4231065312516888"/>
          <c:y val="7.7181015356505872E-2"/>
          <c:w val="0.30437563056006151"/>
          <c:h val="0.7672321622780577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9"/>
      <c:rAngAx val="0"/>
    </c:view3D>
    <c:floor>
      <c:thickness val="0"/>
      <c:spPr>
        <a:noFill/>
        <a:ln w="12700" cap="flat"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554965043813862E-2"/>
          <c:y val="3.1570639305445937E-2"/>
          <c:w val="0.72990760732023663"/>
          <c:h val="0.93054459352801899"/>
        </c:manualLayout>
      </c:layout>
      <c:pie3DChart>
        <c:varyColors val="1"/>
        <c:ser>
          <c:idx val="0"/>
          <c:order val="0"/>
          <c:dPt>
            <c:idx val="0"/>
            <c:bubble3D val="0"/>
            <c:explosion val="11"/>
            <c:spPr>
              <a:solidFill>
                <a:schemeClr val="accent2"/>
              </a:solidFill>
              <a:ln>
                <a:noFill/>
              </a:ln>
              <a:effectLst/>
              <a:sp3d/>
            </c:spPr>
            <c:extLst>
              <c:ext xmlns:c16="http://schemas.microsoft.com/office/drawing/2014/chart" uri="{C3380CC4-5D6E-409C-BE32-E72D297353CC}">
                <c16:uniqueId val="{00000001-0FF5-489C-A6F8-D2078FAA21B4}"/>
              </c:ext>
            </c:extLst>
          </c:dPt>
          <c:dPt>
            <c:idx val="1"/>
            <c:bubble3D val="0"/>
            <c:explosion val="18"/>
            <c:spPr>
              <a:solidFill>
                <a:schemeClr val="accent4"/>
              </a:solidFill>
              <a:ln>
                <a:noFill/>
              </a:ln>
              <a:effectLst/>
              <a:sp3d/>
            </c:spPr>
            <c:extLst>
              <c:ext xmlns:c16="http://schemas.microsoft.com/office/drawing/2014/chart" uri="{C3380CC4-5D6E-409C-BE32-E72D297353CC}">
                <c16:uniqueId val="{00000003-0FF5-489C-A6F8-D2078FAA21B4}"/>
              </c:ext>
            </c:extLst>
          </c:dPt>
          <c:dPt>
            <c:idx val="2"/>
            <c:bubble3D val="0"/>
            <c:explosion val="8"/>
            <c:spPr>
              <a:solidFill>
                <a:schemeClr val="accent6"/>
              </a:solidFill>
              <a:ln>
                <a:noFill/>
              </a:ln>
              <a:effectLst/>
              <a:sp3d/>
            </c:spPr>
            <c:extLst>
              <c:ext xmlns:c16="http://schemas.microsoft.com/office/drawing/2014/chart" uri="{C3380CC4-5D6E-409C-BE32-E72D297353CC}">
                <c16:uniqueId val="{00000005-0FF5-489C-A6F8-D2078FAA21B4}"/>
              </c:ext>
            </c:extLst>
          </c:dPt>
          <c:dLbls>
            <c:dLbl>
              <c:idx val="0"/>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mn-cs"/>
                      </a:defRPr>
                    </a:pPr>
                    <a:r>
                      <a:rPr lang="en-US" dirty="0"/>
                      <a:t>33%</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FF5-489C-A6F8-D2078FAA21B4}"/>
                </c:ext>
              </c:extLst>
            </c:dLbl>
            <c:dLbl>
              <c:idx val="1"/>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mn-cs"/>
                      </a:defRPr>
                    </a:pPr>
                    <a:fld id="{8B28DC12-303E-4EB4-96B9-4E204F6CB639}" type="CELLREF">
                      <a:rPr lang="en-US" smtClean="0"/>
                      <a:pPr>
                        <a:defRPr sz="2000" b="1">
                          <a:latin typeface="Calibri" panose="020F0502020204030204" pitchFamily="34" charset="0"/>
                        </a:defRPr>
                      </a:pPr>
                      <a:t>[CELLREF]</a:t>
                    </a:fld>
                    <a:endParaRPr lang="en-US"/>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dlblFieldTable>
                    <c15:dlblFTEntry>
                      <c15:txfldGUID>{8B28DC12-303E-4EB4-96B9-4E204F6CB639}</c15:txfldGUID>
                      <c15:f>'Debt Service'!$C$24</c15:f>
                      <c15:dlblFieldTableCache>
                        <c:ptCount val="1"/>
                        <c:pt idx="0">
                          <c:v>32%</c:v>
                        </c:pt>
                      </c15:dlblFieldTableCache>
                    </c15:dlblFTEntry>
                  </c15:dlblFieldTable>
                  <c15:showDataLabelsRange val="0"/>
                </c:ext>
                <c:ext xmlns:c16="http://schemas.microsoft.com/office/drawing/2014/chart" uri="{C3380CC4-5D6E-409C-BE32-E72D297353CC}">
                  <c16:uniqueId val="{00000003-0FF5-489C-A6F8-D2078FAA21B4}"/>
                </c:ext>
              </c:extLst>
            </c:dLbl>
            <c:dLbl>
              <c:idx val="2"/>
              <c:tx>
                <c:rich>
                  <a:bodyPr/>
                  <a:lstStyle/>
                  <a:p>
                    <a:fld id="{7400498B-2E57-4B02-807A-8BBCC7E791A8}" type="PERCENTAGE">
                      <a:rPr lang="en-US" sz="2000" b="1" i="0" baseline="0">
                        <a:latin typeface="Calibri" panose="020F0502020204030204" pitchFamily="34" charset="0"/>
                      </a:rPr>
                      <a:pPr/>
                      <a:t>[PERCENTAGE]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FF5-489C-A6F8-D2078FAA21B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12700" cap="flat" cmpd="sng" algn="ctr">
                  <a:solidFill>
                    <a:schemeClr val="tx1"/>
                  </a:solidFill>
                  <a:prstDash val="solid"/>
                  <a:round/>
                </a:ln>
                <a:effectLst/>
              </c:spPr>
            </c:leaderLines>
            <c:extLst>
              <c:ext xmlns:c15="http://schemas.microsoft.com/office/drawing/2012/chart" uri="{CE6537A1-D6FC-4f65-9D91-7224C49458BB}"/>
            </c:extLst>
          </c:dLbls>
          <c:cat>
            <c:strRef>
              <c:f>'Debt Service'!$A$23:$A$25</c:f>
              <c:strCache>
                <c:ptCount val="3"/>
                <c:pt idx="0">
                  <c:v>Principal 33%</c:v>
                </c:pt>
                <c:pt idx="1">
                  <c:v>Interest &amp; Fees 32%</c:v>
                </c:pt>
                <c:pt idx="2">
                  <c:v>Fund Balance (sinking fund) 35%</c:v>
                </c:pt>
              </c:strCache>
            </c:strRef>
          </c:cat>
          <c:val>
            <c:numRef>
              <c:f>'Debt Service'!$B$23:$B$25</c:f>
              <c:numCache>
                <c:formatCode>"$"#,##0</c:formatCode>
                <c:ptCount val="3"/>
                <c:pt idx="0">
                  <c:v>18510000</c:v>
                </c:pt>
                <c:pt idx="1">
                  <c:v>18519287</c:v>
                </c:pt>
                <c:pt idx="2">
                  <c:v>20235730</c:v>
                </c:pt>
              </c:numCache>
            </c:numRef>
          </c:val>
          <c:extLst>
            <c:ext xmlns:c16="http://schemas.microsoft.com/office/drawing/2014/chart" uri="{C3380CC4-5D6E-409C-BE32-E72D297353CC}">
              <c16:uniqueId val="{00000006-0FF5-489C-A6F8-D2078FAA21B4}"/>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6045779159153462"/>
          <c:y val="0.15683995301692263"/>
          <c:w val="0.27385888219290755"/>
          <c:h val="0.6827642953470595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2700" cap="flat" cmpd="sng" algn="ctr">
      <a:noFill/>
      <a:prstDash val="solid"/>
      <a:miter lim="800000"/>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66"/>
      <c:rAngAx val="0"/>
    </c:view3D>
    <c:floor>
      <c:thickness val="0"/>
    </c:floor>
    <c:sideWall>
      <c:thickness val="0"/>
      <c:spPr>
        <a:noFill/>
        <a:ln>
          <a:noFill/>
        </a:ln>
        <a:effectLst/>
      </c:spPr>
    </c:sideWall>
    <c:backWall>
      <c:thickness val="0"/>
      <c:spPr>
        <a:noFill/>
        <a:ln>
          <a:noFill/>
        </a:ln>
        <a:effectLst/>
      </c:spPr>
    </c:backWall>
    <c:plotArea>
      <c:layout/>
      <c:pie3DChart>
        <c:varyColors val="1"/>
        <c:ser>
          <c:idx val="0"/>
          <c:order val="0"/>
          <c:explosion val="24"/>
          <c:dPt>
            <c:idx val="0"/>
            <c:bubble3D val="0"/>
            <c:spPr>
              <a:solidFill>
                <a:srgbClr val="FF9933"/>
              </a:solidFill>
              <a:ln w="19050">
                <a:solidFill>
                  <a:schemeClr val="lt1"/>
                </a:solidFill>
              </a:ln>
              <a:effectLst/>
            </c:spPr>
            <c:extLst>
              <c:ext xmlns:c16="http://schemas.microsoft.com/office/drawing/2014/chart" uri="{C3380CC4-5D6E-409C-BE32-E72D297353CC}">
                <c16:uniqueId val="{00000001-DF45-46B6-9652-DCEF09BDFF8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F45-46B6-9652-DCEF09BDFF85}"/>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DF45-46B6-9652-DCEF09BDFF85}"/>
              </c:ext>
            </c:extLst>
          </c:dPt>
          <c:dLbls>
            <c:spPr>
              <a:noFill/>
              <a:ln>
                <a:noFill/>
              </a:ln>
              <a:effectLst/>
            </c:spPr>
            <c:txPr>
              <a:bodyPr wrap="square" lIns="38100" tIns="19050" rIns="38100" bIns="19050" anchor="ctr">
                <a:spAutoFit/>
              </a:bodyPr>
              <a:lstStyle/>
              <a:p>
                <a:pPr>
                  <a:defRPr sz="2000" b="1" i="0" baseline="0">
                    <a:latin typeface="Calibri" panose="020F0502020204030204" pitchFamily="34" charset="0"/>
                  </a:defRPr>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'Food Svcs'!$A$2:$A$4</c:f>
              <c:strCache>
                <c:ptCount val="3"/>
                <c:pt idx="0">
                  <c:v>Federal 32%</c:v>
                </c:pt>
                <c:pt idx="1">
                  <c:v>State 0%</c:v>
                </c:pt>
                <c:pt idx="2">
                  <c:v>Local 68%</c:v>
                </c:pt>
              </c:strCache>
            </c:strRef>
          </c:cat>
          <c:val>
            <c:numRef>
              <c:f>'Food Svcs'!$B$2:$B$4</c:f>
              <c:numCache>
                <c:formatCode>"$"#,##0</c:formatCode>
                <c:ptCount val="3"/>
                <c:pt idx="0">
                  <c:v>6973000</c:v>
                </c:pt>
                <c:pt idx="1">
                  <c:v>99000</c:v>
                </c:pt>
                <c:pt idx="2">
                  <c:v>14660000</c:v>
                </c:pt>
              </c:numCache>
            </c:numRef>
          </c:val>
          <c:extLst>
            <c:ext xmlns:c16="http://schemas.microsoft.com/office/drawing/2014/chart" uri="{C3380CC4-5D6E-409C-BE32-E72D297353CC}">
              <c16:uniqueId val="{00000006-DF45-46B6-9652-DCEF09BDFF85}"/>
            </c:ext>
          </c:extLst>
        </c:ser>
        <c:dLbls>
          <c:showLegendKey val="0"/>
          <c:showVal val="0"/>
          <c:showCatName val="0"/>
          <c:showSerName val="0"/>
          <c:showPercent val="0"/>
          <c:showBubbleSize val="0"/>
          <c:showLeaderLines val="1"/>
        </c:dLbls>
      </c:pie3DChart>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4"/>
      <c:depthPercent val="100"/>
      <c:rAngAx val="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1.0101010101010102E-2"/>
          <c:y val="5.6827150749802685E-2"/>
          <c:w val="0.67839278612900655"/>
          <c:h val="0.93054459352801899"/>
        </c:manualLayout>
      </c:layout>
      <c:pie3DChart>
        <c:varyColors val="1"/>
        <c:ser>
          <c:idx val="0"/>
          <c:order val="0"/>
          <c:explosion val="22"/>
          <c:dPt>
            <c:idx val="0"/>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1-F060-46AC-99C4-0067880938F8}"/>
              </c:ext>
            </c:extLst>
          </c:dPt>
          <c:dPt>
            <c:idx val="1"/>
            <c:bubble3D val="0"/>
            <c:explosion val="5"/>
            <c:spPr>
              <a:solidFill>
                <a:srgbClr val="FFCC00"/>
              </a:solidFill>
              <a:ln w="19050">
                <a:solidFill>
                  <a:schemeClr val="lt1"/>
                </a:solidFill>
              </a:ln>
              <a:effectLst/>
            </c:spPr>
            <c:extLst>
              <c:ext xmlns:c16="http://schemas.microsoft.com/office/drawing/2014/chart" uri="{C3380CC4-5D6E-409C-BE32-E72D297353CC}">
                <c16:uniqueId val="{00000003-F060-46AC-99C4-0067880938F8}"/>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F060-46AC-99C4-0067880938F8}"/>
              </c:ext>
            </c:extLst>
          </c:dPt>
          <c:dPt>
            <c:idx val="3"/>
            <c:bubble3D val="0"/>
            <c:explosion val="15"/>
            <c:spPr>
              <a:solidFill>
                <a:srgbClr val="92D050"/>
              </a:solidFill>
              <a:ln w="19050">
                <a:solidFill>
                  <a:schemeClr val="lt1"/>
                </a:solidFill>
              </a:ln>
              <a:effectLst/>
            </c:spPr>
            <c:extLst>
              <c:ext xmlns:c16="http://schemas.microsoft.com/office/drawing/2014/chart" uri="{C3380CC4-5D6E-409C-BE32-E72D297353CC}">
                <c16:uniqueId val="{00000007-F060-46AC-99C4-0067880938F8}"/>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F060-46AC-99C4-0067880938F8}"/>
              </c:ext>
            </c:extLst>
          </c:dPt>
          <c:dPt>
            <c:idx val="5"/>
            <c:bubble3D val="0"/>
            <c:spPr>
              <a:solidFill>
                <a:srgbClr val="FF9933"/>
              </a:solidFill>
              <a:ln w="19050">
                <a:solidFill>
                  <a:schemeClr val="lt1"/>
                </a:solidFill>
              </a:ln>
              <a:effectLst/>
            </c:spPr>
            <c:extLst>
              <c:ext xmlns:c16="http://schemas.microsoft.com/office/drawing/2014/chart" uri="{C3380CC4-5D6E-409C-BE32-E72D297353CC}">
                <c16:uniqueId val="{0000000B-F060-46AC-99C4-0067880938F8}"/>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F060-46AC-99C4-0067880938F8}"/>
              </c:ext>
            </c:extLst>
          </c:dPt>
          <c:dLbls>
            <c:dLbl>
              <c:idx val="1"/>
              <c:layout>
                <c:manualLayout>
                  <c:x val="2.5365932519304697E-2"/>
                  <c:y val="-1.484026292602402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060-46AC-99C4-0067880938F8}"/>
                </c:ext>
              </c:extLst>
            </c:dLbl>
            <c:dLbl>
              <c:idx val="3"/>
              <c:layout>
                <c:manualLayout>
                  <c:x val="-1.7043863835202466E-2"/>
                  <c:y val="-0.1880081288181519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060-46AC-99C4-0067880938F8}"/>
                </c:ext>
              </c:extLst>
            </c:dLbl>
            <c:dLbl>
              <c:idx val="5"/>
              <c:layout>
                <c:manualLayout>
                  <c:x val="5.3050186908456935E-4"/>
                  <c:y val="4.535259059468395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060-46AC-99C4-0067880938F8}"/>
                </c:ext>
              </c:extLst>
            </c:dLbl>
            <c:spPr>
              <a:noFill/>
              <a:ln>
                <a:noFill/>
              </a:ln>
              <a:effectLst/>
            </c:spPr>
            <c:txPr>
              <a:bodyPr wrap="square" lIns="38100" tIns="19050" rIns="38100" bIns="19050" anchor="ctr">
                <a:spAutoFit/>
              </a:bodyPr>
              <a:lstStyle/>
              <a:p>
                <a:pPr>
                  <a:defRPr sz="2000" b="1" i="0" baseline="0">
                    <a:latin typeface="Calibri" panose="020F0502020204030204" pitchFamily="34" charset="0"/>
                  </a:defRPr>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'Food Svcs'!$A$24:$A$30</c:f>
              <c:strCache>
                <c:ptCount val="7"/>
                <c:pt idx="0">
                  <c:v>Salaries and Benefits 43%</c:v>
                </c:pt>
                <c:pt idx="1">
                  <c:v>Capital Outlay 2%</c:v>
                </c:pt>
                <c:pt idx="2">
                  <c:v>Purchased Services 1%</c:v>
                </c:pt>
                <c:pt idx="3">
                  <c:v>Energy Services 1%</c:v>
                </c:pt>
                <c:pt idx="4">
                  <c:v>Materials &amp; Supplies 41%</c:v>
                </c:pt>
                <c:pt idx="5">
                  <c:v>Other Expenses 0%</c:v>
                </c:pt>
                <c:pt idx="6">
                  <c:v>Transfers 12%</c:v>
                </c:pt>
              </c:strCache>
            </c:strRef>
          </c:cat>
          <c:val>
            <c:numRef>
              <c:f>'Food Svcs'!$B$24:$B$30</c:f>
              <c:numCache>
                <c:formatCode>#,##0.00</c:formatCode>
                <c:ptCount val="7"/>
                <c:pt idx="0">
                  <c:v>10314837</c:v>
                </c:pt>
                <c:pt idx="1">
                  <c:v>587835</c:v>
                </c:pt>
                <c:pt idx="2">
                  <c:v>197250</c:v>
                </c:pt>
                <c:pt idx="3">
                  <c:v>123000</c:v>
                </c:pt>
                <c:pt idx="4">
                  <c:v>9727000</c:v>
                </c:pt>
                <c:pt idx="5">
                  <c:v>20000</c:v>
                </c:pt>
                <c:pt idx="6">
                  <c:v>2867976</c:v>
                </c:pt>
              </c:numCache>
            </c:numRef>
          </c:val>
          <c:extLst>
            <c:ext xmlns:c16="http://schemas.microsoft.com/office/drawing/2014/chart" uri="{C3380CC4-5D6E-409C-BE32-E72D297353CC}">
              <c16:uniqueId val="{0000000E-F060-46AC-99C4-0067880938F8}"/>
            </c:ext>
          </c:extLst>
        </c:ser>
        <c:dLbls>
          <c:showLegendKey val="0"/>
          <c:showVal val="0"/>
          <c:showCatName val="0"/>
          <c:showSerName val="0"/>
          <c:showPercent val="0"/>
          <c:showBubbleSize val="0"/>
          <c:showLeaderLines val="1"/>
        </c:dLbls>
      </c:pie3DChart>
    </c:plotArea>
    <c:legend>
      <c:legendPos val="r"/>
      <c:layout>
        <c:manualLayout>
          <c:xMode val="edge"/>
          <c:yMode val="edge"/>
          <c:x val="0.62915036188658235"/>
          <c:y val="0.16805623054024324"/>
          <c:w val="0.28625367851745803"/>
          <c:h val="0.6133745160308000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EFD5B0-DA4E-492B-8937-593B325DA8E5}" type="datetimeFigureOut">
              <a:rPr lang="en-US" smtClean="0"/>
              <a:t>9/11/2025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0E0215D-5C9C-466F-B95B-55FB1E7E0622}" type="slidenum">
              <a:rPr lang="en-US" smtClean="0"/>
              <a:t>‹#›</a:t>
            </a:fld>
            <a:endParaRPr lang="en-US" dirty="0"/>
          </a:p>
        </p:txBody>
      </p:sp>
    </p:spTree>
    <p:extLst>
      <p:ext uri="{BB962C8B-B14F-4D97-AF65-F5344CB8AC3E}">
        <p14:creationId xmlns:p14="http://schemas.microsoft.com/office/powerpoint/2010/main" val="2994573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B73A5CB-F734-4C94-A486-53C32895C11C}" type="datetimeFigureOut">
              <a:rPr lang="en-US" smtClean="0"/>
              <a:t>9/11/2025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5A534C-0B39-4556-A3D9-27C4B4F34DD2}" type="slidenum">
              <a:rPr lang="en-US" smtClean="0"/>
              <a:t>‹#›</a:t>
            </a:fld>
            <a:endParaRPr lang="en-US" dirty="0"/>
          </a:p>
        </p:txBody>
      </p:sp>
    </p:spTree>
    <p:extLst>
      <p:ext uri="{BB962C8B-B14F-4D97-AF65-F5344CB8AC3E}">
        <p14:creationId xmlns:p14="http://schemas.microsoft.com/office/powerpoint/2010/main" val="119478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School Board Members and Dr. Asplen. We requested and received your approval in July to advertise in the newspaper the tentative millage rates and budget for the new fiscal/school year.  The advertisements were placed in The St. Augustine Record on Monday, July 28.   </a:t>
            </a:r>
          </a:p>
          <a:p>
            <a:endParaRPr lang="en-US" dirty="0"/>
          </a:p>
          <a:p>
            <a:r>
              <a:rPr lang="en-US" dirty="0"/>
              <a:t>The meeting today includes the final presentation of the state required millage rate, the additional voter approved rates and the 25-26 budget, followed by any public comments and board discussion and your vote to approve the final millage rates and final budget for the 2025-2026 school year.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395A534C-0B39-4556-A3D9-27C4B4F34DD2}" type="slidenum">
              <a:rPr lang="en-US" smtClean="0"/>
              <a:t>1</a:t>
            </a:fld>
            <a:endParaRPr lang="en-US" dirty="0"/>
          </a:p>
        </p:txBody>
      </p:sp>
    </p:spTree>
    <p:extLst>
      <p:ext uri="{BB962C8B-B14F-4D97-AF65-F5344CB8AC3E}">
        <p14:creationId xmlns:p14="http://schemas.microsoft.com/office/powerpoint/2010/main" val="328045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1766" indent="0">
              <a:buNone/>
            </a:pPr>
            <a:r>
              <a:rPr lang="en-US" dirty="0"/>
              <a:t>Before we cover scenario 2 a bit of history, in 1995 the “Save our Homes” amendment passed and added to the Florida Constitution and Statutes.  This amendment ensures that the assessed value of property with a homestead exemption </a:t>
            </a:r>
            <a:r>
              <a:rPr lang="en-US" b="1" dirty="0"/>
              <a:t>cannot increase more than 3%</a:t>
            </a:r>
            <a:r>
              <a:rPr lang="en-US" dirty="0"/>
              <a:t> or the percent change in the Consumer Price Index (CPI) whichever is less.  </a:t>
            </a:r>
          </a:p>
          <a:p>
            <a:pPr marL="161766" indent="0">
              <a:buNone/>
            </a:pPr>
            <a:r>
              <a:rPr lang="en-US" dirty="0"/>
              <a:t>~Again, the portion of property tax related to school funding equals the taxable value, divided by 1,000 multiplied by the School District Millage Rate.  </a:t>
            </a:r>
          </a:p>
          <a:p>
            <a:pPr marL="161766" indent="0">
              <a:buNone/>
            </a:pPr>
            <a:r>
              <a:rPr lang="en-US" dirty="0"/>
              <a:t>~Under the proposed rate, a homeowner of a $370,800 home, after the homestead exemption deduction of $25,000 has a Taxable value of $345,800 and will pay $2,168.86 of ad valorem (property) taxes to St. Johns County related to school funding.  This is an increase of $400.73 or 22.66% more than last year. </a:t>
            </a:r>
          </a:p>
          <a:p>
            <a:pPr marL="161766" indent="0">
              <a:buNone/>
            </a:pPr>
            <a:endParaRPr lang="en-US" dirty="0"/>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10</a:t>
            </a:fld>
            <a:endParaRPr lang="en-US" dirty="0"/>
          </a:p>
        </p:txBody>
      </p:sp>
    </p:spTree>
    <p:extLst>
      <p:ext uri="{BB962C8B-B14F-4D97-AF65-F5344CB8AC3E}">
        <p14:creationId xmlns:p14="http://schemas.microsoft.com/office/powerpoint/2010/main" val="1602451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0A9A0-0639-CB79-8CA7-3D2F8C830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03066-5FA7-D41F-807E-B643A7666E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65A7F-BEED-2982-7B8D-291B55EDCDD8}"/>
              </a:ext>
            </a:extLst>
          </p:cNvPr>
          <p:cNvSpPr>
            <a:spLocks noGrp="1"/>
          </p:cNvSpPr>
          <p:nvPr>
            <p:ph type="body" idx="1"/>
          </p:nvPr>
        </p:nvSpPr>
        <p:spPr/>
        <p:txBody>
          <a:bodyPr/>
          <a:lstStyle/>
          <a:p>
            <a:pPr marL="161766"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I’ve added this slide as a reminder that even with the voted-on 1.00 mill, the total millage rate this year is still less than it was 15 years ago – even only 7 years ago in 2018-2019 the millage rate was 6.278.</a:t>
            </a:r>
          </a:p>
          <a:p>
            <a:pPr marL="161766"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161766"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Now, for most, property taxes have gone up over time due to the assessed value of the home going up – but school districts keep getting rolled back year over year.</a:t>
            </a:r>
          </a:p>
          <a:p>
            <a:pPr marL="161766"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161766"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161766" indent="0">
              <a:buNone/>
            </a:pPr>
            <a:endParaRPr lang="en-US" dirty="0"/>
          </a:p>
        </p:txBody>
      </p:sp>
      <p:sp>
        <p:nvSpPr>
          <p:cNvPr id="4" name="Slide Number Placeholder 3">
            <a:extLst>
              <a:ext uri="{FF2B5EF4-FFF2-40B4-BE49-F238E27FC236}">
                <a16:creationId xmlns:a16="http://schemas.microsoft.com/office/drawing/2014/main" id="{63CFE86F-C7E4-04A9-4A51-4EC680CEB486}"/>
              </a:ext>
            </a:extLst>
          </p:cNvPr>
          <p:cNvSpPr>
            <a:spLocks noGrp="1"/>
          </p:cNvSpPr>
          <p:nvPr>
            <p:ph type="sldNum" sz="quarter" idx="5"/>
          </p:nvPr>
        </p:nvSpPr>
        <p:spPr/>
        <p:txBody>
          <a:bodyPr/>
          <a:lstStyle/>
          <a:p>
            <a:fld id="{395A534C-0B39-4556-A3D9-27C4B4F34DD2}" type="slidenum">
              <a:rPr lang="en-US" smtClean="0"/>
              <a:t>11</a:t>
            </a:fld>
            <a:endParaRPr lang="en-US" dirty="0"/>
          </a:p>
        </p:txBody>
      </p:sp>
    </p:spTree>
    <p:extLst>
      <p:ext uri="{BB962C8B-B14F-4D97-AF65-F5344CB8AC3E}">
        <p14:creationId xmlns:p14="http://schemas.microsoft.com/office/powerpoint/2010/main" val="229648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introduce some analysis of how the millage has been going down year over year and how that affects our funding.</a:t>
            </a:r>
          </a:p>
          <a:p>
            <a:endParaRPr lang="en-US" dirty="0"/>
          </a:p>
          <a:p>
            <a:r>
              <a:rPr lang="en-US" dirty="0"/>
              <a:t>So in this example – keeping the certified tax roll as it is today and calculating what the district would have received in revenue had the millage remained while property taxes increased.  You can see how much we would have generated.  We as a school district continue to grow and we need our funding to grow with us.   By our community supporting the additional millage – we can guarantee that all of the $61 M it generates stays right here in St. Johns County. </a:t>
            </a:r>
          </a:p>
        </p:txBody>
      </p:sp>
      <p:sp>
        <p:nvSpPr>
          <p:cNvPr id="4" name="Slide Number Placeholder 3"/>
          <p:cNvSpPr>
            <a:spLocks noGrp="1"/>
          </p:cNvSpPr>
          <p:nvPr>
            <p:ph type="sldNum" sz="quarter" idx="5"/>
          </p:nvPr>
        </p:nvSpPr>
        <p:spPr/>
        <p:txBody>
          <a:bodyPr/>
          <a:lstStyle/>
          <a:p>
            <a:fld id="{395A534C-0B39-4556-A3D9-27C4B4F34DD2}" type="slidenum">
              <a:rPr lang="en-US" smtClean="0"/>
              <a:t>12</a:t>
            </a:fld>
            <a:endParaRPr lang="en-US" dirty="0"/>
          </a:p>
        </p:txBody>
      </p:sp>
    </p:spTree>
    <p:extLst>
      <p:ext uri="{BB962C8B-B14F-4D97-AF65-F5344CB8AC3E}">
        <p14:creationId xmlns:p14="http://schemas.microsoft.com/office/powerpoint/2010/main" val="4252613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 this is a slide right out of our presentation last year as we went out and spoke to the community.  We discussed how the increase would affect their property taxes.  AND, we presented how we would spend these dollars.</a:t>
            </a:r>
          </a:p>
          <a:p>
            <a:endParaRPr lang="en-US" dirty="0"/>
          </a:p>
          <a:p>
            <a:r>
              <a:rPr lang="en-US" dirty="0"/>
              <a:t>Today – 85% of these projected funds are going into the paychecks of our amazing staff.  Staff will receive between $4,500 and $8,200 for this school year.  We are able to pay for additional nursing staff and the additional cost to have a YRD in our schools.  And we are enhancing programs at our schools by supporting basketball programs at our Title I elementary schools and arts programs at our high schools.</a:t>
            </a:r>
          </a:p>
        </p:txBody>
      </p:sp>
      <p:sp>
        <p:nvSpPr>
          <p:cNvPr id="4" name="Slide Number Placeholder 3"/>
          <p:cNvSpPr>
            <a:spLocks noGrp="1"/>
          </p:cNvSpPr>
          <p:nvPr>
            <p:ph type="sldNum" sz="quarter" idx="5"/>
          </p:nvPr>
        </p:nvSpPr>
        <p:spPr/>
        <p:txBody>
          <a:bodyPr/>
          <a:lstStyle/>
          <a:p>
            <a:fld id="{395A534C-0B39-4556-A3D9-27C4B4F34DD2}" type="slidenum">
              <a:rPr lang="en-US" smtClean="0"/>
              <a:t>13</a:t>
            </a:fld>
            <a:endParaRPr lang="en-US" dirty="0"/>
          </a:p>
        </p:txBody>
      </p:sp>
    </p:spTree>
    <p:extLst>
      <p:ext uri="{BB962C8B-B14F-4D97-AF65-F5344CB8AC3E}">
        <p14:creationId xmlns:p14="http://schemas.microsoft.com/office/powerpoint/2010/main" val="45661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item we will review is the school district budget.  The budget is detailed by funding sources. </a:t>
            </a:r>
          </a:p>
          <a:p>
            <a:r>
              <a:rPr lang="en-US" dirty="0"/>
              <a:t>~The General Operating Fund equals $626,974,282 (626 million, 974 thousand, 282 dollars) or 41% of the total.  The main source of funding for the General Fund comes from the FEFP (this is a combination of state sales tax and local property taxes.)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Special Revenue Fund equals $50,629,474 (50 million, 629 thousand, 474 dollars). (This includes Student Food Services, and Federal dollars for the various Title grants, the Individuals with Disabilities Education Act (IDEA) grant, and the Head Start grant to name a few). 3%</a:t>
            </a:r>
          </a:p>
          <a:p>
            <a:r>
              <a:rPr lang="en-US" dirty="0"/>
              <a:t>~The Debt service fund equals $57,265,018 (57 million, 265 thousand, 018 dollars) or approximately 4% of the total budget </a:t>
            </a:r>
          </a:p>
          <a:p>
            <a:r>
              <a:rPr lang="en-US" dirty="0"/>
              <a:t>~The Capital Project Fund equals $662,290,945 (662 million, 290 thousand, 945 dollars) and makes up 43% of the total budget.</a:t>
            </a:r>
          </a:p>
          <a:p>
            <a:r>
              <a:rPr lang="en-US" dirty="0"/>
              <a:t>~The Internal Services Fund is $141,421,082 ($141 million, 421 thousand, 082 dollars) and equals 9% of the total budget (This fund includes the Health insurance for Medical, Dental &amp; Vision programs along with the workers compensation program funds.)</a:t>
            </a:r>
          </a:p>
          <a:p>
            <a:r>
              <a:rPr lang="en-US" dirty="0"/>
              <a:t>~The total budget equals $1,538,580,801 (1 billion, 538 million, 580 thousand, 801 dollars).</a:t>
            </a:r>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14</a:t>
            </a:fld>
            <a:endParaRPr lang="en-US" dirty="0"/>
          </a:p>
        </p:txBody>
      </p:sp>
    </p:spTree>
    <p:extLst>
      <p:ext uri="{BB962C8B-B14F-4D97-AF65-F5344CB8AC3E}">
        <p14:creationId xmlns:p14="http://schemas.microsoft.com/office/powerpoint/2010/main" val="264150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General Fund (Fund 100)Revenue dollars include Federal, State and Local.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~Federal dollars are estimated at $260,000 for our County wide JROTC program, or less than half a percent. ((JROTC: the military branches provide course content, curriculum teaching aides and any other supplies associated with the conduct of the program including uniforms, equipment (replica weapons, air rifles, and sabers) as authorized.  Each of the military branches retain ownership of the items they provide.  Additionally, meals, travel &amp; lodging costs for students &amp; instructors are covered for activities away from the school.  We must provide technology, classrooms, &amp; office space.))</a:t>
            </a:r>
          </a:p>
          <a:p>
            <a:r>
              <a:rPr lang="en-US" dirty="0"/>
              <a:t>~State Revenue includes the Florida Education Finance Program funds at $244,351,526 or 43%</a:t>
            </a:r>
          </a:p>
          <a:p>
            <a:r>
              <a:rPr lang="en-US" dirty="0"/>
              <a:t>~Local dollars are a combination of required local effort, discretionary millage, fees, field trips, etc.) are $300,349,880 or 53%.  ~Transfers are 4% and come from the capital outlay fund and the student food service fund.  (Capital =$21.8 million and SNS $2.8 million totaling $24.6 million.) </a:t>
            </a:r>
          </a:p>
          <a:p>
            <a:r>
              <a:rPr lang="en-US" dirty="0"/>
              <a:t>~The major portion of the General Fund or Operating Budget dollars are used to maintain our educational programs offered to the children, families and citizens of St. Johns County.</a:t>
            </a:r>
          </a:p>
          <a:p>
            <a:r>
              <a:rPr lang="en-US" dirty="0"/>
              <a:t>~(This does not include Fund Balance). For a total estimated revenue of $569,570,410.</a:t>
            </a:r>
          </a:p>
          <a:p>
            <a:pPr marL="161766" indent="0">
              <a:buNone/>
            </a:pPr>
            <a:r>
              <a:rPr lang="en-US" dirty="0"/>
              <a:t> </a:t>
            </a:r>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15</a:t>
            </a:fld>
            <a:endParaRPr lang="en-US" dirty="0"/>
          </a:p>
        </p:txBody>
      </p:sp>
    </p:spTree>
    <p:extLst>
      <p:ext uri="{BB962C8B-B14F-4D97-AF65-F5344CB8AC3E}">
        <p14:creationId xmlns:p14="http://schemas.microsoft.com/office/powerpoint/2010/main" val="365875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Fund expenditures detailed by category:</a:t>
            </a:r>
          </a:p>
          <a:p>
            <a:r>
              <a:rPr lang="en-US" dirty="0"/>
              <a:t> ~The largest category of expenses in the general fund are for the students and teachers.  The Classroom Teaching </a:t>
            </a:r>
            <a:r>
              <a:rPr lang="en-US" b="0" dirty="0"/>
              <a:t>employees </a:t>
            </a:r>
            <a:r>
              <a:rPr lang="en-US" dirty="0"/>
              <a:t>are those who work with our students.  This category includes Grades K-12 Basic Education programs, Grades PreK-12 Exceptional Student Education programs, At Risk Programs, Career Tech &amp; Adult Education programs. </a:t>
            </a:r>
            <a:r>
              <a:rPr lang="en-US" b="1" dirty="0"/>
              <a:t>62%</a:t>
            </a:r>
            <a:r>
              <a:rPr lang="en-US" dirty="0"/>
              <a:t> (or </a:t>
            </a:r>
            <a:r>
              <a:rPr lang="en-US" sz="1200" b="0" i="0" u="none" strike="noStrike" kern="1200" dirty="0">
                <a:solidFill>
                  <a:schemeClr val="tx1"/>
                </a:solidFill>
                <a:effectLst/>
                <a:latin typeface="+mn-lt"/>
                <a:ea typeface="+mn-ea"/>
                <a:cs typeface="+mn-cs"/>
              </a:rPr>
              <a:t>$ 351,721,495 of our ge</a:t>
            </a:r>
            <a:r>
              <a:rPr lang="en-US" dirty="0"/>
              <a:t>neral operating expenditures reside here.  This include salaries, employee benefits, purchased services,  materials and supplies.  </a:t>
            </a:r>
            <a:endParaRPr lang="en-US" b="0" dirty="0"/>
          </a:p>
          <a:p>
            <a:r>
              <a:rPr lang="en-US" b="0" dirty="0"/>
              <a:t> ~The Teacher Support</a:t>
            </a:r>
            <a:r>
              <a:rPr lang="en-US" b="1" dirty="0"/>
              <a:t> </a:t>
            </a:r>
            <a:r>
              <a:rPr lang="en-US" dirty="0"/>
              <a:t>team is next and includes Student Services, Instructional Media Services, Instruction &amp; Curriculum Development, Instructional Staff Training, &amp; Instructional Related Technology (this category goes hand in hand with the Direct Instruction group).  The Teacher Support category totals 13% or $72,113,436 of the general fund expenses.  </a:t>
            </a:r>
            <a:r>
              <a:rPr lang="en-US" b="1" i="1" dirty="0"/>
              <a:t>When the Classroom Teaching and Teacher Support categories are added together, they equal 75% of the total budget. </a:t>
            </a:r>
            <a:r>
              <a:rPr lang="en-US" dirty="0"/>
              <a:t> </a:t>
            </a:r>
          </a:p>
          <a:p>
            <a:r>
              <a:rPr lang="en-US" dirty="0"/>
              <a:t>~The </a:t>
            </a:r>
            <a:r>
              <a:rPr lang="en-US" b="1" dirty="0"/>
              <a:t>School Operations &amp; Maintenance of Schools </a:t>
            </a:r>
            <a:r>
              <a:rPr lang="en-US" b="0" dirty="0"/>
              <a:t>section equals 15% of the general fund expenses and </a:t>
            </a:r>
            <a:r>
              <a:rPr lang="en-US" dirty="0"/>
              <a:t>includes School Administration, Operation of Plant, Maintenance of Plant and Community Services. (($88,770,475 of the general fund expenditures.))</a:t>
            </a:r>
          </a:p>
          <a:p>
            <a:r>
              <a:rPr lang="en-US" dirty="0"/>
              <a:t>~The Operational Services category includes General Administration, Facilities, Student Transportation, Central Services, Administrative Technology Services, Human Resources, Financial Services and school board and equals 10% of the general fund expenses.  (</a:t>
            </a:r>
            <a:r>
              <a:rPr lang="en-US" sz="1200" b="0" i="0" u="none" strike="noStrike" kern="1200" dirty="0">
                <a:solidFill>
                  <a:schemeClr val="tx1"/>
                </a:solidFill>
                <a:effectLst/>
                <a:latin typeface="+mn-lt"/>
                <a:ea typeface="+mn-ea"/>
                <a:cs typeface="+mn-cs"/>
              </a:rPr>
              <a:t>$56,965,004</a:t>
            </a:r>
            <a:r>
              <a:rPr lang="en-US" dirty="0"/>
              <a:t>).</a:t>
            </a:r>
          </a:p>
          <a:p>
            <a:r>
              <a:rPr lang="en-US" dirty="0"/>
              <a:t>The total estimated appropriations equal </a:t>
            </a:r>
            <a:r>
              <a:rPr lang="en-US" sz="1200" b="0" i="0" u="none" strike="noStrike" kern="1200" dirty="0">
                <a:solidFill>
                  <a:schemeClr val="tx1"/>
                </a:solidFill>
                <a:effectLst/>
                <a:latin typeface="+mn-lt"/>
                <a:ea typeface="+mn-ea"/>
                <a:cs typeface="+mn-cs"/>
              </a:rPr>
              <a:t>$569,570,410. </a:t>
            </a:r>
            <a:endParaRPr lang="en-US" dirty="0"/>
          </a:p>
          <a:p>
            <a:pPr marL="161766" indent="0">
              <a:buNone/>
            </a:pPr>
            <a:r>
              <a:rPr lang="en-US" dirty="0"/>
              <a:t> </a:t>
            </a:r>
          </a:p>
          <a:p>
            <a:pPr marL="161766"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395A534C-0B39-4556-A3D9-27C4B4F34DD2}" type="slidenum">
              <a:rPr lang="en-US" smtClean="0"/>
              <a:t>16</a:t>
            </a:fld>
            <a:endParaRPr lang="en-US" dirty="0"/>
          </a:p>
        </p:txBody>
      </p:sp>
    </p:spTree>
    <p:extLst>
      <p:ext uri="{BB962C8B-B14F-4D97-AF65-F5344CB8AC3E}">
        <p14:creationId xmlns:p14="http://schemas.microsoft.com/office/powerpoint/2010/main" val="1766510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newest addition to our tentative budget presentation is the introduction of the expenditures of our Additional Millage.  For the 2025-2026 School year the expenditures are identified as noted in the graph.</a:t>
            </a:r>
          </a:p>
          <a:p>
            <a:r>
              <a:rPr lang="en-US" dirty="0"/>
              <a:t>R &amp; R at 85% - this is the money that is going to staff in the form of a supplement.  These started with the July 15, 2025 paychecks.</a:t>
            </a:r>
          </a:p>
          <a:p>
            <a:r>
              <a:rPr lang="en-US" dirty="0"/>
              <a:t>S &amp; W at 10% - this includes the additional costs outside of the state allocation for our wonderful YRDs along with nurses and safety monitors and ESE interventionists.</a:t>
            </a:r>
          </a:p>
          <a:p>
            <a:r>
              <a:rPr lang="en-US" dirty="0"/>
              <a:t>P &amp; E at 4% - this is to support Technology in the district, along with athletics and the arts.</a:t>
            </a:r>
          </a:p>
          <a:p>
            <a:r>
              <a:rPr lang="en-US" dirty="0"/>
              <a:t>Charters 1% - and as per the law, we will provide a proportionate share to our charters as required.</a:t>
            </a:r>
          </a:p>
          <a:p>
            <a:r>
              <a:rPr lang="en-US" dirty="0"/>
              <a:t>AS this is our first year with these funds, we will continuously monitor and evaluate the best use of this resource for our students.</a:t>
            </a:r>
          </a:p>
          <a:p>
            <a:r>
              <a:rPr lang="en-US" dirty="0"/>
              <a:t>And, a reminder to the public that the application is out for those that would like to apply to fill one of the seats on our Citizens Advisory Committee.  The application closes on September 17.</a:t>
            </a:r>
          </a:p>
        </p:txBody>
      </p:sp>
      <p:sp>
        <p:nvSpPr>
          <p:cNvPr id="4" name="Slide Number Placeholder 3"/>
          <p:cNvSpPr>
            <a:spLocks noGrp="1"/>
          </p:cNvSpPr>
          <p:nvPr>
            <p:ph type="sldNum" sz="quarter" idx="5"/>
          </p:nvPr>
        </p:nvSpPr>
        <p:spPr/>
        <p:txBody>
          <a:bodyPr/>
          <a:lstStyle/>
          <a:p>
            <a:fld id="{395A534C-0B39-4556-A3D9-27C4B4F34DD2}" type="slidenum">
              <a:rPr lang="en-US" smtClean="0"/>
              <a:t>17</a:t>
            </a:fld>
            <a:endParaRPr lang="en-US" dirty="0"/>
          </a:p>
        </p:txBody>
      </p:sp>
    </p:spTree>
    <p:extLst>
      <p:ext uri="{BB962C8B-B14F-4D97-AF65-F5344CB8AC3E}">
        <p14:creationId xmlns:p14="http://schemas.microsoft.com/office/powerpoint/2010/main" val="984143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Outlay Fund has Revenue from local dollars including:  property taxes, half-cent sales surtax collections, &amp; impact fees.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estimate from the state for </a:t>
            </a:r>
            <a:r>
              <a:rPr lang="en-US" b="1" dirty="0"/>
              <a:t>Capital outlay and debt service (CO&amp;DS) </a:t>
            </a:r>
            <a:r>
              <a:rPr lang="en-US" dirty="0"/>
              <a:t>equals less than half a percent or $1.8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Half-cent sales surtax </a:t>
            </a:r>
            <a:r>
              <a:rPr lang="en-US" dirty="0"/>
              <a:t>is projected at $26.5 million or 4% of the capital fund.</a:t>
            </a:r>
          </a:p>
          <a:p>
            <a:r>
              <a:rPr lang="en-US" dirty="0"/>
              <a:t>~Our projected collection from the </a:t>
            </a:r>
            <a:r>
              <a:rPr lang="en-US" b="1" dirty="0"/>
              <a:t>Capital Outlay Local millage 1.500 mills </a:t>
            </a:r>
            <a:r>
              <a:rPr lang="en-US" dirty="0"/>
              <a:t>is $91.7 million or 14% of the capital budget.</a:t>
            </a:r>
          </a:p>
          <a:p>
            <a:pPr marL="161766" indent="0">
              <a:buNone/>
            </a:pPr>
            <a:r>
              <a:rPr lang="en-US" b="1" dirty="0"/>
              <a:t>	</a:t>
            </a:r>
            <a:r>
              <a:rPr lang="en-US" dirty="0"/>
              <a:t>~The </a:t>
            </a:r>
            <a:r>
              <a:rPr lang="en-US" b="1" dirty="0"/>
              <a:t>impact fees </a:t>
            </a:r>
            <a:r>
              <a:rPr lang="en-US" dirty="0"/>
              <a:t>are approximately $15 million or 2% of the fund.</a:t>
            </a:r>
          </a:p>
          <a:p>
            <a:r>
              <a:rPr lang="en-US" dirty="0"/>
              <a:t>~The </a:t>
            </a:r>
            <a:r>
              <a:rPr lang="en-US" b="1" dirty="0"/>
              <a:t>fund balance or carry forward </a:t>
            </a:r>
            <a:r>
              <a:rPr lang="en-US" dirty="0"/>
              <a:t>balance makes up the remaining dollars to be used for our maintenance projects, construction, and renovation projects. </a:t>
            </a:r>
          </a:p>
          <a:p>
            <a:r>
              <a:rPr lang="en-US" dirty="0"/>
              <a:t>~The total capital fund equals $662,290,945</a:t>
            </a:r>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18</a:t>
            </a:fld>
            <a:endParaRPr lang="en-US" dirty="0"/>
          </a:p>
        </p:txBody>
      </p:sp>
    </p:spTree>
    <p:extLst>
      <p:ext uri="{BB962C8B-B14F-4D97-AF65-F5344CB8AC3E}">
        <p14:creationId xmlns:p14="http://schemas.microsoft.com/office/powerpoint/2010/main" val="188525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Capital Outlay expenditures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~Buildings &amp; Fixed Equipment - $456.7 million or 69%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~Furniture, Fixtures &amp; Equipment - $15.8 million or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~Motor Vehicles (including 25 school buses) - $13.9 million or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~Improvements Other Than Buildings - $26.8 million or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~Remodeling &amp; Renovations - $95.7 million or 15%</a:t>
            </a:r>
          </a:p>
          <a:p>
            <a:r>
              <a:rPr lang="en-US" dirty="0"/>
              <a:t>~Transfers - $53.4 million or 8%</a:t>
            </a:r>
          </a:p>
          <a:p>
            <a:r>
              <a:rPr lang="en-US" dirty="0"/>
              <a:t>For a total of $662,290,945 million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5A534C-0B39-4556-A3D9-27C4B4F34D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19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What is TRIM? The Truth in Millage legislation was enacted in 1980, and the requirements are detailed in Florida Statute Section 200.065. The TRIM method is the process government entities use to levy ad valorem/property taxes. </a:t>
            </a:r>
          </a:p>
          <a:p>
            <a:r>
              <a:rPr lang="en-US" sz="1400" dirty="0"/>
              <a:t>~Taxing authorities in Florida, which includes county governments, school districts, water management districts, special districts and municipalities are governed by the Florida Constitution and Statutes.    </a:t>
            </a:r>
          </a:p>
          <a:p>
            <a:r>
              <a:rPr lang="en-US" sz="1400" dirty="0"/>
              <a:t>The TRIM process is housed within the Florida Department of Revenue’s Property Tax Oversight department.  The Property Tax Oversight department works with Florida taxing authorities to make sure the taxing entities are following the requirements of the mandated guidelines.  </a:t>
            </a:r>
          </a:p>
          <a:p>
            <a:r>
              <a:rPr lang="en-US" sz="1400" dirty="0"/>
              <a:t> ~Public hearings such as this one, invite taxpayers and the community to participate in the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~Following these requirements, we placed our legal advertisements in </a:t>
            </a:r>
            <a:r>
              <a:rPr lang="en-US" sz="1400" i="1" u="none" dirty="0"/>
              <a:t>The St. Augustine Record</a:t>
            </a:r>
            <a:r>
              <a:rPr lang="en-US" sz="1400" i="0" dirty="0"/>
              <a:t>, on Monday, July 28. S</a:t>
            </a:r>
            <a:r>
              <a:rPr lang="en-US" sz="1400" dirty="0"/>
              <a:t>chool districts must hold the first public hearing on the tentative millage rates and budget 2-5  days after publishing the advertisements in the newspaper. The statute also mandates the newspaper notice requirements, form, size and placement of the budget ads.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~Following the presentation, public input and Board discussion, the tentative millage rates are adopted first, followed by the tentative budget.</a:t>
            </a:r>
          </a:p>
          <a:p>
            <a:r>
              <a:rPr lang="en-US" sz="1400" dirty="0"/>
              <a:t>~After the first public hearing which was held on July 30, we as the taxing authority reported to the property appraiser the approved information regarding the current year proposed millage rates,  the current year rolled-back rate, the prior year millage rates, and the date, time and meeting place of our Final Public Hearing.  Once the Property Appraiser collects the certifications from the various taxing authorities, they  mail out the </a:t>
            </a:r>
            <a:r>
              <a:rPr lang="en-US" sz="1400" b="1" i="1" baseline="0" dirty="0"/>
              <a:t>Notice of Proposed Property Taxes.  </a:t>
            </a:r>
            <a:r>
              <a:rPr lang="en-US" sz="1400" dirty="0"/>
              <a:t>Florida Statutes are very specific in defining the process and timetable that must be followed to adopt the millage rates and budget.  </a:t>
            </a:r>
          </a:p>
          <a:p>
            <a:endParaRPr lang="en-US" sz="1400" dirty="0"/>
          </a:p>
        </p:txBody>
      </p:sp>
      <p:sp>
        <p:nvSpPr>
          <p:cNvPr id="4" name="Slide Number Placeholder 3"/>
          <p:cNvSpPr>
            <a:spLocks noGrp="1"/>
          </p:cNvSpPr>
          <p:nvPr>
            <p:ph type="sldNum" sz="quarter" idx="10"/>
          </p:nvPr>
        </p:nvSpPr>
        <p:spPr/>
        <p:txBody>
          <a:bodyPr/>
          <a:lstStyle/>
          <a:p>
            <a:fld id="{395A534C-0B39-4556-A3D9-27C4B4F34DD2}" type="slidenum">
              <a:rPr lang="en-US" smtClean="0"/>
              <a:t>2</a:t>
            </a:fld>
            <a:endParaRPr lang="en-US" dirty="0"/>
          </a:p>
        </p:txBody>
      </p:sp>
    </p:spTree>
    <p:extLst>
      <p:ext uri="{BB962C8B-B14F-4D97-AF65-F5344CB8AC3E}">
        <p14:creationId xmlns:p14="http://schemas.microsoft.com/office/powerpoint/2010/main" val="2328010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revenue dollars for the debt service fund includes:</a:t>
            </a:r>
          </a:p>
          <a:p>
            <a:r>
              <a:rPr lang="en-US" dirty="0"/>
              <a:t>~Federal dollars for the Qualified School Construction Bonds - $745,347.20 interest and payments or 1.0%.</a:t>
            </a:r>
          </a:p>
          <a:p>
            <a:r>
              <a:rPr lang="en-US" dirty="0"/>
              <a:t>~Local dollars of 10% from the Half-Cent Sales Surtax of $5.5 million</a:t>
            </a:r>
          </a:p>
          <a:p>
            <a:r>
              <a:rPr lang="en-US" dirty="0"/>
              <a:t>~Transfers In totals 55% or $31.6 million for payments</a:t>
            </a:r>
          </a:p>
          <a:p>
            <a:r>
              <a:rPr lang="en-US" dirty="0"/>
              <a:t>~Estimated Fund Balance/carry forward of 34% or $19.29 million.</a:t>
            </a:r>
          </a:p>
          <a:p>
            <a:r>
              <a:rPr lang="en-US" dirty="0"/>
              <a:t>~For a total estimated Revenue amount of $57,265,018</a:t>
            </a:r>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20</a:t>
            </a:fld>
            <a:endParaRPr lang="en-US" dirty="0"/>
          </a:p>
        </p:txBody>
      </p:sp>
    </p:spTree>
    <p:extLst>
      <p:ext uri="{BB962C8B-B14F-4D97-AF65-F5344CB8AC3E}">
        <p14:creationId xmlns:p14="http://schemas.microsoft.com/office/powerpoint/2010/main" val="1129450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Expenses for Debt Service include principal payments, interest payments and associated fees.</a:t>
            </a:r>
          </a:p>
          <a:p>
            <a:r>
              <a:rPr lang="en-US" dirty="0"/>
              <a:t>~Principal payments are $18.5 million (Certificates of Participation, and Half-Cent Sales Surtax Revenue Bonds – Series 2016)</a:t>
            </a:r>
          </a:p>
          <a:p>
            <a:r>
              <a:rPr lang="en-US" dirty="0"/>
              <a:t>~Interest payments of $18.5 million</a:t>
            </a:r>
          </a:p>
          <a:p>
            <a:r>
              <a:rPr lang="en-US" dirty="0"/>
              <a:t>~Dues &amp; Fees of $23,750 </a:t>
            </a:r>
          </a:p>
          <a:p>
            <a:r>
              <a:rPr lang="en-US" dirty="0"/>
              <a:t>Fund Balance (Sinking Fund) equals $20.2 million or 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total estimated appropriations of $57,265,018</a:t>
            </a:r>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21</a:t>
            </a:fld>
            <a:endParaRPr lang="en-US" dirty="0"/>
          </a:p>
        </p:txBody>
      </p:sp>
    </p:spTree>
    <p:extLst>
      <p:ext uri="{BB962C8B-B14F-4D97-AF65-F5344CB8AC3E}">
        <p14:creationId xmlns:p14="http://schemas.microsoft.com/office/powerpoint/2010/main" val="2024349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Food and Nutrition Services Fund earns dollars from two sources.  </a:t>
            </a:r>
          </a:p>
          <a:p>
            <a:r>
              <a:rPr lang="en-US" dirty="0"/>
              <a:t>~We receive 32% from the National School Lunch Program administered through the Department of Agriculture</a:t>
            </a:r>
          </a:p>
          <a:p>
            <a:r>
              <a:rPr lang="en-US" dirty="0"/>
              <a:t>~68% of revenue comes under the local category and are generated from a la cart sales.</a:t>
            </a:r>
          </a:p>
          <a:p>
            <a:r>
              <a:rPr lang="en-US" dirty="0"/>
              <a:t>~The total estimated revenue (not including fund balance) equals $21,732,000 adding in carry forward we have revenue of $34,653,283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22</a:t>
            </a:fld>
            <a:endParaRPr lang="en-US" dirty="0"/>
          </a:p>
        </p:txBody>
      </p:sp>
    </p:spTree>
    <p:extLst>
      <p:ext uri="{BB962C8B-B14F-4D97-AF65-F5344CB8AC3E}">
        <p14:creationId xmlns:p14="http://schemas.microsoft.com/office/powerpoint/2010/main" val="1647469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Food &amp; Nutrition Services expenditures include:</a:t>
            </a:r>
          </a:p>
          <a:p>
            <a:r>
              <a:rPr lang="en-US" dirty="0"/>
              <a:t>Salaries/Benefits =$10,314,837 million or 43%</a:t>
            </a:r>
          </a:p>
          <a:p>
            <a:r>
              <a:rPr lang="en-US" dirty="0"/>
              <a:t>Capital Outlay =$587,835 or 2%</a:t>
            </a:r>
          </a:p>
          <a:p>
            <a:r>
              <a:rPr lang="en-US" dirty="0"/>
              <a:t>Purchased Services =$197,250 or 1%</a:t>
            </a:r>
          </a:p>
          <a:p>
            <a:r>
              <a:rPr lang="en-US" dirty="0"/>
              <a:t>Energy Services = $123,000 or 1%</a:t>
            </a:r>
          </a:p>
          <a:p>
            <a:r>
              <a:rPr lang="en-US" dirty="0"/>
              <a:t>Materials &amp; Supplies = $9,727,000 or 41%</a:t>
            </a:r>
          </a:p>
          <a:p>
            <a:r>
              <a:rPr lang="en-US" dirty="0"/>
              <a:t>Other Expenses = $20,000 or less than one percent</a:t>
            </a:r>
          </a:p>
          <a:p>
            <a:r>
              <a:rPr lang="en-US" dirty="0"/>
              <a:t>Transfers = $2.8 million or 12% to the General Fund to cover every day operating expenses. And reserves of $10M.</a:t>
            </a:r>
          </a:p>
          <a:p>
            <a:r>
              <a:rPr lang="en-US" dirty="0"/>
              <a:t>For an estimated total of $34,653,283.</a:t>
            </a:r>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23</a:t>
            </a:fld>
            <a:endParaRPr lang="en-US" dirty="0"/>
          </a:p>
        </p:txBody>
      </p:sp>
    </p:spTree>
    <p:extLst>
      <p:ext uri="{BB962C8B-B14F-4D97-AF65-F5344CB8AC3E}">
        <p14:creationId xmlns:p14="http://schemas.microsoft.com/office/powerpoint/2010/main" val="984143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special revenue fund contains federal funds that are typically provided for specific programs and populations of students.  Currently we are projecting the school district to be awarded approximately $15,976,191 in Federal grants (this does not include our student food service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grants are expected during the year, however, if we have not received the Grant Award Notice, we do not include it in the budget.  The above listed Grants include Title I, IDEA, &amp; HEAD START.  The expenses include curriculum, materials &amp; supplies and salaries and benefits.  We are waiting on the reinstatement of the funds from Title II, III and IV for a value of approx. $1.3M.  Along with some additional revenue for our Adult Education programs at FCTC.</a:t>
            </a:r>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24</a:t>
            </a:fld>
            <a:endParaRPr lang="en-US" dirty="0"/>
          </a:p>
        </p:txBody>
      </p:sp>
    </p:spTree>
    <p:extLst>
      <p:ext uri="{BB962C8B-B14F-4D97-AF65-F5344CB8AC3E}">
        <p14:creationId xmlns:p14="http://schemas.microsoft.com/office/powerpoint/2010/main" val="3622887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The Internal Services Fund includes the medical insurance programs of medical, vision, dental and the workers compensation program.  The projected revenue and estimated carry forward equals $141,421,082</a:t>
            </a:r>
          </a:p>
          <a:p>
            <a:r>
              <a:rPr lang="en-US" sz="1200" b="0" i="0" u="none" strike="noStrike" dirty="0">
                <a:solidFill>
                  <a:srgbClr val="000000"/>
                </a:solidFill>
                <a:effectLst/>
                <a:latin typeface="Calibri" panose="020F0502020204030204" pitchFamily="34" charset="0"/>
              </a:rPr>
              <a:t>The Expenditures include claims, fees and reserves and totaling $141,421,082.</a:t>
            </a:r>
            <a:r>
              <a:rPr lang="en-US" sz="1200" dirty="0"/>
              <a:t> </a:t>
            </a:r>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25</a:t>
            </a:fld>
            <a:endParaRPr lang="en-US" dirty="0"/>
          </a:p>
        </p:txBody>
      </p:sp>
    </p:spTree>
    <p:extLst>
      <p:ext uri="{BB962C8B-B14F-4D97-AF65-F5344CB8AC3E}">
        <p14:creationId xmlns:p14="http://schemas.microsoft.com/office/powerpoint/2010/main" val="1077994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report that is put out by the Florida Department of Education and this is the most recent report since district are still closing out 2024-2025.</a:t>
            </a:r>
          </a:p>
          <a:p>
            <a:endParaRPr lang="en-US" dirty="0"/>
          </a:p>
          <a:p>
            <a:r>
              <a:rPr lang="en-US" dirty="0"/>
              <a:t>This shows a comparison of our surrounding counties and expenses within the 4 walls of the school vs. district expenditures.  As you can see that we are the lowest in district expenditures when reviewing our surrounding area with 97.32% spent in our schools and only 2.68% spent for the district.</a:t>
            </a:r>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26</a:t>
            </a:fld>
            <a:endParaRPr lang="en-US" dirty="0"/>
          </a:p>
        </p:txBody>
      </p:sp>
    </p:spTree>
    <p:extLst>
      <p:ext uri="{BB962C8B-B14F-4D97-AF65-F5344CB8AC3E}">
        <p14:creationId xmlns:p14="http://schemas.microsoft.com/office/powerpoint/2010/main" val="1098578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D17F3-2B58-91DF-CC5A-DC0E2767C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4D5AC-D02B-BAFE-D105-2524A3133F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BB587-C9BD-924A-DC9A-DCF9DB3707AE}"/>
              </a:ext>
            </a:extLst>
          </p:cNvPr>
          <p:cNvSpPr>
            <a:spLocks noGrp="1"/>
          </p:cNvSpPr>
          <p:nvPr>
            <p:ph type="body" idx="1"/>
          </p:nvPr>
        </p:nvSpPr>
        <p:spPr/>
        <p:txBody>
          <a:bodyPr/>
          <a:lstStyle/>
          <a:p>
            <a:r>
              <a:rPr lang="en-US" dirty="0"/>
              <a:t>An I also wanted to show were we are in comparison to all Florida School district and as you can see we are the 6</a:t>
            </a:r>
            <a:r>
              <a:rPr lang="en-US" baseline="30000" dirty="0"/>
              <a:t>th</a:t>
            </a:r>
            <a:r>
              <a:rPr lang="en-US" dirty="0"/>
              <a:t> lowest school district in the state as far as expenditures go for </a:t>
            </a:r>
            <a:r>
              <a:rPr lang="en-US"/>
              <a:t>district expenses. </a:t>
            </a:r>
            <a:endParaRPr lang="en-US" dirty="0"/>
          </a:p>
        </p:txBody>
      </p:sp>
      <p:sp>
        <p:nvSpPr>
          <p:cNvPr id="4" name="Slide Number Placeholder 3">
            <a:extLst>
              <a:ext uri="{FF2B5EF4-FFF2-40B4-BE49-F238E27FC236}">
                <a16:creationId xmlns:a16="http://schemas.microsoft.com/office/drawing/2014/main" id="{FE06E3EA-37E5-6262-8664-F84E19C6232C}"/>
              </a:ext>
            </a:extLst>
          </p:cNvPr>
          <p:cNvSpPr>
            <a:spLocks noGrp="1"/>
          </p:cNvSpPr>
          <p:nvPr>
            <p:ph type="sldNum" sz="quarter" idx="5"/>
          </p:nvPr>
        </p:nvSpPr>
        <p:spPr/>
        <p:txBody>
          <a:bodyPr/>
          <a:lstStyle/>
          <a:p>
            <a:fld id="{395A534C-0B39-4556-A3D9-27C4B4F34DD2}" type="slidenum">
              <a:rPr lang="en-US" smtClean="0"/>
              <a:t>27</a:t>
            </a:fld>
            <a:endParaRPr lang="en-US" dirty="0"/>
          </a:p>
        </p:txBody>
      </p:sp>
    </p:spTree>
    <p:extLst>
      <p:ext uri="{BB962C8B-B14F-4D97-AF65-F5344CB8AC3E}">
        <p14:creationId xmlns:p14="http://schemas.microsoft.com/office/powerpoint/2010/main" val="356767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FEE73-2080-FDBD-84A7-94D363F8E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CEC28-ED52-4C70-C841-36D480BE6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8FBCA-E8C4-B368-AE94-7B0B6B1B3F2A}"/>
              </a:ext>
            </a:extLst>
          </p:cNvPr>
          <p:cNvSpPr>
            <a:spLocks noGrp="1"/>
          </p:cNvSpPr>
          <p:nvPr>
            <p:ph type="body" idx="1"/>
          </p:nvPr>
        </p:nvSpPr>
        <p:spPr/>
        <p:txBody>
          <a:bodyPr/>
          <a:lstStyle/>
          <a:p>
            <a:r>
              <a:rPr lang="en-US" dirty="0"/>
              <a:t>In conclusion - The total proposed millage rates related to school funding for 2025-26 equals </a:t>
            </a:r>
            <a:r>
              <a:rPr lang="en-US" b="1" dirty="0"/>
              <a:t>6.272 mills</a:t>
            </a:r>
            <a:r>
              <a:rPr lang="en-US" dirty="0"/>
              <a:t>.  This rate will generate dollars for the General Operating fund and Capital Outlay fund. The State </a:t>
            </a:r>
            <a:r>
              <a:rPr lang="en-US" b="1" dirty="0"/>
              <a:t>RLE of 3.0170 &amp; Prior Period Funding Adjustment Millage of .0070 totals</a:t>
            </a:r>
            <a:r>
              <a:rPr lang="en-US" dirty="0"/>
              <a:t> </a:t>
            </a:r>
            <a:r>
              <a:rPr lang="en-US" b="1" dirty="0"/>
              <a:t>3.0240 mills or 48%</a:t>
            </a:r>
            <a:r>
              <a:rPr lang="en-US" dirty="0"/>
              <a:t> of the total millage rate of </a:t>
            </a:r>
            <a:r>
              <a:rPr lang="en-US" b="1" dirty="0"/>
              <a:t>6.2720</a:t>
            </a:r>
            <a:r>
              <a:rPr lang="en-US" dirty="0"/>
              <a:t> mills.  The </a:t>
            </a:r>
            <a:r>
              <a:rPr lang="en-US" b="1" dirty="0"/>
              <a:t>Basic Discretionary millage rate is 0.748 mills</a:t>
            </a:r>
            <a:r>
              <a:rPr lang="en-US" dirty="0"/>
              <a:t> and </a:t>
            </a:r>
            <a:r>
              <a:rPr lang="en-US" b="1" dirty="0"/>
              <a:t>12%</a:t>
            </a:r>
            <a:r>
              <a:rPr lang="en-US" dirty="0"/>
              <a:t> of the total rate and the </a:t>
            </a:r>
            <a:r>
              <a:rPr lang="en-US" b="1" dirty="0"/>
              <a:t>capital outlay millage rate is 1.500 mills or 24% </a:t>
            </a:r>
            <a:r>
              <a:rPr lang="en-US" dirty="0"/>
              <a:t>of the total. The additional millage rate of 1.000 mills is 16% of the total.</a:t>
            </a:r>
          </a:p>
          <a:p>
            <a:r>
              <a:rPr lang="en-US" dirty="0"/>
              <a:t> ~Based on the 2025 tax roll provided by the Florida Dept. of Revenue and certified by the Commissioner of Education, the above millage rates are to be levied. Again, the Florida DOE and Florida Statutes direct the amount of State RLE for each school district.  This amount is determined as a sum of money, and then the estimated millage rate needed to raise that sum is specified.  The initial estimate is used in the preliminary budget.  </a:t>
            </a:r>
          </a:p>
          <a:p>
            <a:r>
              <a:rPr lang="en-US" dirty="0"/>
              <a:t>~This rate is what our school board MUST levy to participate in the FEFP.  The school board cannot levy more than the rate specified. Each taxing authority provides to the department of revenue and property appraiser what they have approved at their public hearings.  </a:t>
            </a:r>
          </a:p>
          <a:p>
            <a:endParaRPr lang="en-US" dirty="0"/>
          </a:p>
        </p:txBody>
      </p:sp>
      <p:sp>
        <p:nvSpPr>
          <p:cNvPr id="4" name="Slide Number Placeholder 3">
            <a:extLst>
              <a:ext uri="{FF2B5EF4-FFF2-40B4-BE49-F238E27FC236}">
                <a16:creationId xmlns:a16="http://schemas.microsoft.com/office/drawing/2014/main" id="{E1D1A26F-8AB7-DFFB-14AC-DF8E66A8E25A}"/>
              </a:ext>
            </a:extLst>
          </p:cNvPr>
          <p:cNvSpPr>
            <a:spLocks noGrp="1"/>
          </p:cNvSpPr>
          <p:nvPr>
            <p:ph type="sldNum" sz="quarter" idx="5"/>
          </p:nvPr>
        </p:nvSpPr>
        <p:spPr/>
        <p:txBody>
          <a:bodyPr/>
          <a:lstStyle/>
          <a:p>
            <a:fld id="{395A534C-0B39-4556-A3D9-27C4B4F34DD2}" type="slidenum">
              <a:rPr lang="en-US" smtClean="0"/>
              <a:t>28</a:t>
            </a:fld>
            <a:endParaRPr lang="en-US" dirty="0"/>
          </a:p>
        </p:txBody>
      </p:sp>
    </p:spTree>
    <p:extLst>
      <p:ext uri="{BB962C8B-B14F-4D97-AF65-F5344CB8AC3E}">
        <p14:creationId xmlns:p14="http://schemas.microsoft.com/office/powerpoint/2010/main" val="3847194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Operating Fund of $626,974,282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~Special Revenue Fund (Federal/SNS) fund = $50,629,474 million</a:t>
            </a:r>
          </a:p>
          <a:p>
            <a:r>
              <a:rPr lang="en-US" dirty="0"/>
              <a:t>~Debt Service Fund = $57,265,018 million </a:t>
            </a:r>
          </a:p>
          <a:p>
            <a:r>
              <a:rPr lang="en-US" dirty="0"/>
              <a:t>~Capital Projects Fund = $662,290,945 million</a:t>
            </a:r>
          </a:p>
          <a:p>
            <a:r>
              <a:rPr lang="en-US" dirty="0"/>
              <a:t>~Internal Services Fund = $141,421,082</a:t>
            </a:r>
          </a:p>
          <a:p>
            <a:endParaRPr lang="en-US" dirty="0"/>
          </a:p>
          <a:p>
            <a:r>
              <a:rPr lang="en-US" dirty="0"/>
              <a:t>For a total of all Funds / Checkbooks = $1,538,580,801 (1 billion, 538 million, 580 thousand, 801 dollars)</a:t>
            </a:r>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29</a:t>
            </a:fld>
            <a:endParaRPr lang="en-US" dirty="0"/>
          </a:p>
        </p:txBody>
      </p:sp>
    </p:spTree>
    <p:extLst>
      <p:ext uri="{BB962C8B-B14F-4D97-AF65-F5344CB8AC3E}">
        <p14:creationId xmlns:p14="http://schemas.microsoft.com/office/powerpoint/2010/main" val="276396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The St. Johns County Property Appraiser certified the 2025-26 estimate of the tax roll that is the basis for determining the Required Local Effort (RLE) millage rate in the Florida Education Finance Program (FEFP).  Also, certified were final tax rolls for prior year, which are used to calculate the Prior Period Funding Adjustment Millage.  Districts are required to levy the Prior Period Funding Adjustment Millage in addition to the RLE millage.  The Prior Period Funding Adjustment Millage offsets the unrealized RLE revenue resulting from a tax roll decrease that occurs when the certified final tax roll is less than the tax roll used in the FEFP state funding calculation.</a:t>
            </a:r>
          </a:p>
          <a:p>
            <a:r>
              <a:rPr lang="en-US" sz="1200" dirty="0">
                <a:latin typeface="Times New Roman" panose="02020603050405020304" pitchFamily="18" charset="0"/>
                <a:cs typeface="Times New Roman" panose="02020603050405020304" pitchFamily="18" charset="0"/>
              </a:rPr>
              <a:t>~The millage rates we are highlighting today include the Required Local Effort (RLE), A Prior Period Adjustment, the Basic Discretionary Millage, our New Additional Millage and the Capital Outlay Millage. The New Additional Millage is the rate that we generally refer to as our Referendum dollars, but for the purposes of this meeting, we are using the terminology provided by the Florida Department of Revenue and shown on the Budget Summary of our advertisement.</a:t>
            </a:r>
          </a:p>
          <a:p>
            <a:r>
              <a:rPr lang="en-US" sz="1200" dirty="0">
                <a:latin typeface="Times New Roman" panose="02020603050405020304" pitchFamily="18" charset="0"/>
                <a:cs typeface="Times New Roman" panose="02020603050405020304" pitchFamily="18" charset="0"/>
              </a:rPr>
              <a:t>Walk through the history starting with 2014-15 and then focus on the 2025-2026 millage rates.  Per State Law – </a:t>
            </a:r>
            <a:r>
              <a:rPr lang="en-US" sz="1200" b="1" dirty="0">
                <a:latin typeface="Times New Roman" panose="02020603050405020304" pitchFamily="18" charset="0"/>
                <a:cs typeface="Times New Roman" panose="02020603050405020304" pitchFamily="18" charset="0"/>
              </a:rPr>
              <a:t>the RLE 3.024 mills, The Basic Discretionary Local Effort is 0.748 mills, the Additional Millage is 1.000 mills and the Capital Outlay millage is 1.500 mills. For a total of 6.272 mills, although this factors out to an increase – there is a decrease in the total RLE from last years rates of (</a:t>
            </a:r>
            <a:r>
              <a:rPr lang="en-US" sz="1200" b="1" dirty="0">
                <a:solidFill>
                  <a:srgbClr val="FF0000"/>
                </a:solidFill>
                <a:latin typeface="Times New Roman" panose="02020603050405020304" pitchFamily="18" charset="0"/>
                <a:cs typeface="Times New Roman" panose="02020603050405020304" pitchFamily="18" charset="0"/>
              </a:rPr>
              <a:t>0.006).</a:t>
            </a:r>
            <a:r>
              <a:rPr lang="en-US" sz="1200" b="1" dirty="0">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proposed Required local effort at 3.024 Mills will generate $184,785,554</a:t>
            </a: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Discretionary millage rate of 0.748</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mills will generate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$45,707,538.</a:t>
            </a:r>
          </a:p>
          <a:p>
            <a:pPr marL="0" marR="0">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~The proposed Additional Millage rate of 1.000 will generate $61,106,334</a:t>
            </a: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proposed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Capital Outlay Millage rate of 1.500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mills will generate: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$91,659,501. (91 million, 659 thousand, 501 dollars.)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3</a:t>
            </a:fld>
            <a:endParaRPr lang="en-US" dirty="0"/>
          </a:p>
        </p:txBody>
      </p:sp>
    </p:spTree>
    <p:extLst>
      <p:ext uri="{BB962C8B-B14F-4D97-AF65-F5344CB8AC3E}">
        <p14:creationId xmlns:p14="http://schemas.microsoft.com/office/powerpoint/2010/main" val="4118031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30</a:t>
            </a:fld>
            <a:endParaRPr lang="en-US" dirty="0"/>
          </a:p>
        </p:txBody>
      </p:sp>
    </p:spTree>
    <p:extLst>
      <p:ext uri="{BB962C8B-B14F-4D97-AF65-F5344CB8AC3E}">
        <p14:creationId xmlns:p14="http://schemas.microsoft.com/office/powerpoint/2010/main" val="420553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The property assessment values chart for St. Johns County begins in the 2014-2015 school year (at the bottom).  As you can see, year over year the growth of property values in St. Johns County.  These values have increased even during the pandemic. </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~The current year property tax rolls were certified at </a:t>
            </a:r>
            <a:r>
              <a:rPr lang="en-US" sz="1200" b="1" dirty="0">
                <a:effectLst/>
                <a:latin typeface="+mn-lt"/>
                <a:ea typeface="Calibri" panose="020F0502020204030204" pitchFamily="34" charset="0"/>
                <a:cs typeface="Times New Roman" panose="02020603050405020304" pitchFamily="18" charset="0"/>
              </a:rPr>
              <a:t>$63,652,430,917</a:t>
            </a:r>
            <a:r>
              <a:rPr lang="en-US" sz="1200" dirty="0">
                <a:effectLst/>
                <a:latin typeface="+mn-lt"/>
                <a:ea typeface="Calibri" panose="020F0502020204030204" pitchFamily="34" charset="0"/>
                <a:cs typeface="Times New Roman" panose="02020603050405020304" pitchFamily="18" charset="0"/>
              </a:rPr>
              <a:t> billion (63 billion, 652 million, 430 thousand, 917 hundred dollars)… this is an increase in property values of 7.55% over last year.</a:t>
            </a:r>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4</a:t>
            </a:fld>
            <a:endParaRPr lang="en-US" dirty="0"/>
          </a:p>
        </p:txBody>
      </p:sp>
    </p:spTree>
    <p:extLst>
      <p:ext uri="{BB962C8B-B14F-4D97-AF65-F5344CB8AC3E}">
        <p14:creationId xmlns:p14="http://schemas.microsoft.com/office/powerpoint/2010/main" val="668995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total proposed millage rates related to school funding for 2025-26 equals </a:t>
            </a:r>
            <a:r>
              <a:rPr lang="en-US" b="1" dirty="0"/>
              <a:t>6.272 mills</a:t>
            </a:r>
            <a:r>
              <a:rPr lang="en-US" dirty="0"/>
              <a:t>.  This rate will generate dollars for the General Operating fund and Capital Outlay fund. The State </a:t>
            </a:r>
            <a:r>
              <a:rPr lang="en-US" b="1" dirty="0"/>
              <a:t>RLE of 3.0170 &amp; Prior Period Funding Adjustment Millage of .0070 totals</a:t>
            </a:r>
            <a:r>
              <a:rPr lang="en-US" dirty="0"/>
              <a:t> </a:t>
            </a:r>
            <a:r>
              <a:rPr lang="en-US" b="1" dirty="0"/>
              <a:t>3.0240 mills or 48%</a:t>
            </a:r>
            <a:r>
              <a:rPr lang="en-US" dirty="0"/>
              <a:t> of the total millage rate of </a:t>
            </a:r>
            <a:r>
              <a:rPr lang="en-US" b="1" dirty="0"/>
              <a:t>6.2720</a:t>
            </a:r>
            <a:r>
              <a:rPr lang="en-US" dirty="0"/>
              <a:t> mills.  The </a:t>
            </a:r>
            <a:r>
              <a:rPr lang="en-US" b="1" dirty="0"/>
              <a:t>Basic Discretionary millage rate is 0.748 mills</a:t>
            </a:r>
            <a:r>
              <a:rPr lang="en-US" dirty="0"/>
              <a:t> and </a:t>
            </a:r>
            <a:r>
              <a:rPr lang="en-US" b="1" dirty="0"/>
              <a:t>12%</a:t>
            </a:r>
            <a:r>
              <a:rPr lang="en-US" dirty="0"/>
              <a:t> of the total rate and the </a:t>
            </a:r>
            <a:r>
              <a:rPr lang="en-US" b="1" dirty="0"/>
              <a:t>capital outlay millage rate is 1.500 mills or 24% </a:t>
            </a:r>
            <a:r>
              <a:rPr lang="en-US" dirty="0"/>
              <a:t>of the total. The additional millage rate of 1.000 mills is 16% of the total.</a:t>
            </a:r>
          </a:p>
          <a:p>
            <a:r>
              <a:rPr lang="en-US" dirty="0"/>
              <a:t> ~Based on the 2025 tax roll provided by the Florida Dept. of Revenue and certified by the Commissioner of Education, the above millage rates are to be levied. Again, the Florida DOE and Florida Statutes direct the amount of State RLE for each school district.  This amount is determined as a sum of money, and then the estimated millage rate needed to raise that sum is specified.  The initial estimate is used in the preliminary budget.  </a:t>
            </a:r>
          </a:p>
          <a:p>
            <a:r>
              <a:rPr lang="en-US" dirty="0"/>
              <a:t>~This rate is what our school board MUST levy to participate in the FEFP.  The school board cannot levy more than the rate specified. Each taxing authority provides to the department of revenue and property appraiser what they have approved at their public hearings.  </a:t>
            </a:r>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5</a:t>
            </a:fld>
            <a:endParaRPr lang="en-US" dirty="0"/>
          </a:p>
        </p:txBody>
      </p:sp>
    </p:spTree>
    <p:extLst>
      <p:ext uri="{BB962C8B-B14F-4D97-AF65-F5344CB8AC3E}">
        <p14:creationId xmlns:p14="http://schemas.microsoft.com/office/powerpoint/2010/main" val="402405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Millage rate is a tax rate or taxation defined as the dollars assessed for each $1,000 of property value. The equation above shows the Taxable Property Value </a:t>
            </a:r>
            <a:r>
              <a:rPr lang="en-US" b="1" dirty="0"/>
              <a:t>divided by </a:t>
            </a:r>
            <a:r>
              <a:rPr lang="en-US" dirty="0"/>
              <a:t>/ 1,000 X 96% collection rate = equals the value of one mill. In general, one mill is one-tenth of one cent, or a one mill levy is a property tax of $1.00 per $1,000 of assessed valuation of property.  </a:t>
            </a:r>
          </a:p>
          <a:p>
            <a:r>
              <a:rPr lang="en-US" dirty="0"/>
              <a:t>A mill refers to the rate of property tax commonly paid on the assessed value of a home and/or business properties.</a:t>
            </a:r>
          </a:p>
          <a:p>
            <a:pPr marL="161766" indent="0">
              <a:buNone/>
            </a:pPr>
            <a:endParaRPr lang="en-US" dirty="0"/>
          </a:p>
          <a:p>
            <a:r>
              <a:rPr lang="en-US" dirty="0"/>
              <a:t>For the above calculation we divide the St. Johns County taxable property values of </a:t>
            </a:r>
            <a:r>
              <a:rPr lang="en-US" b="1" dirty="0"/>
              <a:t>$63,652,430,917</a:t>
            </a:r>
            <a:r>
              <a:rPr lang="en-US" dirty="0"/>
              <a:t> (63 billion, 652 million, 430 thousand, 917 dollars) by 1,000 and then multiply by 96%.  Why 96%? It’s the collection rate set-aside of 4% for the possibility of uncollected property taxes. This is the most we can use in the budget per state law.  By using the example above, one mill will generate $61,106,334 (61 million, 106 thousand, 334 dollars) in St. Johns County.</a:t>
            </a:r>
          </a:p>
          <a:p>
            <a:pPr marL="161766" indent="0">
              <a:buNone/>
            </a:pPr>
            <a:endParaRPr lang="en-US" dirty="0"/>
          </a:p>
          <a:p>
            <a:pPr marL="161766" indent="0">
              <a:buNone/>
            </a:pPr>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6</a:t>
            </a:fld>
            <a:endParaRPr lang="en-US" dirty="0"/>
          </a:p>
        </p:txBody>
      </p:sp>
    </p:spTree>
    <p:extLst>
      <p:ext uri="{BB962C8B-B14F-4D97-AF65-F5344CB8AC3E}">
        <p14:creationId xmlns:p14="http://schemas.microsoft.com/office/powerpoint/2010/main" val="689887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1766"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What is the “Rolled-Back Rate?” The RBR is the millage rate that would provide the same amount of revenue as the previous year’s millage rate if applied to the current property tax roll or tax values.  Florida Statute 200.065 states that when the current proposed State required Millage rates exceed the RBR the legal advertisement must be a “Notice of Proposed Tax Increase”.  Let’s review.</a:t>
            </a:r>
          </a:p>
          <a:p>
            <a:pPr marL="161766" indent="0">
              <a:buNone/>
            </a:pPr>
            <a:r>
              <a:rPr lang="en-US" sz="1200" dirty="0">
                <a:latin typeface="Times New Roman" panose="02020603050405020304" pitchFamily="18" charset="0"/>
                <a:cs typeface="Times New Roman" panose="02020603050405020304" pitchFamily="18" charset="0"/>
              </a:rPr>
              <a:t>~In column 1 the taxable value for property in St. Johns County in July 2024 was $59,183,696,626 billion (59 billion, 183 million, 696 thousand, 626 dollars), the millage rate for the school district portion of taxes was 5.278 and generated $312,371,551: $312 million,371thousand, 551 dollars.</a:t>
            </a:r>
          </a:p>
          <a:p>
            <a:pPr marL="161766" indent="0">
              <a:buNone/>
            </a:pPr>
            <a:r>
              <a:rPr lang="en-US" sz="1200" dirty="0">
                <a:latin typeface="Times New Roman" panose="02020603050405020304" pitchFamily="18" charset="0"/>
                <a:cs typeface="Times New Roman" panose="02020603050405020304" pitchFamily="18" charset="0"/>
              </a:rPr>
              <a:t>~In column 2, the taxable value calculation includes the property values less new construction plus any , and/or additions for purposes of the RBR.  This amount is $61,274,000,815 (61 billion, 274 million, 815 dollars.)  So, the millage rate, when rounded would need to be 5.0979 to generate the same amount of dollars as last year?  Remember that rate:  </a:t>
            </a:r>
            <a:r>
              <a:rPr lang="en-US" sz="1200" b="1" dirty="0">
                <a:latin typeface="Times New Roman" panose="02020603050405020304" pitchFamily="18" charset="0"/>
                <a:cs typeface="Times New Roman" panose="02020603050405020304" pitchFamily="18" charset="0"/>
              </a:rPr>
              <a:t>5.0979</a:t>
            </a:r>
            <a:endParaRPr lang="en-US" sz="1200" dirty="0">
              <a:latin typeface="Times New Roman" panose="02020603050405020304" pitchFamily="18" charset="0"/>
              <a:cs typeface="Times New Roman" panose="02020603050405020304" pitchFamily="18" charset="0"/>
            </a:endParaRPr>
          </a:p>
          <a:p>
            <a:pPr marL="161766" indent="0">
              <a:buNone/>
            </a:pPr>
            <a:r>
              <a:rPr lang="en-US" sz="1200" dirty="0">
                <a:latin typeface="Times New Roman" panose="02020603050405020304" pitchFamily="18" charset="0"/>
                <a:cs typeface="Times New Roman" panose="02020603050405020304" pitchFamily="18" charset="0"/>
              </a:rPr>
              <a:t>~In column 3 the certified property values this year are $63,652,430,917 (63 Billion, 652 million, 430 thousand, 917 dollars); then the state required millage rates of 6.272 (which includes the additional voted 1 mill) for total dollar amount generated of $399,228,047 (399 million, 228 thousand, 047 dollars) (SEE NEWSPAPER ADVERTISEMENT).  As the state required millage rates are </a:t>
            </a:r>
            <a:r>
              <a:rPr lang="en-US" sz="1200" b="1" dirty="0">
                <a:latin typeface="Times New Roman" panose="02020603050405020304" pitchFamily="18" charset="0"/>
                <a:cs typeface="Times New Roman" panose="02020603050405020304" pitchFamily="18" charset="0"/>
              </a:rPr>
              <a:t>higher</a:t>
            </a:r>
            <a:r>
              <a:rPr lang="en-US" sz="1200" dirty="0">
                <a:latin typeface="Times New Roman" panose="02020603050405020304" pitchFamily="18" charset="0"/>
                <a:cs typeface="Times New Roman" panose="02020603050405020304" pitchFamily="18" charset="0"/>
              </a:rPr>
              <a:t> than the RBR, we now have a property tax increase.</a:t>
            </a:r>
          </a:p>
          <a:p>
            <a:pPr marL="161766" indent="0">
              <a:buNone/>
            </a:pPr>
            <a:endParaRPr lang="en-US" sz="1200" dirty="0">
              <a:latin typeface="Times New Roman" panose="02020603050405020304" pitchFamily="18" charset="0"/>
              <a:cs typeface="Times New Roman" panose="02020603050405020304" pitchFamily="18" charset="0"/>
            </a:endParaRPr>
          </a:p>
          <a:p>
            <a:pPr marL="161766" indent="0">
              <a:buNone/>
            </a:pPr>
            <a:r>
              <a:rPr lang="en-US" sz="1200" dirty="0">
                <a:latin typeface="Times New Roman" panose="02020603050405020304" pitchFamily="18" charset="0"/>
                <a:cs typeface="Times New Roman" panose="02020603050405020304" pitchFamily="18" charset="0"/>
              </a:rPr>
              <a:t>~Please remember:  What you will be assessed for your property taxes is a function of the value of your property.  If your property was assessed or worth more this year than last year, you will pay more in taxes.  For example, a St. Johns County citizen could be paying more in school board taxes if your property is valued more or assessed higher this year than last year. </a:t>
            </a:r>
          </a:p>
          <a:p>
            <a:pPr marL="161766" indent="0">
              <a:buNone/>
            </a:pPr>
            <a:endParaRPr lang="en-US" sz="1200" dirty="0">
              <a:latin typeface="Times New Roman" panose="02020603050405020304" pitchFamily="18" charset="0"/>
              <a:cs typeface="Times New Roman" panose="02020603050405020304" pitchFamily="18" charset="0"/>
            </a:endParaRPr>
          </a:p>
          <a:p>
            <a:pPr marL="161766" indent="0">
              <a:buNone/>
            </a:pPr>
            <a:r>
              <a:rPr lang="en-US" sz="1200" dirty="0">
                <a:latin typeface="Times New Roman" panose="02020603050405020304" pitchFamily="18" charset="0"/>
                <a:cs typeface="Times New Roman" panose="02020603050405020304" pitchFamily="18" charset="0"/>
              </a:rPr>
              <a:t>The proposed Millage rate for 2025-26 is 6.272. Read into minutes of the meeting</a:t>
            </a:r>
            <a:r>
              <a:rPr lang="en-US" sz="1200" b="1" dirty="0">
                <a:latin typeface="Times New Roman" panose="02020603050405020304" pitchFamily="18" charset="0"/>
                <a:cs typeface="Times New Roman" panose="02020603050405020304" pitchFamily="18" charset="0"/>
              </a:rPr>
              <a:t> this is an increase of 23.03% more than the current year RBR, as noted on the DR-420S (this information can be found in the budget book on page 278)</a:t>
            </a:r>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7</a:t>
            </a:fld>
            <a:endParaRPr lang="en-US" dirty="0"/>
          </a:p>
        </p:txBody>
      </p:sp>
    </p:spTree>
    <p:extLst>
      <p:ext uri="{BB962C8B-B14F-4D97-AF65-F5344CB8AC3E}">
        <p14:creationId xmlns:p14="http://schemas.microsoft.com/office/powerpoint/2010/main" val="3350051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93C9C-EE70-7ADA-260D-AF1624568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184307-58AF-40D8-E814-4A9BAE6CA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CADC0-A4FF-2A20-EEDD-B704EC635D61}"/>
              </a:ext>
            </a:extLst>
          </p:cNvPr>
          <p:cNvSpPr>
            <a:spLocks noGrp="1"/>
          </p:cNvSpPr>
          <p:nvPr>
            <p:ph type="body" idx="1"/>
          </p:nvPr>
        </p:nvSpPr>
        <p:spPr/>
        <p:txBody>
          <a:bodyPr/>
          <a:lstStyle/>
          <a:p>
            <a:pPr marL="161766"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The prior slide is the format in which you are used to seeing in this presentation for the rolled-back rate.  In an effort to be transparent and in celebration of our Additional Voted Millage Rate – I have provided a breakdown showing what the millage would have generated without the additional voted millage and what it generates with it included. Which is the 6.2720 that you are voting to approve tonight.  These values are at 100%.</a:t>
            </a:r>
          </a:p>
          <a:p>
            <a:pPr marL="161766" indent="0">
              <a:buNone/>
            </a:pPr>
            <a:endParaRPr lang="en-US" dirty="0"/>
          </a:p>
        </p:txBody>
      </p:sp>
      <p:sp>
        <p:nvSpPr>
          <p:cNvPr id="4" name="Slide Number Placeholder 3">
            <a:extLst>
              <a:ext uri="{FF2B5EF4-FFF2-40B4-BE49-F238E27FC236}">
                <a16:creationId xmlns:a16="http://schemas.microsoft.com/office/drawing/2014/main" id="{23F72B17-A0DC-B915-A79A-179B1696185A}"/>
              </a:ext>
            </a:extLst>
          </p:cNvPr>
          <p:cNvSpPr>
            <a:spLocks noGrp="1"/>
          </p:cNvSpPr>
          <p:nvPr>
            <p:ph type="sldNum" sz="quarter" idx="5"/>
          </p:nvPr>
        </p:nvSpPr>
        <p:spPr/>
        <p:txBody>
          <a:bodyPr/>
          <a:lstStyle/>
          <a:p>
            <a:fld id="{395A534C-0B39-4556-A3D9-27C4B4F34DD2}" type="slidenum">
              <a:rPr lang="en-US" smtClean="0"/>
              <a:t>8</a:t>
            </a:fld>
            <a:endParaRPr lang="en-US" dirty="0"/>
          </a:p>
        </p:txBody>
      </p:sp>
    </p:spTree>
    <p:extLst>
      <p:ext uri="{BB962C8B-B14F-4D97-AF65-F5344CB8AC3E}">
        <p14:creationId xmlns:p14="http://schemas.microsoft.com/office/powerpoint/2010/main" val="217637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1766" indent="0">
              <a:buNone/>
            </a:pPr>
            <a:r>
              <a:rPr lang="en-US" dirty="0"/>
              <a:t>Let’s look at how a property owners’ taxes are computed slide?</a:t>
            </a:r>
          </a:p>
          <a:p>
            <a:pPr marL="161766" indent="0">
              <a:buNone/>
            </a:pPr>
            <a:r>
              <a:rPr lang="en-US" dirty="0"/>
              <a:t>~The taxable value of a homeowners’ property equals the assessed value, as determined by the St. Johns County Property Appraisers office, less a $25,000 homestead exemption, if applicable.  (If you feel that the value of your property is inaccurate or does not reflect fair market value, or if you are entitled to an exemption or classification that is not reflected on your property valuation statement, please contact your local property appraisers’ office of the county in which the property is located.)</a:t>
            </a:r>
          </a:p>
          <a:p>
            <a:pPr marL="161766" indent="0">
              <a:buNone/>
            </a:pPr>
            <a:r>
              <a:rPr lang="en-US" dirty="0"/>
              <a:t>~What is a Homestead Exemption?  A homestead exemption is probably the most common tax exemption.   It reduces from the value of your primary residence property an amount that should not be taxed, if you have filed for the exemption.   </a:t>
            </a:r>
          </a:p>
          <a:p>
            <a:pPr marL="161766" indent="0">
              <a:buNone/>
            </a:pPr>
            <a:endParaRPr lang="en-US" dirty="0"/>
          </a:p>
          <a:p>
            <a:pPr marL="161766" indent="0">
              <a:buNone/>
            </a:pPr>
            <a:r>
              <a:rPr lang="en-US" dirty="0"/>
              <a:t>To review the slide box:  The portion of property tax related to school funding </a:t>
            </a:r>
            <a:r>
              <a:rPr lang="en-US" b="1" dirty="0"/>
              <a:t>equals the taxable value, divided by 1,000 multiplied by the School District Millage Rate</a:t>
            </a:r>
            <a:r>
              <a:rPr lang="en-US" dirty="0"/>
              <a:t>.  Under the proposed rate, a homeowner of a $360,000 home, less the homestead exemption deduction of $25,000 has a Taxable value of $335,000 and will pay $2,101.12 of ad valorem (property) taxes to St. Johns County related to school funding for the new year.  This is an increase of 18.83% or $332.99 more than last year. </a:t>
            </a:r>
          </a:p>
          <a:p>
            <a:pPr marL="161766" indent="0">
              <a:buNone/>
            </a:pPr>
            <a:endParaRPr lang="en-US" dirty="0"/>
          </a:p>
          <a:p>
            <a:endParaRPr lang="en-US" dirty="0"/>
          </a:p>
        </p:txBody>
      </p:sp>
      <p:sp>
        <p:nvSpPr>
          <p:cNvPr id="4" name="Slide Number Placeholder 3"/>
          <p:cNvSpPr>
            <a:spLocks noGrp="1"/>
          </p:cNvSpPr>
          <p:nvPr>
            <p:ph type="sldNum" sz="quarter" idx="5"/>
          </p:nvPr>
        </p:nvSpPr>
        <p:spPr/>
        <p:txBody>
          <a:bodyPr/>
          <a:lstStyle/>
          <a:p>
            <a:fld id="{395A534C-0B39-4556-A3D9-27C4B4F34DD2}" type="slidenum">
              <a:rPr lang="en-US" smtClean="0"/>
              <a:t>9</a:t>
            </a:fld>
            <a:endParaRPr lang="en-US" dirty="0"/>
          </a:p>
        </p:txBody>
      </p:sp>
    </p:spTree>
    <p:extLst>
      <p:ext uri="{BB962C8B-B14F-4D97-AF65-F5344CB8AC3E}">
        <p14:creationId xmlns:p14="http://schemas.microsoft.com/office/powerpoint/2010/main" val="647795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1A49-6D1A-4E98-BFDC-E389F9438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D54842-65C1-4156-ADFC-9C6F75A6C4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FA7979-0736-4E76-98DA-1ED3F00F6C81}"/>
              </a:ext>
            </a:extLst>
          </p:cNvPr>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5" name="Footer Placeholder 4">
            <a:extLst>
              <a:ext uri="{FF2B5EF4-FFF2-40B4-BE49-F238E27FC236}">
                <a16:creationId xmlns:a16="http://schemas.microsoft.com/office/drawing/2014/main" id="{C828FC0E-E43C-484C-9A6C-637B2CB2E4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D23BA3-657A-42AE-9068-6E548D7B7EF4}"/>
              </a:ext>
            </a:extLst>
          </p:cNvPr>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390025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73A3-EDDA-4A9E-AD08-AD6617144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C173D7-C849-4AF7-8905-2D81CB1936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D8A1E-EE0C-49A3-AC91-C3525B28AFCC}"/>
              </a:ext>
            </a:extLst>
          </p:cNvPr>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5" name="Footer Placeholder 4">
            <a:extLst>
              <a:ext uri="{FF2B5EF4-FFF2-40B4-BE49-F238E27FC236}">
                <a16:creationId xmlns:a16="http://schemas.microsoft.com/office/drawing/2014/main" id="{E4F97317-9AF5-4DDF-9D07-8E106A6B1C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1FA7ED-77B3-46A5-8BB9-1E088A4BCB66}"/>
              </a:ext>
            </a:extLst>
          </p:cNvPr>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293266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B80CC6-8CC3-4A94-BECA-22C75A3AFF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446DEE-B660-497E-ABE1-6783379BC1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63A2F-DD72-4C6E-BBA9-22D5EEEB5364}"/>
              </a:ext>
            </a:extLst>
          </p:cNvPr>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5" name="Footer Placeholder 4">
            <a:extLst>
              <a:ext uri="{FF2B5EF4-FFF2-40B4-BE49-F238E27FC236}">
                <a16:creationId xmlns:a16="http://schemas.microsoft.com/office/drawing/2014/main" id="{1EF3FC6F-83CB-46E6-BAD2-44846699DF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936C66-E628-479F-B0E8-8B9A16FF94C9}"/>
              </a:ext>
            </a:extLst>
          </p:cNvPr>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171280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1648146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3279706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2869341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46581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1829754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490705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3329003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316065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E429-7C40-4BE4-9706-577C028CE2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897EE8-FE86-4EAE-81B8-864225BED5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485AB-EF17-41E4-B12C-5B4F9A6ECA68}"/>
              </a:ext>
            </a:extLst>
          </p:cNvPr>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5" name="Footer Placeholder 4">
            <a:extLst>
              <a:ext uri="{FF2B5EF4-FFF2-40B4-BE49-F238E27FC236}">
                <a16:creationId xmlns:a16="http://schemas.microsoft.com/office/drawing/2014/main" id="{5122024B-E5E9-4ECF-9495-2A41A5FB36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2F677B-8D62-48BB-AFB8-F69363AA24A5}"/>
              </a:ext>
            </a:extLst>
          </p:cNvPr>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3566433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3019049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614917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282640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5EB8-6E76-4A6E-BE6B-754591E53B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E0755B-D3A8-4A04-BD53-E3783BFFC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D40C49-C437-4570-8D74-24C15460353A}"/>
              </a:ext>
            </a:extLst>
          </p:cNvPr>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5" name="Footer Placeholder 4">
            <a:extLst>
              <a:ext uri="{FF2B5EF4-FFF2-40B4-BE49-F238E27FC236}">
                <a16:creationId xmlns:a16="http://schemas.microsoft.com/office/drawing/2014/main" id="{727017CC-7A5E-4084-A0E7-732220106A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70D8E0-2880-495B-BA30-AF4A7D63365B}"/>
              </a:ext>
            </a:extLst>
          </p:cNvPr>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179686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5DDE-6FA2-4330-B63F-8B306DB64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A083-1651-4A9C-A090-3B76818220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29564E-9EC4-4930-988B-6619B6B69E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78703F-A0A6-4546-9DF7-C54D44D45A54}"/>
              </a:ext>
            </a:extLst>
          </p:cNvPr>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6" name="Footer Placeholder 5">
            <a:extLst>
              <a:ext uri="{FF2B5EF4-FFF2-40B4-BE49-F238E27FC236}">
                <a16:creationId xmlns:a16="http://schemas.microsoft.com/office/drawing/2014/main" id="{A985521B-149A-4D95-A176-26092CC468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128384-3F20-4CD9-A373-D31685E27389}"/>
              </a:ext>
            </a:extLst>
          </p:cNvPr>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418425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F723-CB1C-441E-B052-435EF2CF6F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0F4D8D-F24E-4C71-ABDA-25FDF0C6F8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9A835-0AF4-4D6E-94A8-D6B0CFD40C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BE3B49-9B83-4C6E-8D1D-7113CC341E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F3DDC5-EF52-4E83-A4CC-FA4874FA0C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7A244E-5A84-4BC3-A2B2-2B0E534960C6}"/>
              </a:ext>
            </a:extLst>
          </p:cNvPr>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8" name="Footer Placeholder 7">
            <a:extLst>
              <a:ext uri="{FF2B5EF4-FFF2-40B4-BE49-F238E27FC236}">
                <a16:creationId xmlns:a16="http://schemas.microsoft.com/office/drawing/2014/main" id="{41847562-D2A0-451B-BC98-0B9B15CDF04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2156225-D4FC-44E8-9BDD-545B4B5465C2}"/>
              </a:ext>
            </a:extLst>
          </p:cNvPr>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243255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DB0-AE59-4A9D-A8A9-EE9E3B5410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6028DE-7802-41C9-937F-E83CF4CA90C5}"/>
              </a:ext>
            </a:extLst>
          </p:cNvPr>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4" name="Footer Placeholder 3">
            <a:extLst>
              <a:ext uri="{FF2B5EF4-FFF2-40B4-BE49-F238E27FC236}">
                <a16:creationId xmlns:a16="http://schemas.microsoft.com/office/drawing/2014/main" id="{75C0FB95-274F-43CD-9802-FB28DFCB17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66A81AD-DB3B-4C48-98E5-9FE9FE347497}"/>
              </a:ext>
            </a:extLst>
          </p:cNvPr>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3148867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DE5FA0-FCE1-4958-B336-11D4628BB9BD}"/>
              </a:ext>
            </a:extLst>
          </p:cNvPr>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3" name="Footer Placeholder 2">
            <a:extLst>
              <a:ext uri="{FF2B5EF4-FFF2-40B4-BE49-F238E27FC236}">
                <a16:creationId xmlns:a16="http://schemas.microsoft.com/office/drawing/2014/main" id="{57C4B893-07B3-4789-98FF-09B08BF66A8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BC2F20E-1AED-4B7B-B51C-26E632A3ACDD}"/>
              </a:ext>
            </a:extLst>
          </p:cNvPr>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131285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DCFA-39D8-4924-9A96-A97CBA243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E1A8FC-45B2-4D91-8965-C87D25B83A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5B3F9A-DEB9-43DB-9373-018D8F251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669FA0-C55F-474B-8FC0-54957CA5EB29}"/>
              </a:ext>
            </a:extLst>
          </p:cNvPr>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6" name="Footer Placeholder 5">
            <a:extLst>
              <a:ext uri="{FF2B5EF4-FFF2-40B4-BE49-F238E27FC236}">
                <a16:creationId xmlns:a16="http://schemas.microsoft.com/office/drawing/2014/main" id="{EBB693F8-92B2-478C-A6C5-B7CDC9B660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24D887-F634-4817-A5DC-D49BB9BED31C}"/>
              </a:ext>
            </a:extLst>
          </p:cNvPr>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394871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1B6F-BA0E-4BF0-BD7E-CB09BDFF3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F6156-FA88-4D16-ADF9-A746B37A21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440DB69-C7AF-4075-A85F-F0C059261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356C20-20FA-4B87-A1F2-3A35D89AAF38}"/>
              </a:ext>
            </a:extLst>
          </p:cNvPr>
          <p:cNvSpPr>
            <a:spLocks noGrp="1"/>
          </p:cNvSpPr>
          <p:nvPr>
            <p:ph type="dt" sz="half" idx="10"/>
          </p:nvPr>
        </p:nvSpPr>
        <p:spPr/>
        <p:txBody>
          <a:bodyPr/>
          <a:lstStyle/>
          <a:p>
            <a:fld id="{9398C045-BFEB-452E-B289-FF583EB35593}" type="datetimeFigureOut">
              <a:rPr lang="en-US" smtClean="0"/>
              <a:t>9/11/2025</a:t>
            </a:fld>
            <a:endParaRPr lang="en-US" dirty="0"/>
          </a:p>
        </p:txBody>
      </p:sp>
      <p:sp>
        <p:nvSpPr>
          <p:cNvPr id="6" name="Footer Placeholder 5">
            <a:extLst>
              <a:ext uri="{FF2B5EF4-FFF2-40B4-BE49-F238E27FC236}">
                <a16:creationId xmlns:a16="http://schemas.microsoft.com/office/drawing/2014/main" id="{BD5AE9A3-C27D-44C4-97D7-E0999853AC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ED3B82-9773-40CB-B991-629CC6B23081}"/>
              </a:ext>
            </a:extLst>
          </p:cNvPr>
          <p:cNvSpPr>
            <a:spLocks noGrp="1"/>
          </p:cNvSpPr>
          <p:nvPr>
            <p:ph type="sldNum" sz="quarter" idx="12"/>
          </p:nvPr>
        </p:nvSpPr>
        <p:spPr/>
        <p:txBody>
          <a:bodyPr/>
          <a:lstStyle/>
          <a:p>
            <a:fld id="{DEB503DB-8FDC-4644-BF98-A013A8FF9300}" type="slidenum">
              <a:rPr lang="en-US" smtClean="0"/>
              <a:t>‹#›</a:t>
            </a:fld>
            <a:endParaRPr lang="en-US" dirty="0"/>
          </a:p>
        </p:txBody>
      </p:sp>
    </p:spTree>
    <p:extLst>
      <p:ext uri="{BB962C8B-B14F-4D97-AF65-F5344CB8AC3E}">
        <p14:creationId xmlns:p14="http://schemas.microsoft.com/office/powerpoint/2010/main" val="1616893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7F758A-872F-4165-A15D-23D7E1E05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8D5C8E-2AF2-4CA5-92C8-835E6789B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24BCB-988A-4674-BEEE-B60465573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8C045-BFEB-452E-B289-FF583EB35593}" type="datetimeFigureOut">
              <a:rPr lang="en-US" smtClean="0"/>
              <a:t>9/11/2025</a:t>
            </a:fld>
            <a:endParaRPr lang="en-US" dirty="0"/>
          </a:p>
        </p:txBody>
      </p:sp>
      <p:sp>
        <p:nvSpPr>
          <p:cNvPr id="5" name="Footer Placeholder 4">
            <a:extLst>
              <a:ext uri="{FF2B5EF4-FFF2-40B4-BE49-F238E27FC236}">
                <a16:creationId xmlns:a16="http://schemas.microsoft.com/office/drawing/2014/main" id="{8D5C562A-B1A7-456B-B654-C3F289153D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ADE7FC2-DF8C-46EA-8D25-2261D121C3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503DB-8FDC-4644-BF98-A013A8FF9300}" type="slidenum">
              <a:rPr lang="en-US" smtClean="0"/>
              <a:t>‹#›</a:t>
            </a:fld>
            <a:endParaRPr lang="en-US" dirty="0"/>
          </a:p>
        </p:txBody>
      </p:sp>
    </p:spTree>
    <p:extLst>
      <p:ext uri="{BB962C8B-B14F-4D97-AF65-F5344CB8AC3E}">
        <p14:creationId xmlns:p14="http://schemas.microsoft.com/office/powerpoint/2010/main" val="7220493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98C045-BFEB-452E-B289-FF583EB35593}" type="datetimeFigureOut">
              <a:rPr lang="en-US" smtClean="0"/>
              <a:t>9/11/2025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B503DB-8FDC-4644-BF98-A013A8FF9300}" type="slidenum">
              <a:rPr lang="en-US" smtClean="0"/>
              <a:t>‹#›</a:t>
            </a:fld>
            <a:endParaRPr lang="en-US" dirty="0"/>
          </a:p>
        </p:txBody>
      </p:sp>
    </p:spTree>
    <p:extLst>
      <p:ext uri="{BB962C8B-B14F-4D97-AF65-F5344CB8AC3E}">
        <p14:creationId xmlns:p14="http://schemas.microsoft.com/office/powerpoint/2010/main" val="48116016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package" Target="../embeddings/Microsoft_Excel_Worksheet11.xlsx"/></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chart" Target="../charts/char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574D71B-7917-4BD7-887C-1D652DB0D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383794" y="679730"/>
            <a:ext cx="4487363" cy="3787041"/>
          </a:xfrm>
        </p:spPr>
        <p:txBody>
          <a:bodyPr>
            <a:normAutofit/>
          </a:bodyPr>
          <a:lstStyle/>
          <a:p>
            <a:r>
              <a:rPr lang="en-US" sz="4200" b="1" dirty="0"/>
              <a:t>Final Public Hearing to Adopt the </a:t>
            </a:r>
            <a:br>
              <a:rPr lang="en-US" sz="4200" b="1" dirty="0"/>
            </a:br>
            <a:r>
              <a:rPr lang="en-US" sz="4200" b="1" dirty="0"/>
              <a:t>2025 – 2026</a:t>
            </a:r>
            <a:br>
              <a:rPr lang="en-US" sz="4200" b="1" dirty="0"/>
            </a:br>
            <a:r>
              <a:rPr lang="en-US" sz="4200" b="1" dirty="0"/>
              <a:t>Millage Rates and Budget </a:t>
            </a:r>
          </a:p>
        </p:txBody>
      </p:sp>
      <p:sp>
        <p:nvSpPr>
          <p:cNvPr id="3" name="Subtitle 2"/>
          <p:cNvSpPr>
            <a:spLocks noGrp="1"/>
          </p:cNvSpPr>
          <p:nvPr>
            <p:ph type="subTitle" idx="1"/>
          </p:nvPr>
        </p:nvSpPr>
        <p:spPr>
          <a:xfrm>
            <a:off x="7229803" y="5045529"/>
            <a:ext cx="4769691" cy="1322614"/>
          </a:xfrm>
        </p:spPr>
        <p:txBody>
          <a:bodyPr>
            <a:normAutofit/>
          </a:bodyPr>
          <a:lstStyle/>
          <a:p>
            <a:r>
              <a:rPr lang="en-US" dirty="0"/>
              <a:t>St. Johns County School District  </a:t>
            </a:r>
          </a:p>
          <a:p>
            <a:r>
              <a:rPr lang="en-US" dirty="0"/>
              <a:t>September 11, 2025 @ 5:30 p.m.</a:t>
            </a:r>
          </a:p>
          <a:p>
            <a:pPr algn="l"/>
            <a:endParaRPr lang="en-US" dirty="0"/>
          </a:p>
        </p:txBody>
      </p:sp>
      <p:sp>
        <p:nvSpPr>
          <p:cNvPr id="75" name="Rectangle 7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605660" y="145634"/>
            <a:ext cx="1715478" cy="6926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ogo for a school&#10;&#10;AI-generated content may be incorre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597" y="768220"/>
            <a:ext cx="5608830" cy="5174146"/>
          </a:xfrm>
          <a:prstGeom prst="rect">
            <a:avLst/>
          </a:prstGeom>
        </p:spPr>
      </p:pic>
      <p:sp>
        <p:nvSpPr>
          <p:cNvPr id="79" name="Rectangle 78">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788"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8610600" y="6492240"/>
            <a:ext cx="2743200" cy="365125"/>
          </a:xfrm>
        </p:spPr>
        <p:txBody>
          <a:bodyPr>
            <a:normAutofit/>
          </a:bodyPr>
          <a:lstStyle/>
          <a:p>
            <a:pPr>
              <a:spcAft>
                <a:spcPts val="600"/>
              </a:spcAft>
            </a:pPr>
            <a:fld id="{884827F0-572A-431A-A40B-470BF045B04E}" type="slidenum">
              <a:rPr lang="en-US" smtClean="0"/>
              <a:pPr>
                <a:spcAft>
                  <a:spcPts val="600"/>
                </a:spcAft>
              </a:pPr>
              <a:t>1</a:t>
            </a:fld>
            <a:endParaRPr lang="en-US" dirty="0"/>
          </a:p>
        </p:txBody>
      </p:sp>
    </p:spTree>
    <p:extLst>
      <p:ext uri="{BB962C8B-B14F-4D97-AF65-F5344CB8AC3E}">
        <p14:creationId xmlns:p14="http://schemas.microsoft.com/office/powerpoint/2010/main" val="3135232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0"/>
            <a:ext cx="10058400" cy="1450757"/>
          </a:xfrm>
        </p:spPr>
        <p:txBody>
          <a:bodyPr/>
          <a:lstStyle/>
          <a:p>
            <a:pPr algn="ctr"/>
            <a:r>
              <a:rPr lang="en-US" dirty="0">
                <a:solidFill>
                  <a:schemeClr val="tx1"/>
                </a:solidFill>
              </a:rPr>
              <a:t>How Millage Works – Scenario #2</a:t>
            </a:r>
          </a:p>
        </p:txBody>
      </p:sp>
      <p:graphicFrame>
        <p:nvGraphicFramePr>
          <p:cNvPr id="6" name="Group 26"/>
          <p:cNvGraphicFramePr>
            <a:graphicFrameLocks noGrp="1"/>
          </p:cNvGraphicFramePr>
          <p:nvPr>
            <p:ph idx="1"/>
            <p:extLst>
              <p:ext uri="{D42A27DB-BD31-4B8C-83A1-F6EECF244321}">
                <p14:modId xmlns:p14="http://schemas.microsoft.com/office/powerpoint/2010/main" val="4263915454"/>
              </p:ext>
            </p:extLst>
          </p:nvPr>
        </p:nvGraphicFramePr>
        <p:xfrm>
          <a:off x="6543992" y="1956390"/>
          <a:ext cx="4611688" cy="4270238"/>
        </p:xfrm>
        <a:graphic>
          <a:graphicData uri="http://schemas.openxmlformats.org/drawingml/2006/table">
            <a:tbl>
              <a:tblPr>
                <a:tableStyleId>{5940675A-B579-460E-94D1-54222C63F5DA}</a:tableStyleId>
              </a:tblPr>
              <a:tblGrid>
                <a:gridCol w="2663803">
                  <a:extLst>
                    <a:ext uri="{9D8B030D-6E8A-4147-A177-3AD203B41FA5}">
                      <a16:colId xmlns:a16="http://schemas.microsoft.com/office/drawing/2014/main" val="20000"/>
                    </a:ext>
                  </a:extLst>
                </a:gridCol>
                <a:gridCol w="1947885">
                  <a:extLst>
                    <a:ext uri="{9D8B030D-6E8A-4147-A177-3AD203B41FA5}">
                      <a16:colId xmlns:a16="http://schemas.microsoft.com/office/drawing/2014/main" val="20001"/>
                    </a:ext>
                  </a:extLst>
                </a:gridCol>
              </a:tblGrid>
              <a:tr h="114790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a:ln>
                            <a:noFill/>
                          </a:ln>
                          <a:effectLst/>
                        </a:rPr>
                        <a:t>Assessed Value</a:t>
                      </a:r>
                      <a:endParaRPr kumimoji="0" lang="en-US" sz="2800" b="0" i="0" u="none" strike="noStrike" cap="none" normalizeH="0" baseline="0" dirty="0">
                        <a:ln>
                          <a:noFill/>
                        </a:ln>
                        <a:solidFill>
                          <a:schemeClr val="tx1"/>
                        </a:solidFill>
                        <a:effectLst/>
                        <a:latin typeface="Tahoma"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a:ln>
                            <a:noFill/>
                          </a:ln>
                          <a:effectLst/>
                        </a:rPr>
                        <a:t>$370,800</a:t>
                      </a:r>
                      <a:endParaRPr kumimoji="0" lang="en-US" sz="2800" b="0" i="0" u="none" strike="noStrike" cap="none" normalizeH="0" baseline="0" dirty="0">
                        <a:ln>
                          <a:noFill/>
                        </a:ln>
                        <a:solidFill>
                          <a:schemeClr val="tx1"/>
                        </a:solidFill>
                        <a:effectLst/>
                        <a:latin typeface="Tahoma"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009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a:ln>
                            <a:noFill/>
                          </a:ln>
                          <a:effectLst/>
                        </a:rPr>
                        <a:t>Less – Homestead Exemption</a:t>
                      </a:r>
                      <a:endParaRPr kumimoji="0" lang="en-US" sz="2800" b="0" i="0" u="none" strike="noStrike" cap="none" normalizeH="0" baseline="0" dirty="0">
                        <a:ln>
                          <a:noFill/>
                        </a:ln>
                        <a:solidFill>
                          <a:schemeClr val="tx1"/>
                        </a:solidFill>
                        <a:effectLst/>
                        <a:latin typeface="Tahoma"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sng" strike="noStrike" cap="none" normalizeH="0" baseline="0" dirty="0">
                          <a:ln>
                            <a:noFill/>
                          </a:ln>
                          <a:effectLst/>
                        </a:rPr>
                        <a:t>- $25,000</a:t>
                      </a:r>
                      <a:endParaRPr kumimoji="0" lang="en-US" sz="2800" b="0" i="0" u="sng" strike="noStrike" cap="none" normalizeH="0" baseline="0" dirty="0">
                        <a:ln>
                          <a:noFill/>
                        </a:ln>
                        <a:solidFill>
                          <a:schemeClr val="tx1"/>
                        </a:solidFill>
                        <a:effectLst/>
                        <a:latin typeface="Tahoma"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213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a:ln>
                            <a:noFill/>
                          </a:ln>
                          <a:effectLst/>
                        </a:rPr>
                        <a:t>Taxable Value</a:t>
                      </a:r>
                      <a:endParaRPr kumimoji="0" lang="en-US" sz="2800" b="0" i="0" u="none" strike="noStrike" cap="none" normalizeH="0" baseline="0" dirty="0">
                        <a:ln>
                          <a:noFill/>
                        </a:ln>
                        <a:solidFill>
                          <a:schemeClr val="tx1"/>
                        </a:solidFill>
                        <a:effectLst/>
                        <a:latin typeface="Tahoma"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a:ln>
                            <a:noFill/>
                          </a:ln>
                          <a:effectLst/>
                        </a:rPr>
                        <a:t>$345,800</a:t>
                      </a:r>
                      <a:endParaRPr kumimoji="0" lang="en-US" sz="2800" b="0" i="0" u="none" strike="noStrike" cap="none" normalizeH="0" baseline="0" dirty="0">
                        <a:ln>
                          <a:noFill/>
                        </a:ln>
                        <a:solidFill>
                          <a:schemeClr val="tx1"/>
                        </a:solidFill>
                        <a:effectLst/>
                        <a:latin typeface="Tahoma"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884827F0-572A-431A-A40B-470BF045B04E}" type="slidenum">
              <a:rPr lang="en-US" smtClean="0"/>
              <a:t>10</a:t>
            </a:fld>
            <a:endParaRPr lang="en-US" dirty="0"/>
          </a:p>
        </p:txBody>
      </p:sp>
      <p:sp>
        <p:nvSpPr>
          <p:cNvPr id="5" name="Rectangle 3"/>
          <p:cNvSpPr txBox="1">
            <a:spLocks noChangeArrowheads="1"/>
          </p:cNvSpPr>
          <p:nvPr/>
        </p:nvSpPr>
        <p:spPr>
          <a:xfrm>
            <a:off x="449943" y="1956389"/>
            <a:ext cx="5549042" cy="4270239"/>
          </a:xfrm>
          <a:prstGeom prst="rect">
            <a:avLst/>
          </a:prstGeom>
          <a:noFill/>
          <a:ln w="28575" cap="sq" cmpd="sng">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1125" indent="-111125">
              <a:buNone/>
            </a:pPr>
            <a:r>
              <a:rPr lang="en-US" dirty="0"/>
              <a:t>  </a:t>
            </a:r>
            <a:r>
              <a:rPr lang="en-US" sz="2800" dirty="0"/>
              <a:t>Assumes 3.0% increase assessed property value to $370,800</a:t>
            </a:r>
          </a:p>
          <a:p>
            <a:pPr marL="0" indent="0">
              <a:buNone/>
            </a:pPr>
            <a:r>
              <a:rPr lang="en-US" sz="2800" dirty="0"/>
              <a:t>  2024-25 millage = 5.278 mills</a:t>
            </a:r>
          </a:p>
          <a:p>
            <a:pPr marL="0" indent="0">
              <a:buNone/>
            </a:pPr>
            <a:r>
              <a:rPr lang="en-US" sz="2800" dirty="0"/>
              <a:t>  2025-26 millage = 6.272 mills </a:t>
            </a:r>
          </a:p>
          <a:p>
            <a:pPr marL="0" indent="0">
              <a:buNone/>
            </a:pPr>
            <a:r>
              <a:rPr lang="en-US" sz="2800" dirty="0"/>
              <a:t>  </a:t>
            </a:r>
            <a:r>
              <a:rPr lang="en-US" sz="2800" b="1" dirty="0"/>
              <a:t>Last year’s taxes were $1,768.13</a:t>
            </a:r>
            <a:endParaRPr lang="en-US" sz="2800" b="1" baseline="30000" dirty="0"/>
          </a:p>
          <a:p>
            <a:pPr marL="173038" indent="-173038">
              <a:buNone/>
            </a:pPr>
            <a:r>
              <a:rPr lang="en-US" sz="2800" b="1" dirty="0"/>
              <a:t>  This year’s taxes will be $2,168.86</a:t>
            </a:r>
            <a:endParaRPr lang="en-US" sz="2800" b="1" baseline="30000" dirty="0"/>
          </a:p>
          <a:p>
            <a:pPr marL="0" indent="0">
              <a:buNone/>
            </a:pPr>
            <a:r>
              <a:rPr lang="en-US" sz="2800" dirty="0"/>
              <a:t>  </a:t>
            </a:r>
            <a:r>
              <a:rPr lang="en-US" sz="2800" b="1" u="sng" dirty="0"/>
              <a:t>Increase</a:t>
            </a:r>
            <a:r>
              <a:rPr lang="en-US" sz="2800" dirty="0"/>
              <a:t> of $400.73 or 22.66%</a:t>
            </a:r>
          </a:p>
        </p:txBody>
      </p:sp>
      <p:pic>
        <p:nvPicPr>
          <p:cNvPr id="7" name="Picture 6">
            <a:extLst>
              <a:ext uri="{FF2B5EF4-FFF2-40B4-BE49-F238E27FC236}">
                <a16:creationId xmlns:a16="http://schemas.microsoft.com/office/drawing/2014/main" id="{563AA239-B2C0-5ED8-1CC7-4609A3EA5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spTree>
    <p:extLst>
      <p:ext uri="{BB962C8B-B14F-4D97-AF65-F5344CB8AC3E}">
        <p14:creationId xmlns:p14="http://schemas.microsoft.com/office/powerpoint/2010/main" val="61983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7FE1C-7BFC-8DCC-04A2-FC16B5267B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43065-B94C-D97C-D6F8-195F5B60257B}"/>
              </a:ext>
            </a:extLst>
          </p:cNvPr>
          <p:cNvSpPr>
            <a:spLocks noGrp="1"/>
          </p:cNvSpPr>
          <p:nvPr>
            <p:ph type="title"/>
          </p:nvPr>
        </p:nvSpPr>
        <p:spPr>
          <a:xfrm>
            <a:off x="838200" y="136526"/>
            <a:ext cx="10515600" cy="1069840"/>
          </a:xfrm>
        </p:spPr>
        <p:txBody>
          <a:bodyPr/>
          <a:lstStyle/>
          <a:p>
            <a:pPr algn="ctr"/>
            <a:r>
              <a:rPr lang="en-US" dirty="0"/>
              <a:t>School Property Taxes (15 Years) </a:t>
            </a:r>
            <a:endParaRPr lang="en-US" dirty="0">
              <a:solidFill>
                <a:schemeClr val="tx1"/>
              </a:solidFill>
            </a:endParaRPr>
          </a:p>
        </p:txBody>
      </p:sp>
      <p:sp>
        <p:nvSpPr>
          <p:cNvPr id="4" name="Slide Number Placeholder 3">
            <a:extLst>
              <a:ext uri="{FF2B5EF4-FFF2-40B4-BE49-F238E27FC236}">
                <a16:creationId xmlns:a16="http://schemas.microsoft.com/office/drawing/2014/main" id="{781A88DA-7183-577B-8DCC-6565DD263E4F}"/>
              </a:ext>
            </a:extLst>
          </p:cNvPr>
          <p:cNvSpPr>
            <a:spLocks noGrp="1"/>
          </p:cNvSpPr>
          <p:nvPr>
            <p:ph type="sldNum" sz="quarter" idx="12"/>
          </p:nvPr>
        </p:nvSpPr>
        <p:spPr/>
        <p:txBody>
          <a:bodyPr/>
          <a:lstStyle/>
          <a:p>
            <a:fld id="{884827F0-572A-431A-A40B-470BF045B04E}" type="slidenum">
              <a:rPr lang="en-US" smtClean="0"/>
              <a:t>11</a:t>
            </a:fld>
            <a:endParaRPr lang="en-US" dirty="0"/>
          </a:p>
        </p:txBody>
      </p:sp>
      <p:pic>
        <p:nvPicPr>
          <p:cNvPr id="6" name="Picture 5">
            <a:extLst>
              <a:ext uri="{FF2B5EF4-FFF2-40B4-BE49-F238E27FC236}">
                <a16:creationId xmlns:a16="http://schemas.microsoft.com/office/drawing/2014/main" id="{AEAA6A69-0DE8-A27F-A018-E16772AB7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pic>
        <p:nvPicPr>
          <p:cNvPr id="11" name="Content Placeholder 10">
            <a:extLst>
              <a:ext uri="{FF2B5EF4-FFF2-40B4-BE49-F238E27FC236}">
                <a16:creationId xmlns:a16="http://schemas.microsoft.com/office/drawing/2014/main" id="{08A4A38D-2DED-5E73-14A3-6C314E7FA861}"/>
              </a:ext>
            </a:extLst>
          </p:cNvPr>
          <p:cNvPicPr>
            <a:picLocks noGrp="1" noChangeAspect="1"/>
          </p:cNvPicPr>
          <p:nvPr>
            <p:ph idx="1"/>
          </p:nvPr>
        </p:nvPicPr>
        <p:blipFill>
          <a:blip r:embed="rId4"/>
          <a:stretch>
            <a:fillRect/>
          </a:stretch>
        </p:blipFill>
        <p:spPr>
          <a:xfrm>
            <a:off x="1074821" y="1254204"/>
            <a:ext cx="9833811" cy="5102146"/>
          </a:xfrm>
          <a:prstGeom prst="rect">
            <a:avLst/>
          </a:prstGeom>
        </p:spPr>
      </p:pic>
    </p:spTree>
    <p:extLst>
      <p:ext uri="{BB962C8B-B14F-4D97-AF65-F5344CB8AC3E}">
        <p14:creationId xmlns:p14="http://schemas.microsoft.com/office/powerpoint/2010/main" val="370741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A09F32-26F8-092C-A68C-C8B4704F8F5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Revenues and Millages Over Time</a:t>
            </a:r>
          </a:p>
        </p:txBody>
      </p:sp>
      <p:pic>
        <p:nvPicPr>
          <p:cNvPr id="11" name="Content Placeholder 10">
            <a:extLst>
              <a:ext uri="{FF2B5EF4-FFF2-40B4-BE49-F238E27FC236}">
                <a16:creationId xmlns:a16="http://schemas.microsoft.com/office/drawing/2014/main" id="{AAB818BF-6EE6-6993-4E7C-90904CD8A2D2}"/>
              </a:ext>
            </a:extLst>
          </p:cNvPr>
          <p:cNvPicPr>
            <a:picLocks noGrp="1" noChangeAspect="1"/>
          </p:cNvPicPr>
          <p:nvPr>
            <p:ph idx="1"/>
          </p:nvPr>
        </p:nvPicPr>
        <p:blipFill>
          <a:blip r:embed="rId3"/>
          <a:stretch>
            <a:fillRect/>
          </a:stretch>
        </p:blipFill>
        <p:spPr>
          <a:xfrm>
            <a:off x="838200" y="1784808"/>
            <a:ext cx="10515600" cy="3765760"/>
          </a:xfrm>
          <a:prstGeom prst="rect">
            <a:avLst/>
          </a:prstGeom>
        </p:spPr>
      </p:pic>
    </p:spTree>
    <p:extLst>
      <p:ext uri="{BB962C8B-B14F-4D97-AF65-F5344CB8AC3E}">
        <p14:creationId xmlns:p14="http://schemas.microsoft.com/office/powerpoint/2010/main" val="81494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Content Placeholder 3">
            <a:extLst>
              <a:ext uri="{FF2B5EF4-FFF2-40B4-BE49-F238E27FC236}">
                <a16:creationId xmlns:a16="http://schemas.microsoft.com/office/drawing/2014/main" id="{F05C61AE-E805-458C-E622-A7479E91243C}"/>
              </a:ext>
            </a:extLst>
          </p:cNvPr>
          <p:cNvPicPr>
            <a:picLocks noGrp="1" noChangeAspect="1"/>
          </p:cNvPicPr>
          <p:nvPr>
            <p:ph idx="1"/>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165658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Total Budget for 2025-2026</a:t>
            </a:r>
          </a:p>
        </p:txBody>
      </p:sp>
      <p:pic>
        <p:nvPicPr>
          <p:cNvPr id="7" name="Content Placeholder 6">
            <a:extLst>
              <a:ext uri="{FF2B5EF4-FFF2-40B4-BE49-F238E27FC236}">
                <a16:creationId xmlns:a16="http://schemas.microsoft.com/office/drawing/2014/main" id="{E2262516-4383-D66B-5992-8B42536303C8}"/>
              </a:ext>
            </a:extLst>
          </p:cNvPr>
          <p:cNvPicPr>
            <a:picLocks noGrp="1" noChangeAspect="1"/>
          </p:cNvPicPr>
          <p:nvPr>
            <p:ph idx="1"/>
          </p:nvPr>
        </p:nvPicPr>
        <p:blipFill>
          <a:blip r:embed="rId3"/>
          <a:stretch>
            <a:fillRect/>
          </a:stretch>
        </p:blipFill>
        <p:spPr>
          <a:xfrm>
            <a:off x="1998706" y="1675227"/>
            <a:ext cx="8194587" cy="4394199"/>
          </a:xfrm>
          <a:prstGeom prst="rect">
            <a:avLst/>
          </a:prstGeom>
        </p:spPr>
      </p:pic>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884827F0-572A-431A-A40B-470BF045B04E}" type="slidenum">
              <a:rPr lang="en-US" smtClean="0">
                <a:solidFill>
                  <a:schemeClr val="tx1">
                    <a:tint val="75000"/>
                  </a:schemeClr>
                </a:solidFill>
              </a:rPr>
              <a:pPr defTabSz="914400">
                <a:spcAft>
                  <a:spcPts val="600"/>
                </a:spcAft>
              </a:pPr>
              <a:t>14</a:t>
            </a:fld>
            <a:endParaRPr lang="en-US" dirty="0">
              <a:solidFill>
                <a:schemeClr val="tx1">
                  <a:tint val="75000"/>
                </a:schemeClr>
              </a:solidFill>
            </a:endParaRPr>
          </a:p>
        </p:txBody>
      </p:sp>
      <p:pic>
        <p:nvPicPr>
          <p:cNvPr id="6" name="Picture 5">
            <a:extLst>
              <a:ext uri="{FF2B5EF4-FFF2-40B4-BE49-F238E27FC236}">
                <a16:creationId xmlns:a16="http://schemas.microsoft.com/office/drawing/2014/main" id="{B056ED9C-B3E7-7596-89CC-065A4F0FDA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spTree>
    <p:extLst>
      <p:ext uri="{BB962C8B-B14F-4D97-AF65-F5344CB8AC3E}">
        <p14:creationId xmlns:p14="http://schemas.microsoft.com/office/powerpoint/2010/main" val="340913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solidFill>
                  <a:schemeClr val="tx1"/>
                </a:solidFill>
              </a:rPr>
              <a:t>General Fund Revenue</a:t>
            </a:r>
          </a:p>
        </p:txBody>
      </p:sp>
      <p:sp>
        <p:nvSpPr>
          <p:cNvPr id="4" name="Slide Number Placeholder 3"/>
          <p:cNvSpPr>
            <a:spLocks noGrp="1"/>
          </p:cNvSpPr>
          <p:nvPr>
            <p:ph type="sldNum" sz="quarter" idx="12"/>
          </p:nvPr>
        </p:nvSpPr>
        <p:spPr/>
        <p:txBody>
          <a:bodyPr/>
          <a:lstStyle/>
          <a:p>
            <a:fld id="{884827F0-572A-431A-A40B-470BF045B04E}" type="slidenum">
              <a:rPr lang="en-US" smtClean="0"/>
              <a:t>15</a:t>
            </a:fld>
            <a:endParaRPr lang="en-US" dirty="0"/>
          </a:p>
        </p:txBody>
      </p:sp>
      <p:graphicFrame>
        <p:nvGraphicFramePr>
          <p:cNvPr id="7" name="Content Placeholder 4">
            <a:extLst>
              <a:ext uri="{FF2B5EF4-FFF2-40B4-BE49-F238E27FC236}">
                <a16:creationId xmlns:a16="http://schemas.microsoft.com/office/drawing/2014/main" id="{28A699B9-E117-EF11-9F67-87E97D34F296}"/>
              </a:ext>
            </a:extLst>
          </p:cNvPr>
          <p:cNvGraphicFramePr>
            <a:graphicFrameLocks noGrp="1"/>
          </p:cNvGraphicFramePr>
          <p:nvPr>
            <p:ph idx="1"/>
            <p:extLst>
              <p:ext uri="{D42A27DB-BD31-4B8C-83A1-F6EECF244321}">
                <p14:modId xmlns:p14="http://schemas.microsoft.com/office/powerpoint/2010/main" val="131886793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581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827F0-572A-431A-A40B-470BF045B04E}" type="slidenum">
              <a:rPr lang="en-US" smtClean="0"/>
              <a:t>16</a:t>
            </a:fld>
            <a:endParaRPr lang="en-US" dirty="0"/>
          </a:p>
        </p:txBody>
      </p:sp>
      <p:sp>
        <p:nvSpPr>
          <p:cNvPr id="2" name="Title 1"/>
          <p:cNvSpPr>
            <a:spLocks noGrp="1"/>
          </p:cNvSpPr>
          <p:nvPr>
            <p:ph type="title" idx="4294967295"/>
          </p:nvPr>
        </p:nvSpPr>
        <p:spPr>
          <a:xfrm>
            <a:off x="960438" y="-19050"/>
            <a:ext cx="11231562" cy="1450975"/>
          </a:xfrm>
        </p:spPr>
        <p:txBody>
          <a:bodyPr anchor="ctr">
            <a:normAutofit/>
          </a:bodyPr>
          <a:lstStyle/>
          <a:p>
            <a:pPr algn="ctr"/>
            <a:r>
              <a:rPr lang="en-US" sz="3600" dirty="0">
                <a:solidFill>
                  <a:schemeClr val="tx1"/>
                </a:solidFill>
              </a:rPr>
              <a:t>General Fund Appropriations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76655046"/>
              </p:ext>
            </p:extLst>
          </p:nvPr>
        </p:nvGraphicFramePr>
        <p:xfrm>
          <a:off x="2187575" y="1016000"/>
          <a:ext cx="10004425" cy="35179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63471" y="4515743"/>
            <a:ext cx="2566759" cy="1384995"/>
          </a:xfrm>
          <a:prstGeom prst="rect">
            <a:avLst/>
          </a:prstGeom>
          <a:noFill/>
        </p:spPr>
        <p:txBody>
          <a:bodyPr wrap="square" rtlCol="0">
            <a:spAutoFit/>
          </a:bodyPr>
          <a:lstStyle/>
          <a:p>
            <a:r>
              <a:rPr lang="en-US" sz="1400" b="1" dirty="0"/>
              <a:t>Classroom Teaching:</a:t>
            </a:r>
          </a:p>
          <a:p>
            <a:r>
              <a:rPr lang="en-US" sz="1400" dirty="0"/>
              <a:t>   K-12 Basic Programs</a:t>
            </a:r>
          </a:p>
          <a:p>
            <a:r>
              <a:rPr lang="en-US" sz="1400" dirty="0"/>
              <a:t>   K-12 ESE Programs</a:t>
            </a:r>
          </a:p>
          <a:p>
            <a:r>
              <a:rPr lang="en-US" sz="1400" dirty="0"/>
              <a:t>   At Risk Programs</a:t>
            </a:r>
          </a:p>
          <a:p>
            <a:r>
              <a:rPr lang="en-US" sz="1400" dirty="0"/>
              <a:t>   Career Tech</a:t>
            </a:r>
          </a:p>
          <a:p>
            <a:r>
              <a:rPr lang="en-US" sz="1400" dirty="0"/>
              <a:t>   Adult Education Programs </a:t>
            </a:r>
          </a:p>
        </p:txBody>
      </p:sp>
      <p:sp>
        <p:nvSpPr>
          <p:cNvPr id="7" name="TextBox 6"/>
          <p:cNvSpPr txBox="1"/>
          <p:nvPr/>
        </p:nvSpPr>
        <p:spPr>
          <a:xfrm>
            <a:off x="2495227" y="4533460"/>
            <a:ext cx="3487120" cy="1384995"/>
          </a:xfrm>
          <a:prstGeom prst="rect">
            <a:avLst/>
          </a:prstGeom>
          <a:noFill/>
        </p:spPr>
        <p:txBody>
          <a:bodyPr wrap="square" rtlCol="0">
            <a:spAutoFit/>
          </a:bodyPr>
          <a:lstStyle/>
          <a:p>
            <a:r>
              <a:rPr lang="en-US" sz="1400" b="1" dirty="0"/>
              <a:t>Teacher Support:</a:t>
            </a:r>
          </a:p>
          <a:p>
            <a:r>
              <a:rPr lang="en-US" sz="1400" dirty="0"/>
              <a:t>   Student Services</a:t>
            </a:r>
          </a:p>
          <a:p>
            <a:r>
              <a:rPr lang="en-US" sz="1400" dirty="0"/>
              <a:t>   Instructional Media Services</a:t>
            </a:r>
          </a:p>
          <a:p>
            <a:r>
              <a:rPr lang="en-US" sz="1400" dirty="0"/>
              <a:t>   Instructional &amp; Curriculum Develop.  </a:t>
            </a:r>
          </a:p>
          <a:p>
            <a:r>
              <a:rPr lang="en-US" sz="1400" dirty="0"/>
              <a:t>   Instructional Staff Training</a:t>
            </a:r>
          </a:p>
          <a:p>
            <a:r>
              <a:rPr lang="en-US" sz="1400" dirty="0"/>
              <a:t>   Instructional Related Technology</a:t>
            </a:r>
          </a:p>
        </p:txBody>
      </p:sp>
      <p:sp>
        <p:nvSpPr>
          <p:cNvPr id="8" name="TextBox 7"/>
          <p:cNvSpPr txBox="1"/>
          <p:nvPr/>
        </p:nvSpPr>
        <p:spPr>
          <a:xfrm>
            <a:off x="8436077" y="4515743"/>
            <a:ext cx="3487120" cy="1600438"/>
          </a:xfrm>
          <a:prstGeom prst="rect">
            <a:avLst/>
          </a:prstGeom>
          <a:noFill/>
        </p:spPr>
        <p:txBody>
          <a:bodyPr wrap="square" rtlCol="0">
            <a:spAutoFit/>
          </a:bodyPr>
          <a:lstStyle/>
          <a:p>
            <a:r>
              <a:rPr lang="en-US" sz="1400" b="1" dirty="0"/>
              <a:t>Operational Services:</a:t>
            </a:r>
          </a:p>
          <a:p>
            <a:r>
              <a:rPr lang="en-US" sz="1400" dirty="0"/>
              <a:t>   General Administration     </a:t>
            </a:r>
          </a:p>
          <a:p>
            <a:r>
              <a:rPr lang="en-US" sz="1400" dirty="0"/>
              <a:t>   Facilities &amp; Acquisition</a:t>
            </a:r>
          </a:p>
          <a:p>
            <a:r>
              <a:rPr lang="en-US" sz="1400" dirty="0"/>
              <a:t>   Fiscal Services </a:t>
            </a:r>
          </a:p>
          <a:p>
            <a:r>
              <a:rPr lang="en-US" sz="1400" dirty="0"/>
              <a:t>   Central Services &amp; Transportation</a:t>
            </a:r>
          </a:p>
          <a:p>
            <a:r>
              <a:rPr lang="en-US" sz="1400" dirty="0"/>
              <a:t>   Board of Education</a:t>
            </a:r>
          </a:p>
          <a:p>
            <a:r>
              <a:rPr lang="en-US" sz="1400" dirty="0"/>
              <a:t>   Administrative Technology Svs.</a:t>
            </a:r>
          </a:p>
        </p:txBody>
      </p:sp>
      <p:sp>
        <p:nvSpPr>
          <p:cNvPr id="9" name="TextBox 8"/>
          <p:cNvSpPr txBox="1"/>
          <p:nvPr/>
        </p:nvSpPr>
        <p:spPr>
          <a:xfrm>
            <a:off x="5982347" y="4533471"/>
            <a:ext cx="2231756" cy="1384995"/>
          </a:xfrm>
          <a:prstGeom prst="rect">
            <a:avLst/>
          </a:prstGeom>
          <a:noFill/>
        </p:spPr>
        <p:txBody>
          <a:bodyPr wrap="square" rtlCol="0">
            <a:spAutoFit/>
          </a:bodyPr>
          <a:lstStyle/>
          <a:p>
            <a:r>
              <a:rPr lang="en-US" sz="1400" b="1" dirty="0"/>
              <a:t>School Operations &amp; Maintenance of Schools:</a:t>
            </a:r>
          </a:p>
          <a:p>
            <a:r>
              <a:rPr lang="en-US" sz="1400" dirty="0"/>
              <a:t>   School Administration</a:t>
            </a:r>
          </a:p>
          <a:p>
            <a:r>
              <a:rPr lang="en-US" sz="1400" dirty="0"/>
              <a:t>   Operation of Plant</a:t>
            </a:r>
          </a:p>
          <a:p>
            <a:r>
              <a:rPr lang="en-US" sz="1400" dirty="0"/>
              <a:t>   Maintenance of Plant</a:t>
            </a:r>
          </a:p>
          <a:p>
            <a:r>
              <a:rPr lang="en-US" sz="1400" dirty="0"/>
              <a:t>   Community Services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spTree>
    <p:extLst>
      <p:ext uri="{BB962C8B-B14F-4D97-AF65-F5344CB8AC3E}">
        <p14:creationId xmlns:p14="http://schemas.microsoft.com/office/powerpoint/2010/main" val="2898204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12541" y="179813"/>
            <a:ext cx="10173010" cy="1554480"/>
          </a:xfrm>
        </p:spPr>
        <p:txBody>
          <a:bodyPr anchor="ctr">
            <a:normAutofit/>
          </a:bodyPr>
          <a:lstStyle/>
          <a:p>
            <a:r>
              <a:rPr lang="en-US" sz="4800" dirty="0"/>
              <a:t>Additional Millage (1 Mill): $61,106,334</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D46D0E2-7FDE-9C7D-ED6B-91F2FBFF41E5}"/>
              </a:ext>
            </a:extLst>
          </p:cNvPr>
          <p:cNvSpPr>
            <a:spLocks noGrp="1"/>
          </p:cNvSpPr>
          <p:nvPr>
            <p:ph type="ftr" sz="quarter" idx="11"/>
          </p:nvPr>
        </p:nvSpPr>
        <p:spPr>
          <a:xfrm>
            <a:off x="4038600" y="6492240"/>
            <a:ext cx="4114800" cy="365125"/>
          </a:xfrm>
        </p:spPr>
        <p:txBody>
          <a:bodyPr>
            <a:normAutofit/>
          </a:bodyPr>
          <a:lstStyle/>
          <a:p>
            <a:endParaRPr lang="en-US" dirty="0"/>
          </a:p>
        </p:txBody>
      </p:sp>
      <p:pic>
        <p:nvPicPr>
          <p:cNvPr id="6" name="Picture 5">
            <a:extLst>
              <a:ext uri="{FF2B5EF4-FFF2-40B4-BE49-F238E27FC236}">
                <a16:creationId xmlns:a16="http://schemas.microsoft.com/office/drawing/2014/main" id="{50FF3C87-0011-CB6F-6995-C2A026AF4A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743850309"/>
              </p:ext>
            </p:extLst>
          </p:nvPr>
        </p:nvGraphicFramePr>
        <p:xfrm>
          <a:off x="535670" y="1914105"/>
          <a:ext cx="11011896" cy="41991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7791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solidFill>
                  <a:schemeClr val="tx1"/>
                </a:solidFill>
              </a:rPr>
              <a:t>Capital Outlay Revenue</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7158131"/>
              </p:ext>
            </p:extLst>
          </p:nvPr>
        </p:nvGraphicFramePr>
        <p:xfrm>
          <a:off x="774915" y="1404280"/>
          <a:ext cx="10437568" cy="452451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884827F0-572A-431A-A40B-470BF045B04E}" type="slidenum">
              <a:rPr lang="en-US" smtClean="0"/>
              <a:t>18</a:t>
            </a:fld>
            <a:endParaRPr lang="en-US" dirty="0"/>
          </a:p>
        </p:txBody>
      </p:sp>
      <p:pic>
        <p:nvPicPr>
          <p:cNvPr id="5" name="Picture 4">
            <a:extLst>
              <a:ext uri="{FF2B5EF4-FFF2-40B4-BE49-F238E27FC236}">
                <a16:creationId xmlns:a16="http://schemas.microsoft.com/office/drawing/2014/main" id="{D7E91F01-A543-F59F-F92D-077DFD89E4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spTree>
    <p:extLst>
      <p:ext uri="{BB962C8B-B14F-4D97-AF65-F5344CB8AC3E}">
        <p14:creationId xmlns:p14="http://schemas.microsoft.com/office/powerpoint/2010/main" val="314063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49642" y="386930"/>
            <a:ext cx="7895696" cy="819435"/>
          </a:xfrm>
        </p:spPr>
        <p:txBody>
          <a:bodyPr anchor="b">
            <a:normAutofit fontScale="90000"/>
          </a:bodyPr>
          <a:lstStyle/>
          <a:p>
            <a:r>
              <a:rPr lang="en-US" sz="5400" dirty="0"/>
              <a:t>Capital Outlay Appropriations</a:t>
            </a:r>
          </a:p>
        </p:txBody>
      </p:sp>
      <p:grpSp>
        <p:nvGrpSpPr>
          <p:cNvPr id="18" name="Group 1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9" name="Rectangle 1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84827F0-572A-431A-A40B-470BF045B04E}"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19</a:t>
            </a:fld>
            <a:endParaRPr kumimoji="0" lang="en-US" b="0" i="0" u="none" strike="noStrike" kern="1200" cap="none" spc="0" normalizeH="0" baseline="0" noProof="0" dirty="0">
              <a:ln>
                <a:noFill/>
              </a:ln>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7E91F01-A543-F59F-F92D-077DFD89E4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graphicFrame>
        <p:nvGraphicFramePr>
          <p:cNvPr id="11" name="Content Placeholder 10"/>
          <p:cNvGraphicFramePr>
            <a:graphicFrameLocks noGrp="1"/>
          </p:cNvGraphicFramePr>
          <p:nvPr>
            <p:ph idx="1"/>
            <p:extLst>
              <p:ext uri="{D42A27DB-BD31-4B8C-83A1-F6EECF244321}">
                <p14:modId xmlns:p14="http://schemas.microsoft.com/office/powerpoint/2010/main" val="2119378904"/>
              </p:ext>
            </p:extLst>
          </p:nvPr>
        </p:nvGraphicFramePr>
        <p:xfrm>
          <a:off x="825264" y="2203079"/>
          <a:ext cx="10039472" cy="41478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782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331384" y="679730"/>
            <a:ext cx="4171994" cy="3932729"/>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Truth in Millage (TRIM) Calendar</a:t>
            </a:r>
          </a:p>
        </p:txBody>
      </p:sp>
      <p:grpSp>
        <p:nvGrpSpPr>
          <p:cNvPr id="13" name="Group 1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4" name="Straight Connector 1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8610600" y="6492240"/>
            <a:ext cx="2743200" cy="365125"/>
          </a:xfrm>
        </p:spPr>
        <p:txBody>
          <a:bodyPr vert="horz" lIns="91440" tIns="45720" rIns="91440" bIns="45720" rtlCol="0" anchor="ctr">
            <a:normAutofit/>
          </a:bodyPr>
          <a:lstStyle/>
          <a:p>
            <a:pPr defTabSz="914400">
              <a:spcAft>
                <a:spcPts val="600"/>
              </a:spcAft>
            </a:pPr>
            <a:fld id="{884827F0-572A-431A-A40B-470BF045B04E}" type="slidenum">
              <a:rPr lang="en-US" smtClean="0">
                <a:solidFill>
                  <a:schemeClr val="tx1">
                    <a:tint val="75000"/>
                  </a:schemeClr>
                </a:solidFill>
              </a:rPr>
              <a:pPr defTabSz="914400">
                <a:spcAft>
                  <a:spcPts val="600"/>
                </a:spcAft>
              </a:pPr>
              <a:t>2</a:t>
            </a:fld>
            <a:endParaRPr lang="en-US" dirty="0">
              <a:solidFill>
                <a:schemeClr val="tx1">
                  <a:tint val="7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2803884579"/>
              </p:ext>
            </p:extLst>
          </p:nvPr>
        </p:nvGraphicFramePr>
        <p:xfrm>
          <a:off x="942597" y="1685040"/>
          <a:ext cx="5608830" cy="3487924"/>
        </p:xfrm>
        <a:graphic>
          <a:graphicData uri="http://schemas.openxmlformats.org/drawingml/2006/table">
            <a:tbl>
              <a:tblPr firstRow="1" bandRow="1">
                <a:tableStyleId>{00A15C55-8517-42AA-B614-E9B94910E393}</a:tableStyleId>
              </a:tblPr>
              <a:tblGrid>
                <a:gridCol w="1423023">
                  <a:extLst>
                    <a:ext uri="{9D8B030D-6E8A-4147-A177-3AD203B41FA5}">
                      <a16:colId xmlns:a16="http://schemas.microsoft.com/office/drawing/2014/main" val="20000"/>
                    </a:ext>
                  </a:extLst>
                </a:gridCol>
                <a:gridCol w="4185807">
                  <a:extLst>
                    <a:ext uri="{9D8B030D-6E8A-4147-A177-3AD203B41FA5}">
                      <a16:colId xmlns:a16="http://schemas.microsoft.com/office/drawing/2014/main" val="20001"/>
                    </a:ext>
                  </a:extLst>
                </a:gridCol>
              </a:tblGrid>
              <a:tr h="399658">
                <a:tc>
                  <a:txBody>
                    <a:bodyPr/>
                    <a:lstStyle/>
                    <a:p>
                      <a:pPr algn="ctr"/>
                      <a:r>
                        <a:rPr lang="en-US" sz="1800" dirty="0"/>
                        <a:t>Date</a:t>
                      </a:r>
                    </a:p>
                  </a:txBody>
                  <a:tcPr marL="90831" marR="90831" marT="45416" marB="45416"/>
                </a:tc>
                <a:tc>
                  <a:txBody>
                    <a:bodyPr/>
                    <a:lstStyle/>
                    <a:p>
                      <a:pPr algn="ctr"/>
                      <a:r>
                        <a:rPr lang="en-US" sz="1800" dirty="0"/>
                        <a:t>Activity</a:t>
                      </a:r>
                    </a:p>
                  </a:txBody>
                  <a:tcPr marL="90831" marR="90831" marT="45416" marB="45416"/>
                </a:tc>
                <a:extLst>
                  <a:ext uri="{0D108BD9-81ED-4DB2-BD59-A6C34878D82A}">
                    <a16:rowId xmlns:a16="http://schemas.microsoft.com/office/drawing/2014/main" val="10000"/>
                  </a:ext>
                </a:extLst>
              </a:tr>
              <a:tr h="399658">
                <a:tc>
                  <a:txBody>
                    <a:bodyPr/>
                    <a:lstStyle/>
                    <a:p>
                      <a:pPr algn="ctr"/>
                      <a:r>
                        <a:rPr lang="en-US" sz="1800" dirty="0"/>
                        <a:t>July 23</a:t>
                      </a:r>
                    </a:p>
                  </a:txBody>
                  <a:tcPr marL="90831" marR="90831" marT="45416" marB="45416" anchor="ctr"/>
                </a:tc>
                <a:tc>
                  <a:txBody>
                    <a:bodyPr/>
                    <a:lstStyle/>
                    <a:p>
                      <a:pPr algn="ctr"/>
                      <a:r>
                        <a:rPr lang="en-US" sz="1800" dirty="0"/>
                        <a:t>Tentative Budget sent to the Board</a:t>
                      </a:r>
                    </a:p>
                  </a:txBody>
                  <a:tcPr marL="90831" marR="90831" marT="45416" marB="45416" anchor="ctr"/>
                </a:tc>
                <a:extLst>
                  <a:ext uri="{0D108BD9-81ED-4DB2-BD59-A6C34878D82A}">
                    <a16:rowId xmlns:a16="http://schemas.microsoft.com/office/drawing/2014/main" val="10001"/>
                  </a:ext>
                </a:extLst>
              </a:tr>
              <a:tr h="672152">
                <a:tc>
                  <a:txBody>
                    <a:bodyPr/>
                    <a:lstStyle/>
                    <a:p>
                      <a:pPr algn="ctr"/>
                      <a:r>
                        <a:rPr lang="en-US" sz="1800" dirty="0"/>
                        <a:t>July 24</a:t>
                      </a:r>
                    </a:p>
                  </a:txBody>
                  <a:tcPr marL="90831" marR="90831" marT="45416" marB="45416" anchor="ctr"/>
                </a:tc>
                <a:tc>
                  <a:txBody>
                    <a:bodyPr/>
                    <a:lstStyle/>
                    <a:p>
                      <a:pPr algn="ctr"/>
                      <a:r>
                        <a:rPr lang="en-US" sz="1800" dirty="0"/>
                        <a:t>Board approved the Tentative Budget for advertising</a:t>
                      </a:r>
                      <a:r>
                        <a:rPr lang="en-US" sz="1800" baseline="0" dirty="0"/>
                        <a:t> purposes</a:t>
                      </a:r>
                      <a:endParaRPr lang="en-US" sz="1800" dirty="0"/>
                    </a:p>
                  </a:txBody>
                  <a:tcPr marL="90831" marR="90831" marT="45416" marB="45416" anchor="ctr"/>
                </a:tc>
                <a:extLst>
                  <a:ext uri="{0D108BD9-81ED-4DB2-BD59-A6C34878D82A}">
                    <a16:rowId xmlns:a16="http://schemas.microsoft.com/office/drawing/2014/main" val="10002"/>
                  </a:ext>
                </a:extLst>
              </a:tr>
              <a:tr h="672152">
                <a:tc>
                  <a:txBody>
                    <a:bodyPr/>
                    <a:lstStyle/>
                    <a:p>
                      <a:pPr algn="ctr"/>
                      <a:r>
                        <a:rPr lang="en-US" sz="1800" dirty="0"/>
                        <a:t>July 28</a:t>
                      </a:r>
                    </a:p>
                  </a:txBody>
                  <a:tcPr marL="90831" marR="90831" marT="45416" marB="45416" anchor="ctr"/>
                </a:tc>
                <a:tc>
                  <a:txBody>
                    <a:bodyPr/>
                    <a:lstStyle/>
                    <a:p>
                      <a:pPr algn="ctr"/>
                      <a:r>
                        <a:rPr lang="en-US" sz="1800" dirty="0"/>
                        <a:t>Tentative Budget was advertised in </a:t>
                      </a:r>
                      <a:r>
                        <a:rPr lang="en-US" sz="1800" u="sng" dirty="0"/>
                        <a:t>The St. Augustine Record</a:t>
                      </a:r>
                      <a:endParaRPr lang="en-US" sz="1800" i="1" u="sng" dirty="0"/>
                    </a:p>
                  </a:txBody>
                  <a:tcPr marL="90831" marR="90831" marT="45416" marB="45416" anchor="ctr"/>
                </a:tc>
                <a:extLst>
                  <a:ext uri="{0D108BD9-81ED-4DB2-BD59-A6C34878D82A}">
                    <a16:rowId xmlns:a16="http://schemas.microsoft.com/office/drawing/2014/main" val="10003"/>
                  </a:ext>
                </a:extLst>
              </a:tr>
              <a:tr h="672152">
                <a:tc>
                  <a:txBody>
                    <a:bodyPr/>
                    <a:lstStyle/>
                    <a:p>
                      <a:pPr algn="ctr"/>
                      <a:r>
                        <a:rPr lang="en-US" sz="1800" dirty="0"/>
                        <a:t>July 30 </a:t>
                      </a:r>
                    </a:p>
                  </a:txBody>
                  <a:tcPr marL="90831" marR="90831" marT="45416" marB="45416" anchor="ctr"/>
                </a:tc>
                <a:tc>
                  <a:txBody>
                    <a:bodyPr/>
                    <a:lstStyle/>
                    <a:p>
                      <a:pPr algn="ctr"/>
                      <a:r>
                        <a:rPr lang="en-US" sz="1800" dirty="0"/>
                        <a:t>First Public Hearing on the 2025-2026</a:t>
                      </a:r>
                      <a:r>
                        <a:rPr lang="en-US" sz="1800" baseline="0" dirty="0"/>
                        <a:t> Tentative Millages and Budget</a:t>
                      </a:r>
                      <a:endParaRPr lang="en-US" sz="1800" dirty="0"/>
                    </a:p>
                  </a:txBody>
                  <a:tcPr marL="90831" marR="90831" marT="45416" marB="45416" anchor="ctr"/>
                </a:tc>
                <a:extLst>
                  <a:ext uri="{0D108BD9-81ED-4DB2-BD59-A6C34878D82A}">
                    <a16:rowId xmlns:a16="http://schemas.microsoft.com/office/drawing/2014/main" val="10004"/>
                  </a:ext>
                </a:extLst>
              </a:tr>
              <a:tr h="672152">
                <a:tc>
                  <a:txBody>
                    <a:bodyPr/>
                    <a:lstStyle/>
                    <a:p>
                      <a:pPr algn="ctr"/>
                      <a:r>
                        <a:rPr lang="en-US" sz="1800" dirty="0"/>
                        <a:t>September 11</a:t>
                      </a:r>
                    </a:p>
                  </a:txBody>
                  <a:tcPr marL="90831" marR="90831" marT="45416" marB="45416" anchor="ctr"/>
                </a:tc>
                <a:tc>
                  <a:txBody>
                    <a:bodyPr/>
                    <a:lstStyle/>
                    <a:p>
                      <a:pPr algn="ctr"/>
                      <a:r>
                        <a:rPr lang="en-US" sz="1800" dirty="0"/>
                        <a:t>Final Public Hearing on the 2025-2026 Final Millages and Budget</a:t>
                      </a:r>
                    </a:p>
                  </a:txBody>
                  <a:tcPr marL="90831" marR="90831" marT="45416" marB="45416"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3140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43631" y="809898"/>
            <a:ext cx="10173010" cy="1554480"/>
          </a:xfrm>
        </p:spPr>
        <p:txBody>
          <a:bodyPr anchor="ctr">
            <a:normAutofit/>
          </a:bodyPr>
          <a:lstStyle/>
          <a:p>
            <a:r>
              <a:rPr lang="en-US" sz="4800" dirty="0"/>
              <a:t>Debt Service Revenue</a:t>
            </a:r>
          </a:p>
        </p:txBody>
      </p:sp>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pPr>
            <a:fld id="{884827F0-572A-431A-A40B-470BF045B04E}" type="slidenum">
              <a:rPr lang="en-US" smtClean="0"/>
              <a:pPr>
                <a:spcAft>
                  <a:spcPts val="600"/>
                </a:spcAft>
              </a:pPr>
              <a:t>20</a:t>
            </a:fld>
            <a:endParaRPr lang="en-US" dirty="0"/>
          </a:p>
        </p:txBody>
      </p:sp>
      <p:pic>
        <p:nvPicPr>
          <p:cNvPr id="6" name="Picture 5" descr="A logo for a school&#10;&#10;AI-generated content may be incorrect.">
            <a:extLst>
              <a:ext uri="{FF2B5EF4-FFF2-40B4-BE49-F238E27FC236}">
                <a16:creationId xmlns:a16="http://schemas.microsoft.com/office/drawing/2014/main" id="{EF5C87A3-3042-C26E-5D15-C1D5AC16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2650040533"/>
              </p:ext>
            </p:extLst>
          </p:nvPr>
        </p:nvGraphicFramePr>
        <p:xfrm>
          <a:off x="904602" y="3017519"/>
          <a:ext cx="10378440" cy="32099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3160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solidFill>
                  <a:schemeClr val="tx1"/>
                </a:solidFill>
              </a:rPr>
              <a:t>Debt Service Appropriations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8346384"/>
              </p:ext>
            </p:extLst>
          </p:nvPr>
        </p:nvGraphicFramePr>
        <p:xfrm>
          <a:off x="1096963" y="1846263"/>
          <a:ext cx="1011552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884827F0-572A-431A-A40B-470BF045B04E}" type="slidenum">
              <a:rPr lang="en-US" smtClean="0"/>
              <a:t>21</a:t>
            </a:fld>
            <a:endParaRPr lang="en-US" dirty="0"/>
          </a:p>
        </p:txBody>
      </p:sp>
      <p:pic>
        <p:nvPicPr>
          <p:cNvPr id="6" name="Picture 5">
            <a:extLst>
              <a:ext uri="{FF2B5EF4-FFF2-40B4-BE49-F238E27FC236}">
                <a16:creationId xmlns:a16="http://schemas.microsoft.com/office/drawing/2014/main" id="{19C5BB28-2CD9-62F5-847F-7408C23646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spTree>
    <p:extLst>
      <p:ext uri="{BB962C8B-B14F-4D97-AF65-F5344CB8AC3E}">
        <p14:creationId xmlns:p14="http://schemas.microsoft.com/office/powerpoint/2010/main" val="307927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5065" y="1097280"/>
            <a:ext cx="3796306" cy="4666207"/>
          </a:xfrm>
        </p:spPr>
        <p:txBody>
          <a:bodyPr anchor="ctr">
            <a:normAutofit/>
          </a:bodyPr>
          <a:lstStyle/>
          <a:p>
            <a:r>
              <a:rPr lang="en-US" sz="4800" dirty="0"/>
              <a:t>Student Food &amp; Nutrition Services  Revenue</a:t>
            </a:r>
          </a:p>
        </p:txBody>
      </p:sp>
      <p:grpSp>
        <p:nvGrpSpPr>
          <p:cNvPr id="13" name="Group 12">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4" name="Rectangle 13">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pPr>
            <a:fld id="{884827F0-572A-431A-A40B-470BF045B04E}" type="slidenum">
              <a:rPr lang="en-US" smtClean="0"/>
              <a:pPr>
                <a:spcAft>
                  <a:spcPts val="600"/>
                </a:spcAft>
              </a:pPr>
              <a:t>22</a:t>
            </a:fld>
            <a:endParaRPr lang="en-US" dirty="0"/>
          </a:p>
        </p:txBody>
      </p:sp>
      <p:pic>
        <p:nvPicPr>
          <p:cNvPr id="6" name="Picture 5">
            <a:extLst>
              <a:ext uri="{FF2B5EF4-FFF2-40B4-BE49-F238E27FC236}">
                <a16:creationId xmlns:a16="http://schemas.microsoft.com/office/drawing/2014/main" id="{48779F40-DE07-238C-9FFE-0A930D2FD0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2183884803"/>
              </p:ext>
            </p:extLst>
          </p:nvPr>
        </p:nvGraphicFramePr>
        <p:xfrm>
          <a:off x="5431536" y="1014153"/>
          <a:ext cx="5918184" cy="49793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508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Student Food &amp; Nutrition Services  Appropriations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85464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884827F0-572A-431A-A40B-470BF045B04E}" type="slidenum">
              <a:rPr lang="en-US" smtClean="0"/>
              <a:t>23</a:t>
            </a:fld>
            <a:endParaRPr lang="en-US" dirty="0"/>
          </a:p>
        </p:txBody>
      </p:sp>
      <p:pic>
        <p:nvPicPr>
          <p:cNvPr id="6" name="Picture 5">
            <a:extLst>
              <a:ext uri="{FF2B5EF4-FFF2-40B4-BE49-F238E27FC236}">
                <a16:creationId xmlns:a16="http://schemas.microsoft.com/office/drawing/2014/main" id="{50FF3C87-0011-CB6F-6995-C2A026AF4A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spTree>
    <p:extLst>
      <p:ext uri="{BB962C8B-B14F-4D97-AF65-F5344CB8AC3E}">
        <p14:creationId xmlns:p14="http://schemas.microsoft.com/office/powerpoint/2010/main" val="3049930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083" cy="968440"/>
          </a:xfrm>
        </p:spPr>
        <p:txBody>
          <a:bodyPr>
            <a:normAutofit/>
          </a:bodyPr>
          <a:lstStyle/>
          <a:p>
            <a:pPr algn="ctr"/>
            <a:r>
              <a:rPr lang="en-US" dirty="0">
                <a:solidFill>
                  <a:schemeClr val="tx1"/>
                </a:solidFill>
              </a:rPr>
              <a:t>Special Revenue Fund – Federal Projects</a:t>
            </a:r>
          </a:p>
        </p:txBody>
      </p:sp>
      <p:sp>
        <p:nvSpPr>
          <p:cNvPr id="7" name="Content Placeholder 6">
            <a:extLst>
              <a:ext uri="{FF2B5EF4-FFF2-40B4-BE49-F238E27FC236}">
                <a16:creationId xmlns:a16="http://schemas.microsoft.com/office/drawing/2014/main" id="{5923683E-1089-C580-7934-A511D95C2094}"/>
              </a:ext>
            </a:extLst>
          </p:cNvPr>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84827F0-572A-431A-A40B-470BF045B04E}" type="slidenum">
              <a:rPr lang="en-US" smtClean="0"/>
              <a:t>24</a:t>
            </a:fld>
            <a:endParaRPr lang="en-US" dirty="0"/>
          </a:p>
        </p:txBody>
      </p:sp>
      <p:pic>
        <p:nvPicPr>
          <p:cNvPr id="6" name="Picture 5">
            <a:extLst>
              <a:ext uri="{FF2B5EF4-FFF2-40B4-BE49-F238E27FC236}">
                <a16:creationId xmlns:a16="http://schemas.microsoft.com/office/drawing/2014/main" id="{D5EEB970-D93F-F85D-E22F-AEDC8E260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graphicFrame>
        <p:nvGraphicFramePr>
          <p:cNvPr id="3" name="Object 2">
            <a:extLst>
              <a:ext uri="{FF2B5EF4-FFF2-40B4-BE49-F238E27FC236}">
                <a16:creationId xmlns:a16="http://schemas.microsoft.com/office/drawing/2014/main" id="{0CAAB681-E8CB-DBFD-9B46-B74AD609AA48}"/>
              </a:ext>
            </a:extLst>
          </p:cNvPr>
          <p:cNvGraphicFramePr>
            <a:graphicFrameLocks noChangeAspect="1"/>
          </p:cNvGraphicFramePr>
          <p:nvPr>
            <p:extLst>
              <p:ext uri="{D42A27DB-BD31-4B8C-83A1-F6EECF244321}">
                <p14:modId xmlns:p14="http://schemas.microsoft.com/office/powerpoint/2010/main" val="2662376609"/>
              </p:ext>
            </p:extLst>
          </p:nvPr>
        </p:nvGraphicFramePr>
        <p:xfrm>
          <a:off x="838200" y="1434431"/>
          <a:ext cx="10712116" cy="4921919"/>
        </p:xfrm>
        <a:graphic>
          <a:graphicData uri="http://schemas.openxmlformats.org/presentationml/2006/ole">
            <mc:AlternateContent xmlns:mc="http://schemas.openxmlformats.org/markup-compatibility/2006">
              <mc:Choice xmlns:v="urn:schemas-microsoft-com:vml" Requires="v">
                <p:oleObj name="Worksheet" r:id="rId4" imgW="9220379" imgH="2790752" progId="Excel.Sheet.12">
                  <p:embed/>
                </p:oleObj>
              </mc:Choice>
              <mc:Fallback>
                <p:oleObj name="Worksheet" r:id="rId4" imgW="9220379" imgH="2790752" progId="Excel.Sheet.12">
                  <p:embed/>
                  <p:pic>
                    <p:nvPicPr>
                      <p:cNvPr id="3" name="Object 2">
                        <a:extLst>
                          <a:ext uri="{FF2B5EF4-FFF2-40B4-BE49-F238E27FC236}">
                            <a16:creationId xmlns:a16="http://schemas.microsoft.com/office/drawing/2014/main" id="{0CAAB681-E8CB-DBFD-9B46-B74AD609AA48}"/>
                          </a:ext>
                        </a:extLst>
                      </p:cNvPr>
                      <p:cNvPicPr/>
                      <p:nvPr/>
                    </p:nvPicPr>
                    <p:blipFill>
                      <a:blip r:embed="rId5"/>
                      <a:stretch>
                        <a:fillRect/>
                      </a:stretch>
                    </p:blipFill>
                    <p:spPr>
                      <a:xfrm>
                        <a:off x="838200" y="1434431"/>
                        <a:ext cx="10712116" cy="4921919"/>
                      </a:xfrm>
                      <a:prstGeom prst="rect">
                        <a:avLst/>
                      </a:prstGeom>
                    </p:spPr>
                  </p:pic>
                </p:oleObj>
              </mc:Fallback>
            </mc:AlternateContent>
          </a:graphicData>
        </a:graphic>
      </p:graphicFrame>
    </p:spTree>
    <p:extLst>
      <p:ext uri="{BB962C8B-B14F-4D97-AF65-F5344CB8AC3E}">
        <p14:creationId xmlns:p14="http://schemas.microsoft.com/office/powerpoint/2010/main" val="1111946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5065" y="1097280"/>
            <a:ext cx="3796306" cy="4666207"/>
          </a:xfrm>
        </p:spPr>
        <p:txBody>
          <a:bodyPr anchor="ctr">
            <a:normAutofit/>
          </a:bodyPr>
          <a:lstStyle/>
          <a:p>
            <a:r>
              <a:rPr lang="en-US" sz="4800" dirty="0"/>
              <a:t>Internal Service Fund</a:t>
            </a:r>
          </a:p>
        </p:txBody>
      </p:sp>
      <p:grpSp>
        <p:nvGrpSpPr>
          <p:cNvPr id="13" name="Group 12">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4" name="Rectangle 13">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pPr>
            <a:fld id="{884827F0-572A-431A-A40B-470BF045B04E}" type="slidenum">
              <a:rPr lang="en-US" smtClean="0"/>
              <a:pPr>
                <a:spcAft>
                  <a:spcPts val="600"/>
                </a:spcAft>
              </a:pPr>
              <a:t>25</a:t>
            </a:fld>
            <a:endParaRPr lang="en-US" dirty="0"/>
          </a:p>
        </p:txBody>
      </p:sp>
      <p:pic>
        <p:nvPicPr>
          <p:cNvPr id="6" name="Picture 5">
            <a:extLst>
              <a:ext uri="{FF2B5EF4-FFF2-40B4-BE49-F238E27FC236}">
                <a16:creationId xmlns:a16="http://schemas.microsoft.com/office/drawing/2014/main" id="{48779F40-DE07-238C-9FFE-0A930D2FD0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866391802"/>
              </p:ext>
            </p:extLst>
          </p:nvPr>
        </p:nvGraphicFramePr>
        <p:xfrm>
          <a:off x="5431536" y="1014153"/>
          <a:ext cx="5918184" cy="49793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553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D2A2-8CE5-BA17-8189-32CF10218B39}"/>
              </a:ext>
            </a:extLst>
          </p:cNvPr>
          <p:cNvSpPr>
            <a:spLocks noGrp="1"/>
          </p:cNvSpPr>
          <p:nvPr>
            <p:ph type="title"/>
          </p:nvPr>
        </p:nvSpPr>
        <p:spPr/>
        <p:txBody>
          <a:bodyPr/>
          <a:lstStyle/>
          <a:p>
            <a:pPr algn="ctr"/>
            <a:r>
              <a:rPr lang="en-US" dirty="0"/>
              <a:t>2023-2024 </a:t>
            </a:r>
            <a:br>
              <a:rPr lang="en-US" dirty="0"/>
            </a:br>
            <a:r>
              <a:rPr lang="en-US" dirty="0"/>
              <a:t>School and District Operating Expenditures</a:t>
            </a:r>
          </a:p>
        </p:txBody>
      </p:sp>
      <p:pic>
        <p:nvPicPr>
          <p:cNvPr id="4" name="Content Placeholder 3">
            <a:extLst>
              <a:ext uri="{FF2B5EF4-FFF2-40B4-BE49-F238E27FC236}">
                <a16:creationId xmlns:a16="http://schemas.microsoft.com/office/drawing/2014/main" id="{A01DACED-D359-035B-4BC5-9C3AD5A373F2}"/>
              </a:ext>
            </a:extLst>
          </p:cNvPr>
          <p:cNvPicPr>
            <a:picLocks noGrp="1" noChangeAspect="1"/>
          </p:cNvPicPr>
          <p:nvPr>
            <p:ph idx="1"/>
          </p:nvPr>
        </p:nvPicPr>
        <p:blipFill>
          <a:blip r:embed="rId3"/>
          <a:stretch>
            <a:fillRect/>
          </a:stretch>
        </p:blipFill>
        <p:spPr>
          <a:xfrm>
            <a:off x="838200" y="1690688"/>
            <a:ext cx="10515600" cy="4802187"/>
          </a:xfrm>
          <a:prstGeom prst="rect">
            <a:avLst/>
          </a:prstGeom>
        </p:spPr>
      </p:pic>
    </p:spTree>
    <p:extLst>
      <p:ext uri="{BB962C8B-B14F-4D97-AF65-F5344CB8AC3E}">
        <p14:creationId xmlns:p14="http://schemas.microsoft.com/office/powerpoint/2010/main" val="470269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8C507-B9D1-0DB4-9937-4379FE172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94959-26EE-4EAD-1C17-A0DCD93E0026}"/>
              </a:ext>
            </a:extLst>
          </p:cNvPr>
          <p:cNvSpPr>
            <a:spLocks noGrp="1"/>
          </p:cNvSpPr>
          <p:nvPr>
            <p:ph type="title"/>
          </p:nvPr>
        </p:nvSpPr>
        <p:spPr/>
        <p:txBody>
          <a:bodyPr/>
          <a:lstStyle/>
          <a:p>
            <a:pPr algn="ctr"/>
            <a:r>
              <a:rPr lang="en-US" dirty="0"/>
              <a:t>2023-2024 </a:t>
            </a:r>
            <a:br>
              <a:rPr lang="en-US" dirty="0"/>
            </a:br>
            <a:r>
              <a:rPr lang="en-US" dirty="0"/>
              <a:t>School and District Operating Expenditures</a:t>
            </a:r>
          </a:p>
        </p:txBody>
      </p:sp>
      <p:pic>
        <p:nvPicPr>
          <p:cNvPr id="12" name="Content Placeholder 11">
            <a:extLst>
              <a:ext uri="{FF2B5EF4-FFF2-40B4-BE49-F238E27FC236}">
                <a16:creationId xmlns:a16="http://schemas.microsoft.com/office/drawing/2014/main" id="{F080F4CF-F521-6213-4179-AE91E6D6D392}"/>
              </a:ext>
            </a:extLst>
          </p:cNvPr>
          <p:cNvPicPr>
            <a:picLocks noGrp="1" noChangeAspect="1"/>
          </p:cNvPicPr>
          <p:nvPr>
            <p:ph idx="1"/>
          </p:nvPr>
        </p:nvPicPr>
        <p:blipFill>
          <a:blip r:embed="rId3"/>
          <a:stretch>
            <a:fillRect/>
          </a:stretch>
        </p:blipFill>
        <p:spPr>
          <a:xfrm>
            <a:off x="838200" y="1876926"/>
            <a:ext cx="10515600" cy="3689685"/>
          </a:xfrm>
          <a:prstGeom prst="rect">
            <a:avLst/>
          </a:prstGeom>
        </p:spPr>
      </p:pic>
    </p:spTree>
    <p:extLst>
      <p:ext uri="{BB962C8B-B14F-4D97-AF65-F5344CB8AC3E}">
        <p14:creationId xmlns:p14="http://schemas.microsoft.com/office/powerpoint/2010/main" val="2726095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75DD0-1D40-D38B-A72B-4D8C5EB4FF3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B3E651-C32C-8C77-41C0-29D0F6965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0B5D17-3445-9B39-9880-C35644C75BB0}"/>
              </a:ext>
            </a:extLst>
          </p:cNvPr>
          <p:cNvSpPr>
            <a:spLocks noGrp="1"/>
          </p:cNvSpPr>
          <p:nvPr>
            <p:ph type="title"/>
          </p:nvPr>
        </p:nvSpPr>
        <p:spPr>
          <a:xfrm>
            <a:off x="645065" y="1097280"/>
            <a:ext cx="3796306" cy="4666207"/>
          </a:xfrm>
        </p:spPr>
        <p:txBody>
          <a:bodyPr anchor="ctr">
            <a:normAutofit/>
          </a:bodyPr>
          <a:lstStyle/>
          <a:p>
            <a:r>
              <a:rPr lang="en-US" sz="4800" dirty="0"/>
              <a:t>Proposed Millage Rates for 2025-2026</a:t>
            </a:r>
          </a:p>
        </p:txBody>
      </p:sp>
      <p:grpSp>
        <p:nvGrpSpPr>
          <p:cNvPr id="13" name="Group 12">
            <a:extLst>
              <a:ext uri="{FF2B5EF4-FFF2-40B4-BE49-F238E27FC236}">
                <a16:creationId xmlns:a16="http://schemas.microsoft.com/office/drawing/2014/main" id="{CABEB596-88EF-AA60-3E1E-A0CD2F887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4" name="Rectangle 13">
              <a:extLst>
                <a:ext uri="{FF2B5EF4-FFF2-40B4-BE49-F238E27FC236}">
                  <a16:creationId xmlns:a16="http://schemas.microsoft.com/office/drawing/2014/main" id="{FE4D70E6-D074-B8EC-20D7-2D3DB1423F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733A1-003D-F7CA-0AB4-7359B267D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5FC8C987-F75F-00F8-2417-B61FE83D2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0518C06-CCC2-9874-1FAB-6C68FDEA7E1B}"/>
              </a:ext>
            </a:extLst>
          </p:cNvPr>
          <p:cNvSpPr>
            <a:spLocks noGrp="1"/>
          </p:cNvSpPr>
          <p:nvPr>
            <p:ph type="sldNum" sz="quarter" idx="12"/>
          </p:nvPr>
        </p:nvSpPr>
        <p:spPr>
          <a:xfrm>
            <a:off x="8610600" y="6492240"/>
            <a:ext cx="2743200" cy="365125"/>
          </a:xfrm>
        </p:spPr>
        <p:txBody>
          <a:bodyPr>
            <a:normAutofit/>
          </a:bodyPr>
          <a:lstStyle/>
          <a:p>
            <a:pPr>
              <a:spcAft>
                <a:spcPts val="600"/>
              </a:spcAft>
            </a:pPr>
            <a:fld id="{884827F0-572A-431A-A40B-470BF045B04E}" type="slidenum">
              <a:rPr lang="en-US" smtClean="0"/>
              <a:pPr>
                <a:spcAft>
                  <a:spcPts val="600"/>
                </a:spcAft>
              </a:pPr>
              <a:t>28</a:t>
            </a:fld>
            <a:endParaRPr lang="en-US" dirty="0"/>
          </a:p>
        </p:txBody>
      </p:sp>
      <p:pic>
        <p:nvPicPr>
          <p:cNvPr id="6" name="Picture 5">
            <a:extLst>
              <a:ext uri="{FF2B5EF4-FFF2-40B4-BE49-F238E27FC236}">
                <a16:creationId xmlns:a16="http://schemas.microsoft.com/office/drawing/2014/main" id="{5DE05A7E-8BC1-CFFE-628E-7F6E987A50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graphicFrame>
        <p:nvGraphicFramePr>
          <p:cNvPr id="5" name="Content Placeholder 4">
            <a:extLst>
              <a:ext uri="{FF2B5EF4-FFF2-40B4-BE49-F238E27FC236}">
                <a16:creationId xmlns:a16="http://schemas.microsoft.com/office/drawing/2014/main" id="{1F8691E4-5DEF-FDF3-AEC3-5D8F55F7DAC6}"/>
              </a:ext>
            </a:extLst>
          </p:cNvPr>
          <p:cNvGraphicFramePr>
            <a:graphicFrameLocks noGrp="1"/>
          </p:cNvGraphicFramePr>
          <p:nvPr>
            <p:ph idx="1"/>
          </p:nvPr>
        </p:nvGraphicFramePr>
        <p:xfrm>
          <a:off x="5431536" y="1097280"/>
          <a:ext cx="5918184" cy="4835954"/>
        </p:xfrm>
        <a:graphic>
          <a:graphicData uri="http://schemas.openxmlformats.org/drawingml/2006/table">
            <a:tbl>
              <a:tblPr firstRow="1" bandRow="1">
                <a:tableStyleId>{00A15C55-8517-42AA-B614-E9B94910E393}</a:tableStyleId>
              </a:tblPr>
              <a:tblGrid>
                <a:gridCol w="4208442">
                  <a:extLst>
                    <a:ext uri="{9D8B030D-6E8A-4147-A177-3AD203B41FA5}">
                      <a16:colId xmlns:a16="http://schemas.microsoft.com/office/drawing/2014/main" val="20000"/>
                    </a:ext>
                  </a:extLst>
                </a:gridCol>
                <a:gridCol w="1709742">
                  <a:extLst>
                    <a:ext uri="{9D8B030D-6E8A-4147-A177-3AD203B41FA5}">
                      <a16:colId xmlns:a16="http://schemas.microsoft.com/office/drawing/2014/main" val="20001"/>
                    </a:ext>
                  </a:extLst>
                </a:gridCol>
              </a:tblGrid>
              <a:tr h="614932">
                <a:tc>
                  <a:txBody>
                    <a:bodyPr/>
                    <a:lstStyle/>
                    <a:p>
                      <a:pPr algn="ctr"/>
                      <a:endParaRPr lang="en-US" sz="1800" dirty="0"/>
                    </a:p>
                  </a:txBody>
                  <a:tcPr marL="91199" marR="91199" marT="45599" marB="45599"/>
                </a:tc>
                <a:tc>
                  <a:txBody>
                    <a:bodyPr/>
                    <a:lstStyle/>
                    <a:p>
                      <a:pPr algn="ctr"/>
                      <a:endParaRPr lang="en-US" sz="2400" dirty="0">
                        <a:solidFill>
                          <a:schemeClr val="tx1"/>
                        </a:solidFill>
                      </a:endParaRPr>
                    </a:p>
                  </a:txBody>
                  <a:tcPr marL="91199" marR="91199" marT="45599" marB="45599"/>
                </a:tc>
                <a:extLst>
                  <a:ext uri="{0D108BD9-81ED-4DB2-BD59-A6C34878D82A}">
                    <a16:rowId xmlns:a16="http://schemas.microsoft.com/office/drawing/2014/main" val="10000"/>
                  </a:ext>
                </a:extLst>
              </a:tr>
              <a:tr h="912687">
                <a:tc>
                  <a:txBody>
                    <a:bodyPr/>
                    <a:lstStyle/>
                    <a:p>
                      <a:r>
                        <a:rPr lang="en-US" sz="2400" dirty="0"/>
                        <a:t>State Required Local Effort (RLE)</a:t>
                      </a:r>
                    </a:p>
                  </a:txBody>
                  <a:tcPr marL="91199" marR="91199" marT="45599" marB="45599"/>
                </a:tc>
                <a:tc>
                  <a:txBody>
                    <a:bodyPr/>
                    <a:lstStyle/>
                    <a:p>
                      <a:pPr algn="ctr"/>
                      <a:r>
                        <a:rPr lang="en-US" sz="2400" dirty="0"/>
                        <a:t>3.0240</a:t>
                      </a:r>
                    </a:p>
                  </a:txBody>
                  <a:tcPr marL="91199" marR="91199" marT="45599" marB="45599"/>
                </a:tc>
                <a:extLst>
                  <a:ext uri="{0D108BD9-81ED-4DB2-BD59-A6C34878D82A}">
                    <a16:rowId xmlns:a16="http://schemas.microsoft.com/office/drawing/2014/main" val="10001"/>
                  </a:ext>
                </a:extLst>
              </a:tr>
              <a:tr h="524310">
                <a:tc>
                  <a:txBody>
                    <a:bodyPr/>
                    <a:lstStyle/>
                    <a:p>
                      <a:r>
                        <a:rPr lang="en-US" sz="2400" dirty="0"/>
                        <a:t>Basic Discretionary Millage</a:t>
                      </a:r>
                    </a:p>
                  </a:txBody>
                  <a:tcPr marL="91199" marR="91199" marT="45599" marB="45599"/>
                </a:tc>
                <a:tc>
                  <a:txBody>
                    <a:bodyPr/>
                    <a:lstStyle/>
                    <a:p>
                      <a:pPr algn="ctr"/>
                      <a:r>
                        <a:rPr lang="en-US" sz="2400" u="sng" dirty="0"/>
                        <a:t>0.7480</a:t>
                      </a:r>
                    </a:p>
                  </a:txBody>
                  <a:tcPr marL="91199" marR="91199" marT="45599" marB="45599"/>
                </a:tc>
                <a:extLst>
                  <a:ext uri="{0D108BD9-81ED-4DB2-BD59-A6C34878D82A}">
                    <a16:rowId xmlns:a16="http://schemas.microsoft.com/office/drawing/2014/main" val="10002"/>
                  </a:ext>
                </a:extLst>
              </a:tr>
              <a:tr h="524310">
                <a:tc>
                  <a:txBody>
                    <a:bodyPr/>
                    <a:lstStyle/>
                    <a:p>
                      <a:pPr algn="ctr"/>
                      <a:r>
                        <a:rPr lang="en-US" sz="2400" b="1" dirty="0"/>
                        <a:t>     Subtotal</a:t>
                      </a:r>
                    </a:p>
                  </a:txBody>
                  <a:tcPr marL="91199" marR="91199" marT="45599" marB="45599"/>
                </a:tc>
                <a:tc>
                  <a:txBody>
                    <a:bodyPr/>
                    <a:lstStyle/>
                    <a:p>
                      <a:pPr algn="ctr"/>
                      <a:r>
                        <a:rPr lang="en-US" sz="2400" b="1" dirty="0"/>
                        <a:t>3.7720</a:t>
                      </a:r>
                    </a:p>
                  </a:txBody>
                  <a:tcPr marL="91199" marR="91199" marT="45599" marB="45599"/>
                </a:tc>
                <a:extLst>
                  <a:ext uri="{0D108BD9-81ED-4DB2-BD59-A6C34878D82A}">
                    <a16:rowId xmlns:a16="http://schemas.microsoft.com/office/drawing/2014/main" val="10003"/>
                  </a:ext>
                </a:extLst>
              </a:tr>
              <a:tr h="524310">
                <a:tc>
                  <a:txBody>
                    <a:bodyPr/>
                    <a:lstStyle/>
                    <a:p>
                      <a:r>
                        <a:rPr lang="en-US" sz="2400" dirty="0"/>
                        <a:t>Capital Outlay Millage</a:t>
                      </a:r>
                    </a:p>
                  </a:txBody>
                  <a:tcPr marL="91199" marR="91199" marT="45599" marB="45599"/>
                </a:tc>
                <a:tc>
                  <a:txBody>
                    <a:bodyPr/>
                    <a:lstStyle/>
                    <a:p>
                      <a:pPr algn="ctr"/>
                      <a:r>
                        <a:rPr lang="en-US" sz="2400" dirty="0"/>
                        <a:t>1.5000</a:t>
                      </a:r>
                    </a:p>
                  </a:txBody>
                  <a:tcPr marL="91199" marR="91199" marT="45599" marB="45599"/>
                </a:tc>
                <a:extLst>
                  <a:ext uri="{0D108BD9-81ED-4DB2-BD59-A6C34878D82A}">
                    <a16:rowId xmlns:a16="http://schemas.microsoft.com/office/drawing/2014/main" val="10004"/>
                  </a:ext>
                </a:extLst>
              </a:tr>
              <a:tr h="524310">
                <a:tc>
                  <a:txBody>
                    <a:bodyPr/>
                    <a:lstStyle/>
                    <a:p>
                      <a:r>
                        <a:rPr lang="en-US" sz="2400" dirty="0"/>
                        <a:t>Additional Voted Millage (not to exceed four years)</a:t>
                      </a:r>
                    </a:p>
                  </a:txBody>
                  <a:tcPr marL="91199" marR="91199" marT="45599" marB="45599"/>
                </a:tc>
                <a:tc>
                  <a:txBody>
                    <a:bodyPr/>
                    <a:lstStyle/>
                    <a:p>
                      <a:pPr algn="ctr"/>
                      <a:endParaRPr lang="en-US" sz="2400" u="sng" dirty="0"/>
                    </a:p>
                    <a:p>
                      <a:pPr algn="ctr"/>
                      <a:r>
                        <a:rPr lang="en-US" sz="2400" u="sng" dirty="0"/>
                        <a:t>1.0000</a:t>
                      </a:r>
                    </a:p>
                  </a:txBody>
                  <a:tcPr marL="91199" marR="91199" marT="45599" marB="45599"/>
                </a:tc>
                <a:extLst>
                  <a:ext uri="{0D108BD9-81ED-4DB2-BD59-A6C34878D82A}">
                    <a16:rowId xmlns:a16="http://schemas.microsoft.com/office/drawing/2014/main" val="10005"/>
                  </a:ext>
                </a:extLst>
              </a:tr>
              <a:tr h="912687">
                <a:tc>
                  <a:txBody>
                    <a:bodyPr/>
                    <a:lstStyle/>
                    <a:p>
                      <a:r>
                        <a:rPr lang="en-US" sz="2400" b="1" i="1" dirty="0"/>
                        <a:t>Total 2025-2026 Millage</a:t>
                      </a:r>
                      <a:r>
                        <a:rPr lang="en-US" sz="2400" b="1" i="1" baseline="0" dirty="0"/>
                        <a:t> Levy</a:t>
                      </a:r>
                      <a:endParaRPr lang="en-US" sz="2400" b="1" i="1" dirty="0"/>
                    </a:p>
                  </a:txBody>
                  <a:tcPr marL="91199" marR="91199" marT="45599" marB="45599"/>
                </a:tc>
                <a:tc>
                  <a:txBody>
                    <a:bodyPr/>
                    <a:lstStyle/>
                    <a:p>
                      <a:pPr algn="ctr"/>
                      <a:r>
                        <a:rPr lang="en-US" sz="2400" b="1" i="1" dirty="0"/>
                        <a:t>6.2720</a:t>
                      </a:r>
                    </a:p>
                  </a:txBody>
                  <a:tcPr marL="91199" marR="91199" marT="45599" marB="4559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73757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Total Budget for 2025-2026</a:t>
            </a:r>
          </a:p>
        </p:txBody>
      </p:sp>
      <p:pic>
        <p:nvPicPr>
          <p:cNvPr id="8" name="Content Placeholder 7">
            <a:extLst>
              <a:ext uri="{FF2B5EF4-FFF2-40B4-BE49-F238E27FC236}">
                <a16:creationId xmlns:a16="http://schemas.microsoft.com/office/drawing/2014/main" id="{CE8286A5-CF44-3A9F-BA7F-316E5F6389F9}"/>
              </a:ext>
            </a:extLst>
          </p:cNvPr>
          <p:cNvPicPr>
            <a:picLocks noGrp="1" noChangeAspect="1"/>
          </p:cNvPicPr>
          <p:nvPr>
            <p:ph idx="1"/>
          </p:nvPr>
        </p:nvPicPr>
        <p:blipFill>
          <a:blip r:embed="rId3"/>
          <a:stretch>
            <a:fillRect/>
          </a:stretch>
        </p:blipFill>
        <p:spPr>
          <a:xfrm>
            <a:off x="4777316" y="1605522"/>
            <a:ext cx="6780700" cy="3644627"/>
          </a:xfrm>
          <a:prstGeom prst="rect">
            <a:avLst/>
          </a:prstGeom>
        </p:spPr>
      </p:pic>
      <p:sp>
        <p:nvSpPr>
          <p:cNvPr id="4" name="Slide Number Placeholder 3"/>
          <p:cNvSpPr>
            <a:spLocks noGrp="1"/>
          </p:cNvSpPr>
          <p:nvPr>
            <p:ph type="sldNum" sz="quarter" idx="12"/>
          </p:nvPr>
        </p:nvSpPr>
        <p:spPr>
          <a:xfrm>
            <a:off x="11034184" y="6356350"/>
            <a:ext cx="514349" cy="365125"/>
          </a:xfrm>
        </p:spPr>
        <p:txBody>
          <a:bodyPr vert="horz" lIns="91440" tIns="45720" rIns="91440" bIns="45720" rtlCol="0" anchor="ctr">
            <a:normAutofit/>
          </a:bodyPr>
          <a:lstStyle/>
          <a:p>
            <a:pPr defTabSz="914400">
              <a:spcAft>
                <a:spcPts val="600"/>
              </a:spcAft>
            </a:pPr>
            <a:fld id="{884827F0-572A-431A-A40B-470BF045B04E}" type="slidenum">
              <a:rPr lang="en-US">
                <a:solidFill>
                  <a:schemeClr val="tx1">
                    <a:alpha val="80000"/>
                  </a:schemeClr>
                </a:solidFill>
              </a:rPr>
              <a:pPr defTabSz="914400">
                <a:spcAft>
                  <a:spcPts val="600"/>
                </a:spcAft>
              </a:pPr>
              <a:t>29</a:t>
            </a:fld>
            <a:endParaRPr lang="en-US" dirty="0">
              <a:solidFill>
                <a:schemeClr val="tx1">
                  <a:alpha val="80000"/>
                </a:schemeClr>
              </a:solidFill>
            </a:endParaRPr>
          </a:p>
        </p:txBody>
      </p:sp>
      <p:pic>
        <p:nvPicPr>
          <p:cNvPr id="6" name="Picture 5">
            <a:extLst>
              <a:ext uri="{FF2B5EF4-FFF2-40B4-BE49-F238E27FC236}">
                <a16:creationId xmlns:a16="http://schemas.microsoft.com/office/drawing/2014/main" id="{B056ED9C-B3E7-7596-89CC-065A4F0FDA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spTree>
    <p:extLst>
      <p:ext uri="{BB962C8B-B14F-4D97-AF65-F5344CB8AC3E}">
        <p14:creationId xmlns:p14="http://schemas.microsoft.com/office/powerpoint/2010/main" val="129962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10646953" cy="1184031"/>
          </a:xfrm>
        </p:spPr>
        <p:txBody>
          <a:bodyPr/>
          <a:lstStyle/>
          <a:p>
            <a:pPr algn="ctr"/>
            <a:r>
              <a:rPr lang="en-US" dirty="0">
                <a:solidFill>
                  <a:schemeClr val="tx1"/>
                </a:solidFill>
              </a:rPr>
              <a:t>History of Millages</a:t>
            </a:r>
          </a:p>
        </p:txBody>
      </p:sp>
      <p:sp>
        <p:nvSpPr>
          <p:cNvPr id="4" name="Slide Number Placeholder 3"/>
          <p:cNvSpPr>
            <a:spLocks noGrp="1"/>
          </p:cNvSpPr>
          <p:nvPr>
            <p:ph type="sldNum" sz="quarter" idx="12"/>
          </p:nvPr>
        </p:nvSpPr>
        <p:spPr/>
        <p:txBody>
          <a:bodyPr/>
          <a:lstStyle/>
          <a:p>
            <a:fld id="{884827F0-572A-431A-A40B-470BF045B04E}" type="slidenum">
              <a:rPr lang="en-US" smtClean="0"/>
              <a:t>3</a:t>
            </a:fld>
            <a:endParaRPr lang="en-US" dirty="0"/>
          </a:p>
        </p:txBody>
      </p:sp>
      <p:pic>
        <p:nvPicPr>
          <p:cNvPr id="6" name="Picture 5">
            <a:extLst>
              <a:ext uri="{FF2B5EF4-FFF2-40B4-BE49-F238E27FC236}">
                <a16:creationId xmlns:a16="http://schemas.microsoft.com/office/drawing/2014/main" id="{0E0D6850-90ED-11A5-A6CB-3B338B9D66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sp>
        <p:nvSpPr>
          <p:cNvPr id="11" name="Arrow: Down 10">
            <a:extLst>
              <a:ext uri="{FF2B5EF4-FFF2-40B4-BE49-F238E27FC236}">
                <a16:creationId xmlns:a16="http://schemas.microsoft.com/office/drawing/2014/main" id="{CE7EA0F6-F268-1CB2-BB68-A7C2BD55A260}"/>
              </a:ext>
            </a:extLst>
          </p:cNvPr>
          <p:cNvSpPr/>
          <p:nvPr/>
        </p:nvSpPr>
        <p:spPr>
          <a:xfrm>
            <a:off x="10102645" y="427703"/>
            <a:ext cx="427703" cy="7786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Object 6">
            <a:extLst>
              <a:ext uri="{FF2B5EF4-FFF2-40B4-BE49-F238E27FC236}">
                <a16:creationId xmlns:a16="http://schemas.microsoft.com/office/drawing/2014/main" id="{11633AF8-1C86-FD6E-D23C-1D576BAE1C41}"/>
              </a:ext>
            </a:extLst>
          </p:cNvPr>
          <p:cNvGraphicFramePr>
            <a:graphicFrameLocks noChangeAspect="1"/>
          </p:cNvGraphicFramePr>
          <p:nvPr>
            <p:extLst>
              <p:ext uri="{D42A27DB-BD31-4B8C-83A1-F6EECF244321}">
                <p14:modId xmlns:p14="http://schemas.microsoft.com/office/powerpoint/2010/main" val="2533730271"/>
              </p:ext>
            </p:extLst>
          </p:nvPr>
        </p:nvGraphicFramePr>
        <p:xfrm>
          <a:off x="1519238" y="1611735"/>
          <a:ext cx="9834562" cy="4436140"/>
        </p:xfrm>
        <a:graphic>
          <a:graphicData uri="http://schemas.openxmlformats.org/presentationml/2006/ole">
            <mc:AlternateContent xmlns:mc="http://schemas.openxmlformats.org/markup-compatibility/2006">
              <mc:Choice xmlns:v="urn:schemas-microsoft-com:vml" Requires="v">
                <p:oleObj name="Worksheet" r:id="rId4" imgW="9153682" imgH="3076422" progId="Excel.Sheet.12">
                  <p:embed/>
                </p:oleObj>
              </mc:Choice>
              <mc:Fallback>
                <p:oleObj name="Worksheet" r:id="rId4" imgW="9153682" imgH="3076422" progId="Excel.Sheet.12">
                  <p:embed/>
                  <p:pic>
                    <p:nvPicPr>
                      <p:cNvPr id="7" name="Object 6">
                        <a:extLst>
                          <a:ext uri="{FF2B5EF4-FFF2-40B4-BE49-F238E27FC236}">
                            <a16:creationId xmlns:a16="http://schemas.microsoft.com/office/drawing/2014/main" id="{11633AF8-1C86-FD6E-D23C-1D576BAE1C41}"/>
                          </a:ext>
                        </a:extLst>
                      </p:cNvPr>
                      <p:cNvPicPr/>
                      <p:nvPr/>
                    </p:nvPicPr>
                    <p:blipFill>
                      <a:blip r:embed="rId5"/>
                      <a:stretch>
                        <a:fillRect/>
                      </a:stretch>
                    </p:blipFill>
                    <p:spPr>
                      <a:xfrm>
                        <a:off x="1519238" y="1611735"/>
                        <a:ext cx="9834562" cy="4436140"/>
                      </a:xfrm>
                      <a:prstGeom prst="rect">
                        <a:avLst/>
                      </a:prstGeom>
                    </p:spPr>
                  </p:pic>
                </p:oleObj>
              </mc:Fallback>
            </mc:AlternateContent>
          </a:graphicData>
        </a:graphic>
      </p:graphicFrame>
    </p:spTree>
    <p:extLst>
      <p:ext uri="{BB962C8B-B14F-4D97-AF65-F5344CB8AC3E}">
        <p14:creationId xmlns:p14="http://schemas.microsoft.com/office/powerpoint/2010/main" val="60030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5241" y="1008993"/>
            <a:ext cx="9231410" cy="3542045"/>
          </a:xfrm>
        </p:spPr>
        <p:txBody>
          <a:bodyPr vert="horz" lIns="91440" tIns="45720" rIns="91440" bIns="45720" rtlCol="0" anchor="b">
            <a:normAutofit/>
          </a:bodyPr>
          <a:lstStyle/>
          <a:p>
            <a:r>
              <a:rPr lang="en-US" sz="10600" kern="1200" dirty="0">
                <a:solidFill>
                  <a:schemeClr val="tx1"/>
                </a:solidFill>
                <a:latin typeface="+mj-lt"/>
                <a:ea typeface="+mj-ea"/>
                <a:cs typeface="+mj-cs"/>
              </a:rPr>
              <a:t>St. Johns County School District</a:t>
            </a:r>
          </a:p>
        </p:txBody>
      </p:sp>
      <p:sp>
        <p:nvSpPr>
          <p:cNvPr id="3" name="Content Placeholder 2"/>
          <p:cNvSpPr>
            <a:spLocks noGrp="1"/>
          </p:cNvSpPr>
          <p:nvPr>
            <p:ph idx="1"/>
          </p:nvPr>
        </p:nvSpPr>
        <p:spPr>
          <a:xfrm>
            <a:off x="1285241" y="4582814"/>
            <a:ext cx="7132335" cy="1312657"/>
          </a:xfrm>
        </p:spPr>
        <p:txBody>
          <a:bodyPr vert="horz" lIns="91440" tIns="45720" rIns="91440" bIns="45720" rtlCol="0" anchor="t">
            <a:normAutofit/>
          </a:bodyPr>
          <a:lstStyle/>
          <a:p>
            <a:pPr marL="0" indent="0">
              <a:buNone/>
            </a:pPr>
            <a:r>
              <a:rPr lang="en-US" sz="2400" kern="1200" dirty="0">
                <a:solidFill>
                  <a:schemeClr val="tx1"/>
                </a:solidFill>
                <a:latin typeface="+mn-lt"/>
                <a:ea typeface="+mn-ea"/>
                <a:cs typeface="+mn-cs"/>
              </a:rPr>
              <a:t>Thank you</a:t>
            </a:r>
          </a:p>
        </p:txBody>
      </p:sp>
      <p:sp>
        <p:nvSpPr>
          <p:cNvPr id="4" name="Slide Number Placeholder 3"/>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defTabSz="914400">
              <a:lnSpc>
                <a:spcPct val="90000"/>
              </a:lnSpc>
              <a:spcAft>
                <a:spcPts val="600"/>
              </a:spcAft>
            </a:pPr>
            <a:endParaRPr lang="en-US" sz="6600" dirty="0">
              <a:solidFill>
                <a:srgbClr val="FFFFFF"/>
              </a:solidFill>
            </a:endParaRPr>
          </a:p>
        </p:txBody>
      </p:sp>
      <p:pic>
        <p:nvPicPr>
          <p:cNvPr id="5" name="Picture 4">
            <a:extLst>
              <a:ext uri="{FF2B5EF4-FFF2-40B4-BE49-F238E27FC236}">
                <a16:creationId xmlns:a16="http://schemas.microsoft.com/office/drawing/2014/main" id="{2CF029B9-2527-7550-C8CF-F1D9A1A5C1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spTree>
    <p:extLst>
      <p:ext uri="{BB962C8B-B14F-4D97-AF65-F5344CB8AC3E}">
        <p14:creationId xmlns:p14="http://schemas.microsoft.com/office/powerpoint/2010/main" val="1565914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0"/>
            <a:ext cx="10646953" cy="1184031"/>
          </a:xfrm>
        </p:spPr>
        <p:txBody>
          <a:bodyPr/>
          <a:lstStyle/>
          <a:p>
            <a:pPr algn="ctr"/>
            <a:r>
              <a:rPr lang="en-US" dirty="0">
                <a:solidFill>
                  <a:schemeClr val="tx1"/>
                </a:solidFill>
              </a:rPr>
              <a:t>Property Values</a:t>
            </a:r>
          </a:p>
        </p:txBody>
      </p:sp>
      <p:sp>
        <p:nvSpPr>
          <p:cNvPr id="4" name="Slide Number Placeholder 3"/>
          <p:cNvSpPr>
            <a:spLocks noGrp="1"/>
          </p:cNvSpPr>
          <p:nvPr>
            <p:ph type="sldNum" sz="quarter" idx="12"/>
          </p:nvPr>
        </p:nvSpPr>
        <p:spPr/>
        <p:txBody>
          <a:bodyPr/>
          <a:lstStyle/>
          <a:p>
            <a:fld id="{884827F0-572A-431A-A40B-470BF045B04E}" type="slidenum">
              <a:rPr lang="en-US" smtClean="0"/>
              <a:t>4</a:t>
            </a:fld>
            <a:endParaRPr lang="en-US" dirty="0"/>
          </a:p>
        </p:txBody>
      </p:sp>
      <p:pic>
        <p:nvPicPr>
          <p:cNvPr id="6" name="Picture 5">
            <a:extLst>
              <a:ext uri="{FF2B5EF4-FFF2-40B4-BE49-F238E27FC236}">
                <a16:creationId xmlns:a16="http://schemas.microsoft.com/office/drawing/2014/main" id="{0E0D6850-90ED-11A5-A6CB-3B338B9D66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sp>
        <p:nvSpPr>
          <p:cNvPr id="7" name="Arrow: Right 6">
            <a:extLst>
              <a:ext uri="{FF2B5EF4-FFF2-40B4-BE49-F238E27FC236}">
                <a16:creationId xmlns:a16="http://schemas.microsoft.com/office/drawing/2014/main" id="{E590B30B-2594-7A14-4A55-CC6DBA20DC49}"/>
              </a:ext>
            </a:extLst>
          </p:cNvPr>
          <p:cNvSpPr/>
          <p:nvPr/>
        </p:nvSpPr>
        <p:spPr>
          <a:xfrm>
            <a:off x="501987" y="1901765"/>
            <a:ext cx="684549" cy="4424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Object 2">
            <a:extLst>
              <a:ext uri="{FF2B5EF4-FFF2-40B4-BE49-F238E27FC236}">
                <a16:creationId xmlns:a16="http://schemas.microsoft.com/office/drawing/2014/main" id="{0B35EAF4-7096-5639-656A-042C0ED5C96D}"/>
              </a:ext>
            </a:extLst>
          </p:cNvPr>
          <p:cNvGraphicFramePr>
            <a:graphicFrameLocks noChangeAspect="1"/>
          </p:cNvGraphicFramePr>
          <p:nvPr>
            <p:extLst>
              <p:ext uri="{D42A27DB-BD31-4B8C-83A1-F6EECF244321}">
                <p14:modId xmlns:p14="http://schemas.microsoft.com/office/powerpoint/2010/main" val="1788974120"/>
              </p:ext>
            </p:extLst>
          </p:nvPr>
        </p:nvGraphicFramePr>
        <p:xfrm>
          <a:off x="1419475" y="1184032"/>
          <a:ext cx="9441030" cy="5172318"/>
        </p:xfrm>
        <a:graphic>
          <a:graphicData uri="http://schemas.openxmlformats.org/presentationml/2006/ole">
            <mc:AlternateContent xmlns:mc="http://schemas.openxmlformats.org/markup-compatibility/2006">
              <mc:Choice xmlns:v="urn:schemas-microsoft-com:vml" Requires="v">
                <p:oleObj name="Worksheet" r:id="rId4" imgW="6657908" imgH="3743464" progId="Excel.Sheet.12">
                  <p:embed/>
                </p:oleObj>
              </mc:Choice>
              <mc:Fallback>
                <p:oleObj name="Worksheet" r:id="rId4" imgW="6657908" imgH="3743464" progId="Excel.Sheet.12">
                  <p:embed/>
                  <p:pic>
                    <p:nvPicPr>
                      <p:cNvPr id="3" name="Object 2">
                        <a:extLst>
                          <a:ext uri="{FF2B5EF4-FFF2-40B4-BE49-F238E27FC236}">
                            <a16:creationId xmlns:a16="http://schemas.microsoft.com/office/drawing/2014/main" id="{0B35EAF4-7096-5639-656A-042C0ED5C96D}"/>
                          </a:ext>
                        </a:extLst>
                      </p:cNvPr>
                      <p:cNvPicPr/>
                      <p:nvPr/>
                    </p:nvPicPr>
                    <p:blipFill>
                      <a:blip r:embed="rId5"/>
                      <a:stretch>
                        <a:fillRect/>
                      </a:stretch>
                    </p:blipFill>
                    <p:spPr>
                      <a:xfrm>
                        <a:off x="1419475" y="1184032"/>
                        <a:ext cx="9441030" cy="5172318"/>
                      </a:xfrm>
                      <a:prstGeom prst="rect">
                        <a:avLst/>
                      </a:prstGeom>
                    </p:spPr>
                  </p:pic>
                </p:oleObj>
              </mc:Fallback>
            </mc:AlternateContent>
          </a:graphicData>
        </a:graphic>
      </p:graphicFrame>
    </p:spTree>
    <p:extLst>
      <p:ext uri="{BB962C8B-B14F-4D97-AF65-F5344CB8AC3E}">
        <p14:creationId xmlns:p14="http://schemas.microsoft.com/office/powerpoint/2010/main" val="109774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5065" y="1097280"/>
            <a:ext cx="3796306" cy="4666207"/>
          </a:xfrm>
        </p:spPr>
        <p:txBody>
          <a:bodyPr anchor="ctr">
            <a:normAutofit/>
          </a:bodyPr>
          <a:lstStyle/>
          <a:p>
            <a:r>
              <a:rPr lang="en-US" sz="4800" dirty="0"/>
              <a:t>Proposed Millage Rates for 2025-2026</a:t>
            </a:r>
          </a:p>
        </p:txBody>
      </p:sp>
      <p:grpSp>
        <p:nvGrpSpPr>
          <p:cNvPr id="13" name="Group 12">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4" name="Rectangle 13">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pPr>
            <a:fld id="{884827F0-572A-431A-A40B-470BF045B04E}" type="slidenum">
              <a:rPr lang="en-US" smtClean="0"/>
              <a:pPr>
                <a:spcAft>
                  <a:spcPts val="600"/>
                </a:spcAft>
              </a:pPr>
              <a:t>5</a:t>
            </a:fld>
            <a:endParaRPr lang="en-US" dirty="0"/>
          </a:p>
        </p:txBody>
      </p:sp>
      <p:pic>
        <p:nvPicPr>
          <p:cNvPr id="6" name="Picture 5">
            <a:extLst>
              <a:ext uri="{FF2B5EF4-FFF2-40B4-BE49-F238E27FC236}">
                <a16:creationId xmlns:a16="http://schemas.microsoft.com/office/drawing/2014/main" id="{D5EEB970-D93F-F85D-E22F-AEDC8E260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2168796571"/>
              </p:ext>
            </p:extLst>
          </p:nvPr>
        </p:nvGraphicFramePr>
        <p:xfrm>
          <a:off x="5431536" y="1097280"/>
          <a:ext cx="5918184" cy="4835954"/>
        </p:xfrm>
        <a:graphic>
          <a:graphicData uri="http://schemas.openxmlformats.org/drawingml/2006/table">
            <a:tbl>
              <a:tblPr firstRow="1" bandRow="1">
                <a:tableStyleId>{00A15C55-8517-42AA-B614-E9B94910E393}</a:tableStyleId>
              </a:tblPr>
              <a:tblGrid>
                <a:gridCol w="4208442">
                  <a:extLst>
                    <a:ext uri="{9D8B030D-6E8A-4147-A177-3AD203B41FA5}">
                      <a16:colId xmlns:a16="http://schemas.microsoft.com/office/drawing/2014/main" val="20000"/>
                    </a:ext>
                  </a:extLst>
                </a:gridCol>
                <a:gridCol w="1709742">
                  <a:extLst>
                    <a:ext uri="{9D8B030D-6E8A-4147-A177-3AD203B41FA5}">
                      <a16:colId xmlns:a16="http://schemas.microsoft.com/office/drawing/2014/main" val="20001"/>
                    </a:ext>
                  </a:extLst>
                </a:gridCol>
              </a:tblGrid>
              <a:tr h="614932">
                <a:tc>
                  <a:txBody>
                    <a:bodyPr/>
                    <a:lstStyle/>
                    <a:p>
                      <a:pPr algn="ctr"/>
                      <a:endParaRPr lang="en-US" sz="1800" dirty="0"/>
                    </a:p>
                  </a:txBody>
                  <a:tcPr marL="91199" marR="91199" marT="45599" marB="45599"/>
                </a:tc>
                <a:tc>
                  <a:txBody>
                    <a:bodyPr/>
                    <a:lstStyle/>
                    <a:p>
                      <a:pPr algn="ctr"/>
                      <a:endParaRPr lang="en-US" sz="2400" dirty="0">
                        <a:solidFill>
                          <a:schemeClr val="tx1"/>
                        </a:solidFill>
                      </a:endParaRPr>
                    </a:p>
                  </a:txBody>
                  <a:tcPr marL="91199" marR="91199" marT="45599" marB="45599"/>
                </a:tc>
                <a:extLst>
                  <a:ext uri="{0D108BD9-81ED-4DB2-BD59-A6C34878D82A}">
                    <a16:rowId xmlns:a16="http://schemas.microsoft.com/office/drawing/2014/main" val="10000"/>
                  </a:ext>
                </a:extLst>
              </a:tr>
              <a:tr h="912687">
                <a:tc>
                  <a:txBody>
                    <a:bodyPr/>
                    <a:lstStyle/>
                    <a:p>
                      <a:r>
                        <a:rPr lang="en-US" sz="2400" dirty="0"/>
                        <a:t>State Required Local Effort (RLE)</a:t>
                      </a:r>
                    </a:p>
                  </a:txBody>
                  <a:tcPr marL="91199" marR="91199" marT="45599" marB="45599"/>
                </a:tc>
                <a:tc>
                  <a:txBody>
                    <a:bodyPr/>
                    <a:lstStyle/>
                    <a:p>
                      <a:pPr algn="ctr"/>
                      <a:r>
                        <a:rPr lang="en-US" sz="2400" dirty="0"/>
                        <a:t>3.0240</a:t>
                      </a:r>
                    </a:p>
                  </a:txBody>
                  <a:tcPr marL="91199" marR="91199" marT="45599" marB="45599"/>
                </a:tc>
                <a:extLst>
                  <a:ext uri="{0D108BD9-81ED-4DB2-BD59-A6C34878D82A}">
                    <a16:rowId xmlns:a16="http://schemas.microsoft.com/office/drawing/2014/main" val="10001"/>
                  </a:ext>
                </a:extLst>
              </a:tr>
              <a:tr h="524310">
                <a:tc>
                  <a:txBody>
                    <a:bodyPr/>
                    <a:lstStyle/>
                    <a:p>
                      <a:r>
                        <a:rPr lang="en-US" sz="2400" dirty="0"/>
                        <a:t>Basic Discretionary Millage</a:t>
                      </a:r>
                    </a:p>
                  </a:txBody>
                  <a:tcPr marL="91199" marR="91199" marT="45599" marB="45599"/>
                </a:tc>
                <a:tc>
                  <a:txBody>
                    <a:bodyPr/>
                    <a:lstStyle/>
                    <a:p>
                      <a:pPr algn="ctr"/>
                      <a:r>
                        <a:rPr lang="en-US" sz="2400" u="sng" dirty="0"/>
                        <a:t>0.7480</a:t>
                      </a:r>
                    </a:p>
                  </a:txBody>
                  <a:tcPr marL="91199" marR="91199" marT="45599" marB="45599"/>
                </a:tc>
                <a:extLst>
                  <a:ext uri="{0D108BD9-81ED-4DB2-BD59-A6C34878D82A}">
                    <a16:rowId xmlns:a16="http://schemas.microsoft.com/office/drawing/2014/main" val="10002"/>
                  </a:ext>
                </a:extLst>
              </a:tr>
              <a:tr h="524310">
                <a:tc>
                  <a:txBody>
                    <a:bodyPr/>
                    <a:lstStyle/>
                    <a:p>
                      <a:pPr algn="ctr"/>
                      <a:r>
                        <a:rPr lang="en-US" sz="2400" b="1" dirty="0"/>
                        <a:t>     Subtotal</a:t>
                      </a:r>
                    </a:p>
                  </a:txBody>
                  <a:tcPr marL="91199" marR="91199" marT="45599" marB="45599"/>
                </a:tc>
                <a:tc>
                  <a:txBody>
                    <a:bodyPr/>
                    <a:lstStyle/>
                    <a:p>
                      <a:pPr algn="ctr"/>
                      <a:r>
                        <a:rPr lang="en-US" sz="2400" b="1" dirty="0"/>
                        <a:t>3.7720</a:t>
                      </a:r>
                    </a:p>
                  </a:txBody>
                  <a:tcPr marL="91199" marR="91199" marT="45599" marB="45599"/>
                </a:tc>
                <a:extLst>
                  <a:ext uri="{0D108BD9-81ED-4DB2-BD59-A6C34878D82A}">
                    <a16:rowId xmlns:a16="http://schemas.microsoft.com/office/drawing/2014/main" val="10003"/>
                  </a:ext>
                </a:extLst>
              </a:tr>
              <a:tr h="524310">
                <a:tc>
                  <a:txBody>
                    <a:bodyPr/>
                    <a:lstStyle/>
                    <a:p>
                      <a:r>
                        <a:rPr lang="en-US" sz="2400" dirty="0"/>
                        <a:t>Capital Outlay Millage</a:t>
                      </a:r>
                    </a:p>
                  </a:txBody>
                  <a:tcPr marL="91199" marR="91199" marT="45599" marB="45599"/>
                </a:tc>
                <a:tc>
                  <a:txBody>
                    <a:bodyPr/>
                    <a:lstStyle/>
                    <a:p>
                      <a:pPr algn="ctr"/>
                      <a:r>
                        <a:rPr lang="en-US" sz="2400" dirty="0"/>
                        <a:t>1.5000</a:t>
                      </a:r>
                    </a:p>
                  </a:txBody>
                  <a:tcPr marL="91199" marR="91199" marT="45599" marB="45599"/>
                </a:tc>
                <a:extLst>
                  <a:ext uri="{0D108BD9-81ED-4DB2-BD59-A6C34878D82A}">
                    <a16:rowId xmlns:a16="http://schemas.microsoft.com/office/drawing/2014/main" val="10004"/>
                  </a:ext>
                </a:extLst>
              </a:tr>
              <a:tr h="524310">
                <a:tc>
                  <a:txBody>
                    <a:bodyPr/>
                    <a:lstStyle/>
                    <a:p>
                      <a:r>
                        <a:rPr lang="en-US" sz="2400" dirty="0"/>
                        <a:t>Additional Voted Millage (not to exceed four years)</a:t>
                      </a:r>
                    </a:p>
                  </a:txBody>
                  <a:tcPr marL="91199" marR="91199" marT="45599" marB="45599"/>
                </a:tc>
                <a:tc>
                  <a:txBody>
                    <a:bodyPr/>
                    <a:lstStyle/>
                    <a:p>
                      <a:pPr algn="ctr"/>
                      <a:endParaRPr lang="en-US" sz="2400" u="sng" dirty="0"/>
                    </a:p>
                    <a:p>
                      <a:pPr algn="ctr"/>
                      <a:r>
                        <a:rPr lang="en-US" sz="2400" u="sng" dirty="0"/>
                        <a:t>1.0000</a:t>
                      </a:r>
                    </a:p>
                  </a:txBody>
                  <a:tcPr marL="91199" marR="91199" marT="45599" marB="45599"/>
                </a:tc>
                <a:extLst>
                  <a:ext uri="{0D108BD9-81ED-4DB2-BD59-A6C34878D82A}">
                    <a16:rowId xmlns:a16="http://schemas.microsoft.com/office/drawing/2014/main" val="10005"/>
                  </a:ext>
                </a:extLst>
              </a:tr>
              <a:tr h="912687">
                <a:tc>
                  <a:txBody>
                    <a:bodyPr/>
                    <a:lstStyle/>
                    <a:p>
                      <a:r>
                        <a:rPr lang="en-US" sz="2400" b="1" i="1" dirty="0"/>
                        <a:t>Total 2025-2026 Millage</a:t>
                      </a:r>
                      <a:r>
                        <a:rPr lang="en-US" sz="2400" b="1" i="1" baseline="0" dirty="0"/>
                        <a:t> Levy</a:t>
                      </a:r>
                      <a:endParaRPr lang="en-US" sz="2400" b="1" i="1" dirty="0"/>
                    </a:p>
                  </a:txBody>
                  <a:tcPr marL="91199" marR="91199" marT="45599" marB="45599"/>
                </a:tc>
                <a:tc>
                  <a:txBody>
                    <a:bodyPr/>
                    <a:lstStyle/>
                    <a:p>
                      <a:pPr algn="ctr"/>
                      <a:r>
                        <a:rPr lang="en-US" sz="2400" b="1" i="1" dirty="0"/>
                        <a:t>6.2720</a:t>
                      </a:r>
                    </a:p>
                  </a:txBody>
                  <a:tcPr marL="91199" marR="91199" marT="45599" marB="4559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8941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331383" y="679730"/>
            <a:ext cx="4427479" cy="2272017"/>
          </a:xfrm>
        </p:spPr>
        <p:txBody>
          <a:bodyPr vert="horz" lIns="91440" tIns="45720" rIns="91440" bIns="45720" rtlCol="0" anchor="b">
            <a:normAutofit/>
          </a:bodyPr>
          <a:lstStyle/>
          <a:p>
            <a:r>
              <a:rPr lang="en-US" sz="4800" kern="1200" dirty="0">
                <a:solidFill>
                  <a:schemeClr val="tx1"/>
                </a:solidFill>
                <a:latin typeface="+mj-lt"/>
                <a:ea typeface="+mj-ea"/>
                <a:cs typeface="+mj-cs"/>
              </a:rPr>
              <a:t>What is Millage? </a:t>
            </a:r>
          </a:p>
        </p:txBody>
      </p:sp>
      <p:grpSp>
        <p:nvGrpSpPr>
          <p:cNvPr id="13" name="Group 1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4" name="Straight Connector 1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8610600" y="6492240"/>
            <a:ext cx="2743200" cy="365125"/>
          </a:xfrm>
        </p:spPr>
        <p:txBody>
          <a:bodyPr vert="horz" lIns="91440" tIns="45720" rIns="91440" bIns="45720" rtlCol="0" anchor="ctr">
            <a:normAutofit/>
          </a:bodyPr>
          <a:lstStyle/>
          <a:p>
            <a:pPr defTabSz="914400">
              <a:spcAft>
                <a:spcPts val="600"/>
              </a:spcAft>
            </a:pPr>
            <a:fld id="{884827F0-572A-431A-A40B-470BF045B04E}" type="slidenum">
              <a:rPr lang="en-US" smtClean="0">
                <a:solidFill>
                  <a:schemeClr val="tx1">
                    <a:tint val="75000"/>
                  </a:schemeClr>
                </a:solidFill>
              </a:rPr>
              <a:pPr defTabSz="914400">
                <a:spcAft>
                  <a:spcPts val="600"/>
                </a:spcAft>
              </a:pPr>
              <a:t>6</a:t>
            </a:fld>
            <a:endParaRPr lang="en-US" dirty="0">
              <a:solidFill>
                <a:schemeClr val="tx1">
                  <a:tint val="75000"/>
                </a:schemeClr>
              </a:solidFill>
            </a:endParaRPr>
          </a:p>
        </p:txBody>
      </p:sp>
      <p:pic>
        <p:nvPicPr>
          <p:cNvPr id="6" name="Picture 5">
            <a:extLst>
              <a:ext uri="{FF2B5EF4-FFF2-40B4-BE49-F238E27FC236}">
                <a16:creationId xmlns:a16="http://schemas.microsoft.com/office/drawing/2014/main" id="{B8506AE4-2852-F5BB-8062-DC18EF82F4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2456814458"/>
              </p:ext>
            </p:extLst>
          </p:nvPr>
        </p:nvGraphicFramePr>
        <p:xfrm>
          <a:off x="942597" y="1637016"/>
          <a:ext cx="5608831" cy="3583970"/>
        </p:xfrm>
        <a:graphic>
          <a:graphicData uri="http://schemas.openxmlformats.org/drawingml/2006/table">
            <a:tbl>
              <a:tblPr firstRow="1" bandRow="1">
                <a:tableStyleId>{00A15C55-8517-42AA-B614-E9B94910E393}</a:tableStyleId>
              </a:tblPr>
              <a:tblGrid>
                <a:gridCol w="2993103">
                  <a:extLst>
                    <a:ext uri="{9D8B030D-6E8A-4147-A177-3AD203B41FA5}">
                      <a16:colId xmlns:a16="http://schemas.microsoft.com/office/drawing/2014/main" val="20000"/>
                    </a:ext>
                  </a:extLst>
                </a:gridCol>
                <a:gridCol w="2615728">
                  <a:extLst>
                    <a:ext uri="{9D8B030D-6E8A-4147-A177-3AD203B41FA5}">
                      <a16:colId xmlns:a16="http://schemas.microsoft.com/office/drawing/2014/main" val="20001"/>
                    </a:ext>
                  </a:extLst>
                </a:gridCol>
              </a:tblGrid>
              <a:tr h="485195">
                <a:tc>
                  <a:txBody>
                    <a:bodyPr/>
                    <a:lstStyle/>
                    <a:p>
                      <a:endParaRPr lang="en-US" sz="1900" dirty="0"/>
                    </a:p>
                  </a:txBody>
                  <a:tcPr marL="101449" marR="101449" marT="48519" marB="48519"/>
                </a:tc>
                <a:tc>
                  <a:txBody>
                    <a:bodyPr/>
                    <a:lstStyle/>
                    <a:p>
                      <a:pPr algn="ctr"/>
                      <a:endParaRPr lang="en-US" sz="1900" dirty="0"/>
                    </a:p>
                  </a:txBody>
                  <a:tcPr marL="101449" marR="101449" marT="48519" marB="48519"/>
                </a:tc>
                <a:extLst>
                  <a:ext uri="{0D108BD9-81ED-4DB2-BD59-A6C34878D82A}">
                    <a16:rowId xmlns:a16="http://schemas.microsoft.com/office/drawing/2014/main" val="10000"/>
                  </a:ext>
                </a:extLst>
              </a:tr>
              <a:tr h="524010">
                <a:tc>
                  <a:txBody>
                    <a:bodyPr/>
                    <a:lstStyle/>
                    <a:p>
                      <a:r>
                        <a:rPr lang="en-US" sz="2500" dirty="0"/>
                        <a:t>Taxable</a:t>
                      </a:r>
                      <a:r>
                        <a:rPr lang="en-US" sz="2500" baseline="0" dirty="0"/>
                        <a:t> Value</a:t>
                      </a:r>
                      <a:endParaRPr lang="en-US" sz="2500" dirty="0"/>
                    </a:p>
                  </a:txBody>
                  <a:tcPr marL="101449" marR="101449" marT="48519" marB="48519" anchor="ctr"/>
                </a:tc>
                <a:tc>
                  <a:txBody>
                    <a:bodyPr/>
                    <a:lstStyle/>
                    <a:p>
                      <a:pPr algn="ctr"/>
                      <a:r>
                        <a:rPr lang="en-US" sz="2500" dirty="0"/>
                        <a:t>63,652,430,917</a:t>
                      </a:r>
                    </a:p>
                  </a:txBody>
                  <a:tcPr marL="101449" marR="101449" marT="48519" marB="48519" anchor="ctr"/>
                </a:tc>
                <a:extLst>
                  <a:ext uri="{0D108BD9-81ED-4DB2-BD59-A6C34878D82A}">
                    <a16:rowId xmlns:a16="http://schemas.microsoft.com/office/drawing/2014/main" val="10001"/>
                  </a:ext>
                </a:extLst>
              </a:tr>
              <a:tr h="524010">
                <a:tc>
                  <a:txBody>
                    <a:bodyPr/>
                    <a:lstStyle/>
                    <a:p>
                      <a:r>
                        <a:rPr lang="en-US" sz="2500" dirty="0"/>
                        <a:t>Divide</a:t>
                      </a:r>
                      <a:r>
                        <a:rPr lang="en-US" sz="2500" baseline="0" dirty="0"/>
                        <a:t> by 1,000</a:t>
                      </a:r>
                      <a:endParaRPr lang="en-US" sz="2500" dirty="0"/>
                    </a:p>
                  </a:txBody>
                  <a:tcPr marL="101449" marR="101449" marT="48519" marB="48519" anchor="ctr"/>
                </a:tc>
                <a:tc>
                  <a:txBody>
                    <a:bodyPr/>
                    <a:lstStyle/>
                    <a:p>
                      <a:pPr algn="ctr"/>
                      <a:r>
                        <a:rPr lang="en-US" sz="2500" dirty="0"/>
                        <a:t>1,000</a:t>
                      </a:r>
                    </a:p>
                  </a:txBody>
                  <a:tcPr marL="101449" marR="101449" marT="48519" marB="48519" anchor="ctr"/>
                </a:tc>
                <a:extLst>
                  <a:ext uri="{0D108BD9-81ED-4DB2-BD59-A6C34878D82A}">
                    <a16:rowId xmlns:a16="http://schemas.microsoft.com/office/drawing/2014/main" val="10002"/>
                  </a:ext>
                </a:extLst>
              </a:tr>
              <a:tr h="912165">
                <a:tc>
                  <a:txBody>
                    <a:bodyPr/>
                    <a:lstStyle/>
                    <a:p>
                      <a:r>
                        <a:rPr lang="en-US" sz="2500" dirty="0"/>
                        <a:t>Collection Rate by Florida Statute</a:t>
                      </a:r>
                    </a:p>
                  </a:txBody>
                  <a:tcPr marL="101449" marR="101449" marT="48519" marB="48519" anchor="ctr"/>
                </a:tc>
                <a:tc>
                  <a:txBody>
                    <a:bodyPr/>
                    <a:lstStyle/>
                    <a:p>
                      <a:pPr algn="ctr"/>
                      <a:r>
                        <a:rPr lang="en-US" sz="2500" dirty="0"/>
                        <a:t>96%</a:t>
                      </a:r>
                    </a:p>
                  </a:txBody>
                  <a:tcPr marL="101449" marR="101449" marT="48519" marB="48519" anchor="ctr"/>
                </a:tc>
                <a:extLst>
                  <a:ext uri="{0D108BD9-81ED-4DB2-BD59-A6C34878D82A}">
                    <a16:rowId xmlns:a16="http://schemas.microsoft.com/office/drawing/2014/main" val="10003"/>
                  </a:ext>
                </a:extLst>
              </a:tr>
              <a:tr h="614580">
                <a:tc>
                  <a:txBody>
                    <a:bodyPr/>
                    <a:lstStyle/>
                    <a:p>
                      <a:endParaRPr lang="en-US" sz="2500" dirty="0"/>
                    </a:p>
                  </a:txBody>
                  <a:tcPr marL="101449" marR="101449" marT="48519" marB="48519" anchor="ctr"/>
                </a:tc>
                <a:tc>
                  <a:txBody>
                    <a:bodyPr/>
                    <a:lstStyle/>
                    <a:p>
                      <a:pPr algn="ctr"/>
                      <a:endParaRPr lang="en-US" sz="2500" dirty="0"/>
                    </a:p>
                  </a:txBody>
                  <a:tcPr marL="101449" marR="101449" marT="48519" marB="48519" anchor="ctr"/>
                </a:tc>
                <a:extLst>
                  <a:ext uri="{0D108BD9-81ED-4DB2-BD59-A6C34878D82A}">
                    <a16:rowId xmlns:a16="http://schemas.microsoft.com/office/drawing/2014/main" val="10004"/>
                  </a:ext>
                </a:extLst>
              </a:tr>
              <a:tr h="524010">
                <a:tc>
                  <a:txBody>
                    <a:bodyPr/>
                    <a:lstStyle/>
                    <a:p>
                      <a:r>
                        <a:rPr lang="en-US" sz="2500" b="1" dirty="0"/>
                        <a:t>Value of One</a:t>
                      </a:r>
                      <a:r>
                        <a:rPr lang="en-US" sz="2500" b="1" baseline="0" dirty="0"/>
                        <a:t> Mill</a:t>
                      </a:r>
                      <a:endParaRPr lang="en-US" sz="2500" b="1" i="1" dirty="0"/>
                    </a:p>
                  </a:txBody>
                  <a:tcPr marL="101449" marR="101449" marT="48519" marB="48519" anchor="ctr"/>
                </a:tc>
                <a:tc>
                  <a:txBody>
                    <a:bodyPr/>
                    <a:lstStyle/>
                    <a:p>
                      <a:pPr algn="ctr"/>
                      <a:r>
                        <a:rPr lang="en-US" sz="2500" b="1" dirty="0"/>
                        <a:t>$61,106,334</a:t>
                      </a:r>
                      <a:endParaRPr lang="en-US" sz="2500" b="1" i="1" dirty="0"/>
                    </a:p>
                  </a:txBody>
                  <a:tcPr marL="101449" marR="101449" marT="48519" marB="48519"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83521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2025-2026 Rolled-Back Rate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6856318"/>
              </p:ext>
            </p:extLst>
          </p:nvPr>
        </p:nvGraphicFramePr>
        <p:xfrm>
          <a:off x="988827" y="1846263"/>
          <a:ext cx="10388008" cy="3931920"/>
        </p:xfrm>
        <a:graphic>
          <a:graphicData uri="http://schemas.openxmlformats.org/drawingml/2006/table">
            <a:tbl>
              <a:tblPr firstRow="1" bandRow="1">
                <a:tableStyleId>{00A15C55-8517-42AA-B614-E9B94910E393}</a:tableStyleId>
              </a:tblPr>
              <a:tblGrid>
                <a:gridCol w="2597002">
                  <a:extLst>
                    <a:ext uri="{9D8B030D-6E8A-4147-A177-3AD203B41FA5}">
                      <a16:colId xmlns:a16="http://schemas.microsoft.com/office/drawing/2014/main" val="20000"/>
                    </a:ext>
                  </a:extLst>
                </a:gridCol>
                <a:gridCol w="2597002">
                  <a:extLst>
                    <a:ext uri="{9D8B030D-6E8A-4147-A177-3AD203B41FA5}">
                      <a16:colId xmlns:a16="http://schemas.microsoft.com/office/drawing/2014/main" val="20001"/>
                    </a:ext>
                  </a:extLst>
                </a:gridCol>
                <a:gridCol w="2597002">
                  <a:extLst>
                    <a:ext uri="{9D8B030D-6E8A-4147-A177-3AD203B41FA5}">
                      <a16:colId xmlns:a16="http://schemas.microsoft.com/office/drawing/2014/main" val="20002"/>
                    </a:ext>
                  </a:extLst>
                </a:gridCol>
                <a:gridCol w="2597002">
                  <a:extLst>
                    <a:ext uri="{9D8B030D-6E8A-4147-A177-3AD203B41FA5}">
                      <a16:colId xmlns:a16="http://schemas.microsoft.com/office/drawing/2014/main" val="20003"/>
                    </a:ext>
                  </a:extLst>
                </a:gridCol>
              </a:tblGrid>
              <a:tr h="370840">
                <a:tc>
                  <a:txBody>
                    <a:bodyPr/>
                    <a:lstStyle/>
                    <a:p>
                      <a:endParaRPr lang="en-US" sz="2400" dirty="0"/>
                    </a:p>
                  </a:txBody>
                  <a:tcPr/>
                </a:tc>
                <a:tc>
                  <a:txBody>
                    <a:bodyPr/>
                    <a:lstStyle/>
                    <a:p>
                      <a:pPr algn="ctr"/>
                      <a:r>
                        <a:rPr lang="en-US" sz="2400" dirty="0">
                          <a:solidFill>
                            <a:schemeClr val="tx1"/>
                          </a:solidFill>
                        </a:rPr>
                        <a:t>(1)</a:t>
                      </a:r>
                    </a:p>
                  </a:txBody>
                  <a:tcPr anchor="ctr"/>
                </a:tc>
                <a:tc>
                  <a:txBody>
                    <a:bodyPr/>
                    <a:lstStyle/>
                    <a:p>
                      <a:pPr algn="ctr"/>
                      <a:r>
                        <a:rPr lang="en-US" sz="2400" dirty="0">
                          <a:solidFill>
                            <a:schemeClr val="tx1"/>
                          </a:solidFill>
                        </a:rPr>
                        <a:t>(2)</a:t>
                      </a:r>
                    </a:p>
                  </a:txBody>
                  <a:tcPr anchor="ctr"/>
                </a:tc>
                <a:tc>
                  <a:txBody>
                    <a:bodyPr/>
                    <a:lstStyle/>
                    <a:p>
                      <a:pPr algn="ctr"/>
                      <a:r>
                        <a:rPr lang="en-US" sz="2400" dirty="0">
                          <a:solidFill>
                            <a:schemeClr val="tx1"/>
                          </a:solidFill>
                        </a:rPr>
                        <a:t>(3)</a:t>
                      </a:r>
                    </a:p>
                  </a:txBody>
                  <a:tcPr anchor="ctr"/>
                </a:tc>
                <a:extLst>
                  <a:ext uri="{0D108BD9-81ED-4DB2-BD59-A6C34878D82A}">
                    <a16:rowId xmlns:a16="http://schemas.microsoft.com/office/drawing/2014/main" val="10000"/>
                  </a:ext>
                </a:extLst>
              </a:tr>
              <a:tr h="370840">
                <a:tc>
                  <a:txBody>
                    <a:bodyPr/>
                    <a:lstStyle/>
                    <a:p>
                      <a:endParaRPr lang="en-US" sz="2400" dirty="0"/>
                    </a:p>
                  </a:txBody>
                  <a:tcPr/>
                </a:tc>
                <a:tc>
                  <a:txBody>
                    <a:bodyPr/>
                    <a:lstStyle/>
                    <a:p>
                      <a:pPr algn="ctr"/>
                      <a:r>
                        <a:rPr lang="en-US" sz="2400" u="sng" dirty="0"/>
                        <a:t>2024-2025</a:t>
                      </a:r>
                    </a:p>
                  </a:txBody>
                  <a:tcPr anchor="ctr"/>
                </a:tc>
                <a:tc>
                  <a:txBody>
                    <a:bodyPr/>
                    <a:lstStyle/>
                    <a:p>
                      <a:pPr algn="ctr"/>
                      <a:r>
                        <a:rPr lang="en-US" sz="2400" u="sng" dirty="0"/>
                        <a:t>Rolled-Back Rate</a:t>
                      </a:r>
                    </a:p>
                  </a:txBody>
                  <a:tcPr anchor="ctr"/>
                </a:tc>
                <a:tc>
                  <a:txBody>
                    <a:bodyPr/>
                    <a:lstStyle/>
                    <a:p>
                      <a:pPr algn="ctr"/>
                      <a:r>
                        <a:rPr lang="en-US" sz="2400" u="sng" dirty="0"/>
                        <a:t>2025-2026</a:t>
                      </a:r>
                    </a:p>
                  </a:txBody>
                  <a:tcPr anchor="ctr"/>
                </a:tc>
                <a:extLst>
                  <a:ext uri="{0D108BD9-81ED-4DB2-BD59-A6C34878D82A}">
                    <a16:rowId xmlns:a16="http://schemas.microsoft.com/office/drawing/2014/main" val="10001"/>
                  </a:ext>
                </a:extLst>
              </a:tr>
              <a:tr h="370840">
                <a:tc>
                  <a:txBody>
                    <a:bodyPr/>
                    <a:lstStyle/>
                    <a:p>
                      <a:r>
                        <a:rPr lang="en-US" sz="2400" dirty="0"/>
                        <a:t>Taxable Value</a:t>
                      </a:r>
                    </a:p>
                  </a:txBody>
                  <a:tcPr/>
                </a:tc>
                <a:tc>
                  <a:txBody>
                    <a:bodyPr/>
                    <a:lstStyle/>
                    <a:p>
                      <a:pPr algn="ctr"/>
                      <a:r>
                        <a:rPr lang="en-US" sz="2400" dirty="0"/>
                        <a:t>$ 59,183,696,626</a:t>
                      </a:r>
                    </a:p>
                  </a:txBody>
                  <a:tcPr anchor="ctr"/>
                </a:tc>
                <a:tc>
                  <a:txBody>
                    <a:bodyPr/>
                    <a:lstStyle/>
                    <a:p>
                      <a:pPr algn="ctr"/>
                      <a:r>
                        <a:rPr lang="en-US" sz="2400" dirty="0"/>
                        <a:t>$ 61,274,000,815</a:t>
                      </a:r>
                    </a:p>
                  </a:txBody>
                  <a:tcPr anchor="ctr"/>
                </a:tc>
                <a:tc>
                  <a:txBody>
                    <a:bodyPr/>
                    <a:lstStyle/>
                    <a:p>
                      <a:pPr algn="ctr"/>
                      <a:r>
                        <a:rPr lang="en-US" sz="2400" dirty="0"/>
                        <a:t>$ 63,652,430,917</a:t>
                      </a:r>
                    </a:p>
                  </a:txBody>
                  <a:tcPr anchor="ctr"/>
                </a:tc>
                <a:extLst>
                  <a:ext uri="{0D108BD9-81ED-4DB2-BD59-A6C34878D82A}">
                    <a16:rowId xmlns:a16="http://schemas.microsoft.com/office/drawing/2014/main" val="10002"/>
                  </a:ext>
                </a:extLst>
              </a:tr>
              <a:tr h="370840">
                <a:tc>
                  <a:txBody>
                    <a:bodyPr/>
                    <a:lstStyle/>
                    <a:p>
                      <a:r>
                        <a:rPr lang="en-US" sz="2400" dirty="0"/>
                        <a:t>Millage Rate</a:t>
                      </a:r>
                    </a:p>
                  </a:txBody>
                  <a:tcPr/>
                </a:tc>
                <a:tc>
                  <a:txBody>
                    <a:bodyPr/>
                    <a:lstStyle/>
                    <a:p>
                      <a:pPr algn="ctr"/>
                      <a:r>
                        <a:rPr lang="en-US" sz="2400" dirty="0"/>
                        <a:t>5.2780</a:t>
                      </a:r>
                    </a:p>
                  </a:txBody>
                  <a:tcPr anchor="ctr"/>
                </a:tc>
                <a:tc>
                  <a:txBody>
                    <a:bodyPr/>
                    <a:lstStyle/>
                    <a:p>
                      <a:pPr algn="ctr"/>
                      <a:r>
                        <a:rPr lang="en-US" sz="2400" dirty="0"/>
                        <a:t>5.0979</a:t>
                      </a:r>
                    </a:p>
                  </a:txBody>
                  <a:tcPr anchor="ctr"/>
                </a:tc>
                <a:tc>
                  <a:txBody>
                    <a:bodyPr/>
                    <a:lstStyle/>
                    <a:p>
                      <a:pPr algn="ctr"/>
                      <a:r>
                        <a:rPr lang="en-US" sz="2400" dirty="0"/>
                        <a:t>6.2720</a:t>
                      </a:r>
                    </a:p>
                  </a:txBody>
                  <a:tcPr anchor="ctr"/>
                </a:tc>
                <a:extLst>
                  <a:ext uri="{0D108BD9-81ED-4DB2-BD59-A6C34878D82A}">
                    <a16:rowId xmlns:a16="http://schemas.microsoft.com/office/drawing/2014/main" val="10003"/>
                  </a:ext>
                </a:extLst>
              </a:tr>
              <a:tr h="370840">
                <a:tc>
                  <a:txBody>
                    <a:bodyPr/>
                    <a:lstStyle/>
                    <a:p>
                      <a:r>
                        <a:rPr lang="en-US" sz="2400" dirty="0"/>
                        <a:t>Dollars Generated</a:t>
                      </a:r>
                      <a:r>
                        <a:rPr lang="en-US" sz="2400" baseline="0" dirty="0"/>
                        <a:t> (Yield)</a:t>
                      </a:r>
                      <a:endParaRPr lang="en-US" sz="2400" dirty="0"/>
                    </a:p>
                  </a:txBody>
                  <a:tcPr/>
                </a:tc>
                <a:tc>
                  <a:txBody>
                    <a:bodyPr/>
                    <a:lstStyle/>
                    <a:p>
                      <a:pPr algn="ctr"/>
                      <a:r>
                        <a:rPr lang="en-US" sz="2400" dirty="0"/>
                        <a:t>$ 312,371,551</a:t>
                      </a:r>
                    </a:p>
                  </a:txBody>
                  <a:tcPr anchor="ctr"/>
                </a:tc>
                <a:tc>
                  <a:txBody>
                    <a:bodyPr/>
                    <a:lstStyle/>
                    <a:p>
                      <a:pPr algn="ctr"/>
                      <a:r>
                        <a:rPr lang="en-US" sz="2400" dirty="0"/>
                        <a:t>$ 312,368,729</a:t>
                      </a:r>
                    </a:p>
                  </a:txBody>
                  <a:tcPr anchor="ctr"/>
                </a:tc>
                <a:tc>
                  <a:txBody>
                    <a:bodyPr/>
                    <a:lstStyle/>
                    <a:p>
                      <a:pPr algn="ctr"/>
                      <a:r>
                        <a:rPr lang="en-US" sz="2400" dirty="0"/>
                        <a:t>$ 399,228,047</a:t>
                      </a:r>
                    </a:p>
                  </a:txBody>
                  <a:tcPr anchor="ctr"/>
                </a:tc>
                <a:extLst>
                  <a:ext uri="{0D108BD9-81ED-4DB2-BD59-A6C34878D82A}">
                    <a16:rowId xmlns:a16="http://schemas.microsoft.com/office/drawing/2014/main" val="10004"/>
                  </a:ext>
                </a:extLst>
              </a:tr>
              <a:tr h="370840">
                <a:tc>
                  <a:txBody>
                    <a:bodyPr/>
                    <a:lstStyle/>
                    <a:p>
                      <a:endParaRPr lang="en-US" sz="2400" dirty="0"/>
                    </a:p>
                  </a:txBody>
                  <a:tcPr/>
                </a:tc>
                <a:tc>
                  <a:txBody>
                    <a:bodyPr/>
                    <a:lstStyle/>
                    <a:p>
                      <a:pPr algn="ct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10005"/>
                  </a:ext>
                </a:extLst>
              </a:tr>
              <a:tr h="370840">
                <a:tc gridSpan="4">
                  <a:txBody>
                    <a:bodyPr/>
                    <a:lstStyle/>
                    <a:p>
                      <a:pPr marL="0" indent="0" algn="ctr">
                        <a:buFontTx/>
                        <a:buNone/>
                      </a:pPr>
                      <a:r>
                        <a:rPr lang="en-US" sz="2400" b="1" dirty="0"/>
                        <a:t>Current</a:t>
                      </a:r>
                      <a:r>
                        <a:rPr lang="en-US" sz="2400" b="1" baseline="0" dirty="0"/>
                        <a:t> year total proposed rate as a percent change of rolled-back rate is  23.03%</a:t>
                      </a:r>
                      <a:endParaRPr lang="en-US" sz="2400" b="1" i="1" dirty="0"/>
                    </a:p>
                  </a:txBody>
                  <a:tcPr/>
                </a:tc>
                <a:tc hMerge="1">
                  <a:txBody>
                    <a:bodyPr/>
                    <a:lstStyle/>
                    <a:p>
                      <a:pPr algn="ctr"/>
                      <a:endParaRPr lang="en-US"/>
                    </a:p>
                  </a:txBody>
                  <a:tcPr anchor="ctr"/>
                </a:tc>
                <a:tc hMerge="1">
                  <a:txBody>
                    <a:bodyPr/>
                    <a:lstStyle/>
                    <a:p>
                      <a:pPr algn="ctr"/>
                      <a:endParaRPr lang="en-US"/>
                    </a:p>
                  </a:txBody>
                  <a:tcPr anchor="ctr"/>
                </a:tc>
                <a:tc hMerge="1">
                  <a:txBody>
                    <a:bodyPr/>
                    <a:lstStyle/>
                    <a:p>
                      <a:pPr algn="ctr"/>
                      <a:endParaRPr lang="en-US"/>
                    </a:p>
                  </a:txBody>
                  <a:tcPr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884827F0-572A-431A-A40B-470BF045B04E}" type="slidenum">
              <a:rPr lang="en-US" smtClean="0"/>
              <a:t>7</a:t>
            </a:fld>
            <a:endParaRPr lang="en-US" dirty="0"/>
          </a:p>
        </p:txBody>
      </p:sp>
      <p:pic>
        <p:nvPicPr>
          <p:cNvPr id="6" name="Picture 5">
            <a:extLst>
              <a:ext uri="{FF2B5EF4-FFF2-40B4-BE49-F238E27FC236}">
                <a16:creationId xmlns:a16="http://schemas.microsoft.com/office/drawing/2014/main" id="{B8D94C5D-ADEB-4C75-5FAE-449BB34E89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spTree>
    <p:extLst>
      <p:ext uri="{BB962C8B-B14F-4D97-AF65-F5344CB8AC3E}">
        <p14:creationId xmlns:p14="http://schemas.microsoft.com/office/powerpoint/2010/main" val="341689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2B0CC-EDA6-CE5F-2D28-88649466C1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12C28B-2BC7-D44E-8ACB-7A6AA06BCC36}"/>
              </a:ext>
            </a:extLst>
          </p:cNvPr>
          <p:cNvSpPr>
            <a:spLocks noGrp="1"/>
          </p:cNvSpPr>
          <p:nvPr>
            <p:ph type="title"/>
          </p:nvPr>
        </p:nvSpPr>
        <p:spPr/>
        <p:txBody>
          <a:bodyPr/>
          <a:lstStyle/>
          <a:p>
            <a:pPr algn="ctr"/>
            <a:r>
              <a:rPr lang="en-US" dirty="0">
                <a:solidFill>
                  <a:schemeClr val="tx1"/>
                </a:solidFill>
              </a:rPr>
              <a:t>2025-2026 Rolled-Back Rate</a:t>
            </a:r>
          </a:p>
        </p:txBody>
      </p:sp>
      <p:sp>
        <p:nvSpPr>
          <p:cNvPr id="4" name="Slide Number Placeholder 3">
            <a:extLst>
              <a:ext uri="{FF2B5EF4-FFF2-40B4-BE49-F238E27FC236}">
                <a16:creationId xmlns:a16="http://schemas.microsoft.com/office/drawing/2014/main" id="{646686F0-33CB-C490-980F-C51D43B032E5}"/>
              </a:ext>
            </a:extLst>
          </p:cNvPr>
          <p:cNvSpPr>
            <a:spLocks noGrp="1"/>
          </p:cNvSpPr>
          <p:nvPr>
            <p:ph type="sldNum" sz="quarter" idx="12"/>
          </p:nvPr>
        </p:nvSpPr>
        <p:spPr/>
        <p:txBody>
          <a:bodyPr/>
          <a:lstStyle/>
          <a:p>
            <a:fld id="{884827F0-572A-431A-A40B-470BF045B04E}" type="slidenum">
              <a:rPr lang="en-US" smtClean="0"/>
              <a:t>8</a:t>
            </a:fld>
            <a:endParaRPr lang="en-US" dirty="0"/>
          </a:p>
        </p:txBody>
      </p:sp>
      <p:pic>
        <p:nvPicPr>
          <p:cNvPr id="6" name="Picture 5">
            <a:extLst>
              <a:ext uri="{FF2B5EF4-FFF2-40B4-BE49-F238E27FC236}">
                <a16:creationId xmlns:a16="http://schemas.microsoft.com/office/drawing/2014/main" id="{E69ADBC7-351C-F40E-9F5B-5D2887B92F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pic>
        <p:nvPicPr>
          <p:cNvPr id="7" name="Content Placeholder 6">
            <a:extLst>
              <a:ext uri="{FF2B5EF4-FFF2-40B4-BE49-F238E27FC236}">
                <a16:creationId xmlns:a16="http://schemas.microsoft.com/office/drawing/2014/main" id="{4838E121-686D-A455-93F7-13BBF0DA0591}"/>
              </a:ext>
            </a:extLst>
          </p:cNvPr>
          <p:cNvPicPr>
            <a:picLocks noGrp="1" noChangeAspect="1"/>
          </p:cNvPicPr>
          <p:nvPr>
            <p:ph idx="1"/>
          </p:nvPr>
        </p:nvPicPr>
        <p:blipFill>
          <a:blip r:embed="rId4"/>
          <a:stretch>
            <a:fillRect/>
          </a:stretch>
        </p:blipFill>
        <p:spPr>
          <a:xfrm>
            <a:off x="1048216" y="1382751"/>
            <a:ext cx="9567746" cy="4794212"/>
          </a:xfrm>
          <a:prstGeom prst="rect">
            <a:avLst/>
          </a:prstGeom>
        </p:spPr>
      </p:pic>
    </p:spTree>
    <p:extLst>
      <p:ext uri="{BB962C8B-B14F-4D97-AF65-F5344CB8AC3E}">
        <p14:creationId xmlns:p14="http://schemas.microsoft.com/office/powerpoint/2010/main" val="39394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0"/>
            <a:ext cx="10058400" cy="1450757"/>
          </a:xfrm>
        </p:spPr>
        <p:txBody>
          <a:bodyPr/>
          <a:lstStyle/>
          <a:p>
            <a:pPr algn="ctr"/>
            <a:r>
              <a:rPr lang="en-US" dirty="0">
                <a:solidFill>
                  <a:schemeClr val="tx1"/>
                </a:solidFill>
              </a:rPr>
              <a:t>How Millage Works – Scenario #1</a:t>
            </a:r>
          </a:p>
        </p:txBody>
      </p:sp>
      <p:graphicFrame>
        <p:nvGraphicFramePr>
          <p:cNvPr id="6" name="Group 26"/>
          <p:cNvGraphicFramePr>
            <a:graphicFrameLocks noGrp="1"/>
          </p:cNvGraphicFramePr>
          <p:nvPr>
            <p:ph idx="1"/>
            <p:extLst>
              <p:ext uri="{D42A27DB-BD31-4B8C-83A1-F6EECF244321}">
                <p14:modId xmlns:p14="http://schemas.microsoft.com/office/powerpoint/2010/main" val="3360450529"/>
              </p:ext>
            </p:extLst>
          </p:nvPr>
        </p:nvGraphicFramePr>
        <p:xfrm>
          <a:off x="6543991" y="1956390"/>
          <a:ext cx="4910589" cy="3913468"/>
        </p:xfrm>
        <a:graphic>
          <a:graphicData uri="http://schemas.openxmlformats.org/drawingml/2006/table">
            <a:tbl>
              <a:tblPr>
                <a:tableStyleId>{5940675A-B579-460E-94D1-54222C63F5DA}</a:tableStyleId>
              </a:tblPr>
              <a:tblGrid>
                <a:gridCol w="2700595">
                  <a:extLst>
                    <a:ext uri="{9D8B030D-6E8A-4147-A177-3AD203B41FA5}">
                      <a16:colId xmlns:a16="http://schemas.microsoft.com/office/drawing/2014/main" val="20000"/>
                    </a:ext>
                  </a:extLst>
                </a:gridCol>
                <a:gridCol w="2209994">
                  <a:extLst>
                    <a:ext uri="{9D8B030D-6E8A-4147-A177-3AD203B41FA5}">
                      <a16:colId xmlns:a16="http://schemas.microsoft.com/office/drawing/2014/main" val="20001"/>
                    </a:ext>
                  </a:extLst>
                </a:gridCol>
              </a:tblGrid>
              <a:tr h="10560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a:ln>
                            <a:noFill/>
                          </a:ln>
                          <a:effectLst/>
                        </a:rPr>
                        <a:t>Assessed Value</a:t>
                      </a:r>
                      <a:endParaRPr kumimoji="0" lang="en-US" sz="2800" b="0" i="0" u="none" strike="noStrike" cap="none" normalizeH="0" baseline="0" dirty="0">
                        <a:ln>
                          <a:noFill/>
                        </a:ln>
                        <a:solidFill>
                          <a:schemeClr val="tx1"/>
                        </a:solidFill>
                        <a:effectLst/>
                        <a:latin typeface="Tahoma"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a:ln>
                            <a:noFill/>
                          </a:ln>
                          <a:effectLst/>
                        </a:rPr>
                        <a:t>$360,000</a:t>
                      </a:r>
                      <a:endParaRPr kumimoji="0" lang="en-US" sz="2800" b="0" i="0" u="none" strike="noStrike" cap="none" normalizeH="0" baseline="0" dirty="0">
                        <a:ln>
                          <a:noFill/>
                        </a:ln>
                        <a:solidFill>
                          <a:schemeClr val="tx1"/>
                        </a:solidFill>
                        <a:effectLst/>
                        <a:latin typeface="Tahoma"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1941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a:ln>
                            <a:noFill/>
                          </a:ln>
                          <a:effectLst/>
                        </a:rPr>
                        <a:t>Less – Homestead Exemption</a:t>
                      </a:r>
                      <a:endParaRPr kumimoji="0" lang="en-US" sz="2800" b="0" i="0" u="none" strike="noStrike" cap="none" normalizeH="0" baseline="0" dirty="0">
                        <a:ln>
                          <a:noFill/>
                        </a:ln>
                        <a:solidFill>
                          <a:schemeClr val="tx1"/>
                        </a:solidFill>
                        <a:effectLst/>
                        <a:latin typeface="Tahoma"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sng" strike="noStrike" cap="none" normalizeH="0" baseline="0" dirty="0">
                          <a:ln>
                            <a:noFill/>
                          </a:ln>
                          <a:effectLst/>
                        </a:rPr>
                        <a:t>- $25,000</a:t>
                      </a:r>
                      <a:endParaRPr kumimoji="0" lang="en-US" sz="2800" b="0" i="0" u="sng" strike="noStrike" cap="none" normalizeH="0" baseline="0" dirty="0">
                        <a:ln>
                          <a:noFill/>
                        </a:ln>
                        <a:solidFill>
                          <a:schemeClr val="tx1"/>
                        </a:solidFill>
                        <a:effectLst/>
                        <a:latin typeface="Tahoma"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799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a:ln>
                            <a:noFill/>
                          </a:ln>
                          <a:effectLst/>
                        </a:rPr>
                        <a:t>Taxable Value </a:t>
                      </a:r>
                      <a:endParaRPr kumimoji="0" lang="en-US" sz="2800" b="0" i="0" u="none" strike="noStrike" cap="none" normalizeH="0" baseline="0" dirty="0">
                        <a:ln>
                          <a:noFill/>
                        </a:ln>
                        <a:solidFill>
                          <a:schemeClr val="tx1"/>
                        </a:solidFill>
                        <a:effectLst/>
                        <a:latin typeface="Tahoma"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u="none" strike="noStrike" cap="none" normalizeH="0" baseline="0" dirty="0">
                          <a:ln>
                            <a:noFill/>
                          </a:ln>
                          <a:effectLst/>
                        </a:rPr>
                        <a:t>$335,000</a:t>
                      </a:r>
                      <a:endParaRPr kumimoji="0" lang="en-US" sz="2800" b="0" i="0" u="none" strike="noStrike" cap="none" normalizeH="0" baseline="0" dirty="0">
                        <a:ln>
                          <a:noFill/>
                        </a:ln>
                        <a:solidFill>
                          <a:schemeClr val="tx1"/>
                        </a:solidFill>
                        <a:effectLst/>
                        <a:latin typeface="Tahoma"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884827F0-572A-431A-A40B-470BF045B04E}" type="slidenum">
              <a:rPr lang="en-US" smtClean="0"/>
              <a:t>9</a:t>
            </a:fld>
            <a:endParaRPr lang="en-US" dirty="0"/>
          </a:p>
        </p:txBody>
      </p:sp>
      <p:sp>
        <p:nvSpPr>
          <p:cNvPr id="5" name="Rectangle 3"/>
          <p:cNvSpPr txBox="1">
            <a:spLocks noChangeArrowheads="1"/>
          </p:cNvSpPr>
          <p:nvPr/>
        </p:nvSpPr>
        <p:spPr>
          <a:xfrm>
            <a:off x="493486" y="1956390"/>
            <a:ext cx="5505499" cy="3913468"/>
          </a:xfrm>
          <a:prstGeom prst="rect">
            <a:avLst/>
          </a:prstGeom>
          <a:noFill/>
          <a:ln w="28575" cap="sq" cmpd="sng">
            <a:solidFill>
              <a:schemeClr val="tx1"/>
            </a:solidFill>
          </a:ln>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1125" indent="0">
              <a:buNone/>
            </a:pPr>
            <a:r>
              <a:rPr lang="en-US" sz="2800" dirty="0"/>
              <a:t>Assumes </a:t>
            </a:r>
            <a:r>
              <a:rPr lang="en-US" sz="2800" u="sng" dirty="0"/>
              <a:t>no</a:t>
            </a:r>
            <a:r>
              <a:rPr lang="en-US" sz="2800" dirty="0"/>
              <a:t> increase in $360,000                        home</a:t>
            </a:r>
          </a:p>
          <a:p>
            <a:pPr marL="0" indent="0">
              <a:buNone/>
            </a:pPr>
            <a:r>
              <a:rPr lang="en-US" sz="2800" dirty="0"/>
              <a:t>  2024-25 millage = 5.278 mills</a:t>
            </a:r>
          </a:p>
          <a:p>
            <a:pPr marL="0" indent="0">
              <a:buNone/>
            </a:pPr>
            <a:r>
              <a:rPr lang="en-US" sz="2800" dirty="0"/>
              <a:t>  2025-26 millage = 6.272 mills </a:t>
            </a:r>
          </a:p>
          <a:p>
            <a:pPr marL="0" indent="0">
              <a:buNone/>
            </a:pPr>
            <a:r>
              <a:rPr lang="en-US" sz="2800" dirty="0"/>
              <a:t>  </a:t>
            </a:r>
            <a:r>
              <a:rPr lang="en-US" sz="2800" b="1" dirty="0"/>
              <a:t>Last year’s taxes were $1,768.13</a:t>
            </a:r>
            <a:endParaRPr lang="en-US" sz="2800" b="1" baseline="30000" dirty="0"/>
          </a:p>
          <a:p>
            <a:pPr marL="111125" indent="-111125">
              <a:buNone/>
            </a:pPr>
            <a:r>
              <a:rPr lang="en-US" sz="2800" b="1" dirty="0"/>
              <a:t>  This year’s taxes will be                          $2,101.12</a:t>
            </a:r>
            <a:endParaRPr lang="en-US" sz="2800" b="1" baseline="30000" dirty="0"/>
          </a:p>
          <a:p>
            <a:pPr marL="0" indent="0">
              <a:buNone/>
            </a:pPr>
            <a:r>
              <a:rPr lang="en-US" sz="2800" dirty="0"/>
              <a:t>  </a:t>
            </a:r>
            <a:r>
              <a:rPr lang="en-US" sz="2800" b="1" u="sng" dirty="0"/>
              <a:t>Increase</a:t>
            </a:r>
            <a:r>
              <a:rPr lang="en-US" sz="2800" dirty="0"/>
              <a:t> of $332.99 or 18.83%</a:t>
            </a:r>
          </a:p>
        </p:txBody>
      </p:sp>
      <p:pic>
        <p:nvPicPr>
          <p:cNvPr id="7" name="Picture 6">
            <a:extLst>
              <a:ext uri="{FF2B5EF4-FFF2-40B4-BE49-F238E27FC236}">
                <a16:creationId xmlns:a16="http://schemas.microsoft.com/office/drawing/2014/main" id="{A5DCBC97-7710-B48F-4507-B6BB85D95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688"/>
            <a:ext cx="1208132" cy="1117677"/>
          </a:xfrm>
          <a:prstGeom prst="rect">
            <a:avLst/>
          </a:prstGeom>
        </p:spPr>
      </p:pic>
    </p:spTree>
    <p:extLst>
      <p:ext uri="{BB962C8B-B14F-4D97-AF65-F5344CB8AC3E}">
        <p14:creationId xmlns:p14="http://schemas.microsoft.com/office/powerpoint/2010/main" val="185105702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2522</TotalTime>
  <Words>5328</Words>
  <Application>Microsoft Office PowerPoint</Application>
  <PresentationFormat>Widescreen</PresentationFormat>
  <Paragraphs>358</Paragraphs>
  <Slides>30</Slides>
  <Notes>30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1" baseType="lpstr">
      <vt:lpstr>Aptos</vt:lpstr>
      <vt:lpstr>Aptos Display</vt:lpstr>
      <vt:lpstr>Arial</vt:lpstr>
      <vt:lpstr>Calibri</vt:lpstr>
      <vt:lpstr>Calibri Light</vt:lpstr>
      <vt:lpstr>Tahoma</vt:lpstr>
      <vt:lpstr>Times New Roman</vt:lpstr>
      <vt:lpstr>Wingdings</vt:lpstr>
      <vt:lpstr>Custom Design</vt:lpstr>
      <vt:lpstr>Office Theme</vt:lpstr>
      <vt:lpstr>Worksheet</vt:lpstr>
      <vt:lpstr>Final Public Hearing to Adopt the  2025 – 2026 Millage Rates and Budget </vt:lpstr>
      <vt:lpstr>Truth in Millage (TRIM) Calendar</vt:lpstr>
      <vt:lpstr>History of Millages</vt:lpstr>
      <vt:lpstr>Property Values</vt:lpstr>
      <vt:lpstr>Proposed Millage Rates for 2025-2026</vt:lpstr>
      <vt:lpstr>What is Millage? </vt:lpstr>
      <vt:lpstr>2025-2026 Rolled-Back Rate</vt:lpstr>
      <vt:lpstr>2025-2026 Rolled-Back Rate</vt:lpstr>
      <vt:lpstr>How Millage Works – Scenario #1</vt:lpstr>
      <vt:lpstr>How Millage Works – Scenario #2</vt:lpstr>
      <vt:lpstr>School Property Taxes (15 Years) </vt:lpstr>
      <vt:lpstr>Revenues and Millages Over Time</vt:lpstr>
      <vt:lpstr>PowerPoint Presentation</vt:lpstr>
      <vt:lpstr>Total Budget for 2025-2026</vt:lpstr>
      <vt:lpstr>General Fund Revenue</vt:lpstr>
      <vt:lpstr>General Fund Appropriations</vt:lpstr>
      <vt:lpstr>Additional Millage (1 Mill): $61,106,334</vt:lpstr>
      <vt:lpstr>Capital Outlay Revenue</vt:lpstr>
      <vt:lpstr>Capital Outlay Appropriations</vt:lpstr>
      <vt:lpstr>Debt Service Revenue</vt:lpstr>
      <vt:lpstr>Debt Service Appropriations</vt:lpstr>
      <vt:lpstr>Student Food &amp; Nutrition Services  Revenue</vt:lpstr>
      <vt:lpstr>Student Food &amp; Nutrition Services  Appropriations</vt:lpstr>
      <vt:lpstr>Special Revenue Fund – Federal Projects</vt:lpstr>
      <vt:lpstr>Internal Service Fund</vt:lpstr>
      <vt:lpstr>2023-2024  School and District Operating Expenditures</vt:lpstr>
      <vt:lpstr>2023-2024  School and District Operating Expenditures</vt:lpstr>
      <vt:lpstr>Proposed Millage Rates for 2025-2026</vt:lpstr>
      <vt:lpstr>Total Budget for 2025-2026</vt:lpstr>
      <vt:lpstr>St. Johns County School District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Legislative Review</dc:title>
  <dc:creator>Beth Sweeny</dc:creator>
  <cp:lastModifiedBy>Susan Kizer</cp:lastModifiedBy>
  <cp:revision>5</cp:revision>
  <cp:lastPrinted>2025-09-11T15:10:34Z</cp:lastPrinted>
  <dcterms:created xsi:type="dcterms:W3CDTF">2017-06-27T20:33:09Z</dcterms:created>
  <dcterms:modified xsi:type="dcterms:W3CDTF">2025-09-11T15:11:30Z</dcterms:modified>
</cp:coreProperties>
</file>