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charts/chart8.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 id="2147483756" r:id="rId5"/>
    <p:sldMasterId id="2147483768" r:id="rId6"/>
  </p:sldMasterIdLst>
  <p:notesMasterIdLst>
    <p:notesMasterId r:id="rId29"/>
  </p:notesMasterIdLst>
  <p:handoutMasterIdLst>
    <p:handoutMasterId r:id="rId30"/>
  </p:handoutMasterIdLst>
  <p:sldIdLst>
    <p:sldId id="256" r:id="rId7"/>
    <p:sldId id="279" r:id="rId8"/>
    <p:sldId id="258" r:id="rId9"/>
    <p:sldId id="260" r:id="rId10"/>
    <p:sldId id="273" r:id="rId11"/>
    <p:sldId id="261" r:id="rId12"/>
    <p:sldId id="262" r:id="rId13"/>
    <p:sldId id="272" r:id="rId14"/>
    <p:sldId id="289" r:id="rId15"/>
    <p:sldId id="263" r:id="rId16"/>
    <p:sldId id="264" r:id="rId17"/>
    <p:sldId id="265" r:id="rId18"/>
    <p:sldId id="290" r:id="rId19"/>
    <p:sldId id="297" r:id="rId20"/>
    <p:sldId id="298" r:id="rId21"/>
    <p:sldId id="299" r:id="rId22"/>
    <p:sldId id="300" r:id="rId23"/>
    <p:sldId id="301" r:id="rId24"/>
    <p:sldId id="302" r:id="rId25"/>
    <p:sldId id="306" r:id="rId26"/>
    <p:sldId id="286" r:id="rId27"/>
    <p:sldId id="305"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33"/>
    <a:srgbClr val="FFCC00"/>
    <a:srgbClr val="6666FF"/>
    <a:srgbClr val="004A82"/>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4E7B0-A9DA-4B0F-ACDB-A3EA3EE88B40}" v="5" dt="2023-09-11T15:53:24.8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56305" autoAdjust="0"/>
  </p:normalViewPr>
  <p:slideViewPr>
    <p:cSldViewPr snapToGrid="0">
      <p:cViewPr varScale="1">
        <p:scale>
          <a:sx n="64" d="100"/>
          <a:sy n="64" d="100"/>
        </p:scale>
        <p:origin x="1596" y="6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Saunders" userId="c05fcaff-0267-45cc-bc86-3b4dd749b2fd" providerId="ADAL" clId="{0054E7B0-A9DA-4B0F-ACDB-A3EA3EE88B40}"/>
    <pc:docChg chg="custSel modSld">
      <pc:chgData name="Gretchen Saunders" userId="c05fcaff-0267-45cc-bc86-3b4dd749b2fd" providerId="ADAL" clId="{0054E7B0-A9DA-4B0F-ACDB-A3EA3EE88B40}" dt="2023-09-11T15:55:30.174" v="715" actId="20577"/>
      <pc:docMkLst>
        <pc:docMk/>
      </pc:docMkLst>
      <pc:sldChg chg="modSp mod modNotesTx">
        <pc:chgData name="Gretchen Saunders" userId="c05fcaff-0267-45cc-bc86-3b4dd749b2fd" providerId="ADAL" clId="{0054E7B0-A9DA-4B0F-ACDB-A3EA3EE88B40}" dt="2023-09-11T15:43:11.637" v="379" actId="6549"/>
        <pc:sldMkLst>
          <pc:docMk/>
          <pc:sldMk cId="60030271" sldId="258"/>
        </pc:sldMkLst>
        <pc:spChg chg="mod">
          <ac:chgData name="Gretchen Saunders" userId="c05fcaff-0267-45cc-bc86-3b4dd749b2fd" providerId="ADAL" clId="{0054E7B0-A9DA-4B0F-ACDB-A3EA3EE88B40}" dt="2023-09-11T15:41:02.122" v="121" actId="20577"/>
          <ac:spMkLst>
            <pc:docMk/>
            <pc:sldMk cId="60030271" sldId="258"/>
            <ac:spMk id="2" creationId="{00000000-0000-0000-0000-000000000000}"/>
          </ac:spMkLst>
        </pc:spChg>
      </pc:sldChg>
      <pc:sldChg chg="modNotesTx">
        <pc:chgData name="Gretchen Saunders" userId="c05fcaff-0267-45cc-bc86-3b4dd749b2fd" providerId="ADAL" clId="{0054E7B0-A9DA-4B0F-ACDB-A3EA3EE88B40}" dt="2023-09-11T15:44:21.257" v="389" actId="20577"/>
        <pc:sldMkLst>
          <pc:docMk/>
          <pc:sldMk cId="3416893370" sldId="260"/>
        </pc:sldMkLst>
      </pc:sldChg>
      <pc:sldChg chg="modNotesTx">
        <pc:chgData name="Gretchen Saunders" userId="c05fcaff-0267-45cc-bc86-3b4dd749b2fd" providerId="ADAL" clId="{0054E7B0-A9DA-4B0F-ACDB-A3EA3EE88B40}" dt="2023-09-11T15:47:08.722" v="432" actId="20577"/>
        <pc:sldMkLst>
          <pc:docMk/>
          <pc:sldMk cId="589413489" sldId="261"/>
        </pc:sldMkLst>
      </pc:sldChg>
      <pc:sldChg chg="modNotesTx">
        <pc:chgData name="Gretchen Saunders" userId="c05fcaff-0267-45cc-bc86-3b4dd749b2fd" providerId="ADAL" clId="{0054E7B0-A9DA-4B0F-ACDB-A3EA3EE88B40}" dt="2023-09-11T15:48:43.939" v="436" actId="6549"/>
        <pc:sldMkLst>
          <pc:docMk/>
          <pc:sldMk cId="1851057020" sldId="262"/>
        </pc:sldMkLst>
      </pc:sldChg>
      <pc:sldChg chg="mod modNotesTx">
        <pc:chgData name="Gretchen Saunders" userId="c05fcaff-0267-45cc-bc86-3b4dd749b2fd" providerId="ADAL" clId="{0054E7B0-A9DA-4B0F-ACDB-A3EA3EE88B40}" dt="2023-09-11T15:38:09.194" v="18" actId="27918"/>
        <pc:sldMkLst>
          <pc:docMk/>
          <pc:sldMk cId="2898204006" sldId="265"/>
        </pc:sldMkLst>
      </pc:sldChg>
      <pc:sldChg chg="modNotesTx">
        <pc:chgData name="Gretchen Saunders" userId="c05fcaff-0267-45cc-bc86-3b4dd749b2fd" providerId="ADAL" clId="{0054E7B0-A9DA-4B0F-ACDB-A3EA3EE88B40}" dt="2023-09-11T15:55:30.174" v="715" actId="20577"/>
        <pc:sldMkLst>
          <pc:docMk/>
          <pc:sldMk cId="619837445" sldId="272"/>
        </pc:sldMkLst>
      </pc:sldChg>
      <pc:sldChg chg="modSp mod modNotesTx">
        <pc:chgData name="Gretchen Saunders" userId="c05fcaff-0267-45cc-bc86-3b4dd749b2fd" providerId="ADAL" clId="{0054E7B0-A9DA-4B0F-ACDB-A3EA3EE88B40}" dt="2023-09-11T15:46:31.704" v="423" actId="20577"/>
        <pc:sldMkLst>
          <pc:docMk/>
          <pc:sldMk cId="2183521811" sldId="273"/>
        </pc:sldMkLst>
        <pc:spChg chg="mod">
          <ac:chgData name="Gretchen Saunders" userId="c05fcaff-0267-45cc-bc86-3b4dd749b2fd" providerId="ADAL" clId="{0054E7B0-A9DA-4B0F-ACDB-A3EA3EE88B40}" dt="2023-09-11T15:46:02.952" v="391" actId="20577"/>
          <ac:spMkLst>
            <pc:docMk/>
            <pc:sldMk cId="2183521811" sldId="273"/>
            <ac:spMk id="2" creationId="{00000000-0000-0000-0000-000000000000}"/>
          </ac:spMkLst>
        </pc:spChg>
      </pc:sldChg>
      <pc:sldChg chg="modNotesTx">
        <pc:chgData name="Gretchen Saunders" userId="c05fcaff-0267-45cc-bc86-3b4dd749b2fd" providerId="ADAL" clId="{0054E7B0-A9DA-4B0F-ACDB-A3EA3EE88B40}" dt="2023-09-11T15:40:42.262" v="110" actId="20577"/>
        <pc:sldMkLst>
          <pc:docMk/>
          <pc:sldMk cId="3331403871" sldId="279"/>
        </pc:sldMkLst>
      </pc:sldChg>
      <pc:sldChg chg="mod modNotesTx">
        <pc:chgData name="Gretchen Saunders" userId="c05fcaff-0267-45cc-bc86-3b4dd749b2fd" providerId="ADAL" clId="{0054E7B0-A9DA-4B0F-ACDB-A3EA3EE88B40}" dt="2023-09-11T15:39:16.401" v="30" actId="20577"/>
        <pc:sldMkLst>
          <pc:docMk/>
          <pc:sldMk cId="1011221152" sldId="298"/>
        </pc:sldMkLst>
      </pc:sldChg>
      <pc:sldChg chg="modSp mod modClrScheme chgLayout">
        <pc:chgData name="Gretchen Saunders" userId="c05fcaff-0267-45cc-bc86-3b4dd749b2fd" providerId="ADAL" clId="{0054E7B0-A9DA-4B0F-ACDB-A3EA3EE88B40}" dt="2023-09-11T15:29:16.570" v="7" actId="14100"/>
        <pc:sldMkLst>
          <pc:docMk/>
          <pc:sldMk cId="303247740" sldId="302"/>
        </pc:sldMkLst>
        <pc:spChg chg="mod ord">
          <ac:chgData name="Gretchen Saunders" userId="c05fcaff-0267-45cc-bc86-3b4dd749b2fd" providerId="ADAL" clId="{0054E7B0-A9DA-4B0F-ACDB-A3EA3EE88B40}" dt="2023-09-11T15:29:01.361" v="3" actId="700"/>
          <ac:spMkLst>
            <pc:docMk/>
            <pc:sldMk cId="303247740" sldId="302"/>
            <ac:spMk id="2" creationId="{00000000-0000-0000-0000-000000000000}"/>
          </ac:spMkLst>
        </pc:spChg>
        <pc:spChg chg="mod ord">
          <ac:chgData name="Gretchen Saunders" userId="c05fcaff-0267-45cc-bc86-3b4dd749b2fd" providerId="ADAL" clId="{0054E7B0-A9DA-4B0F-ACDB-A3EA3EE88B40}" dt="2023-09-11T15:29:01.361" v="3" actId="700"/>
          <ac:spMkLst>
            <pc:docMk/>
            <pc:sldMk cId="303247740" sldId="302"/>
            <ac:spMk id="4" creationId="{00000000-0000-0000-0000-000000000000}"/>
          </ac:spMkLst>
        </pc:spChg>
        <pc:graphicFrameChg chg="mod ord">
          <ac:chgData name="Gretchen Saunders" userId="c05fcaff-0267-45cc-bc86-3b4dd749b2fd" providerId="ADAL" clId="{0054E7B0-A9DA-4B0F-ACDB-A3EA3EE88B40}" dt="2023-09-11T15:29:16.570" v="7" actId="14100"/>
          <ac:graphicFrameMkLst>
            <pc:docMk/>
            <pc:sldMk cId="303247740" sldId="302"/>
            <ac:graphicFrameMk id="5"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rAngAx val="0"/>
      <c:perspective val="7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7422070529793603E-2"/>
          <c:y val="0"/>
          <c:w val="0.81611906035267834"/>
          <c:h val="0.93533336990215066"/>
        </c:manualLayout>
      </c:layout>
      <c:pie3DChart>
        <c:varyColors val="1"/>
        <c:ser>
          <c:idx val="0"/>
          <c:order val="0"/>
          <c:dPt>
            <c:idx val="0"/>
            <c:bubble3D val="0"/>
            <c:spPr>
              <a:solidFill>
                <a:schemeClr val="bg2">
                  <a:lumMod val="75000"/>
                </a:schemeClr>
              </a:solidFill>
              <a:ln w="28575">
                <a:solidFill>
                  <a:schemeClr val="bg1"/>
                </a:solidFill>
              </a:ln>
              <a:effectLst/>
              <a:sp3d contourW="28575">
                <a:contourClr>
                  <a:schemeClr val="bg1"/>
                </a:contourClr>
              </a:sp3d>
            </c:spPr>
            <c:extLst>
              <c:ext xmlns:c16="http://schemas.microsoft.com/office/drawing/2014/chart" uri="{C3380CC4-5D6E-409C-BE32-E72D297353CC}">
                <c16:uniqueId val="{00000001-648B-49C3-A805-9D0E9A7EEA6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48B-49C3-A805-9D0E9A7EEA62}"/>
              </c:ext>
            </c:extLst>
          </c:dPt>
          <c:dPt>
            <c:idx val="2"/>
            <c:bubble3D val="0"/>
            <c:spPr>
              <a:solidFill>
                <a:srgbClr val="FFCC00"/>
              </a:solidFill>
              <a:ln w="22225">
                <a:solidFill>
                  <a:schemeClr val="lt1"/>
                </a:solidFill>
              </a:ln>
              <a:effectLst/>
              <a:sp3d contourW="22225">
                <a:contourClr>
                  <a:schemeClr val="lt1"/>
                </a:contourClr>
              </a:sp3d>
            </c:spPr>
            <c:extLst>
              <c:ext xmlns:c16="http://schemas.microsoft.com/office/drawing/2014/chart" uri="{C3380CC4-5D6E-409C-BE32-E72D297353CC}">
                <c16:uniqueId val="{00000005-648B-49C3-A805-9D0E9A7EEA62}"/>
              </c:ext>
            </c:extLst>
          </c:dPt>
          <c:dPt>
            <c:idx val="3"/>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7-648B-49C3-A805-9D0E9A7EEA62}"/>
              </c:ext>
            </c:extLst>
          </c:dPt>
          <c:dLbls>
            <c:delete val="1"/>
          </c:dLbls>
          <c:cat>
            <c:strRef>
              <c:f>'General Fund'!$A$4:$A$7</c:f>
              <c:strCache>
                <c:ptCount val="4"/>
                <c:pt idx="0">
                  <c:v>Federal </c:v>
                </c:pt>
                <c:pt idx="1">
                  <c:v>State 51%</c:v>
                </c:pt>
                <c:pt idx="2">
                  <c:v>Local 45%</c:v>
                </c:pt>
                <c:pt idx="3">
                  <c:v>Transfers 4%</c:v>
                </c:pt>
              </c:strCache>
            </c:strRef>
          </c:cat>
          <c:val>
            <c:numRef>
              <c:f>'General Fund'!$B$4:$B$7</c:f>
              <c:numCache>
                <c:formatCode>"$"#,##0_);\("$"#,##0\)</c:formatCode>
                <c:ptCount val="4"/>
                <c:pt idx="0">
                  <c:v>260000</c:v>
                </c:pt>
                <c:pt idx="1">
                  <c:v>238744796</c:v>
                </c:pt>
                <c:pt idx="2">
                  <c:v>210015683</c:v>
                </c:pt>
                <c:pt idx="3">
                  <c:v>18921046</c:v>
                </c:pt>
              </c:numCache>
            </c:numRef>
          </c:val>
          <c:extLst>
            <c:ext xmlns:c16="http://schemas.microsoft.com/office/drawing/2014/chart" uri="{C3380CC4-5D6E-409C-BE32-E72D297353CC}">
              <c16:uniqueId val="{00000008-648B-49C3-A805-9D0E9A7EEA62}"/>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A-648B-49C3-A805-9D0E9A7EEA6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C-648B-49C3-A805-9D0E9A7EEA6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E-648B-49C3-A805-9D0E9A7EEA62}"/>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0-648B-49C3-A805-9D0E9A7EEA6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'General Fund'!$A$4:$A$7</c:f>
              <c:strCache>
                <c:ptCount val="4"/>
                <c:pt idx="0">
                  <c:v>Federal </c:v>
                </c:pt>
                <c:pt idx="1">
                  <c:v>State 51%</c:v>
                </c:pt>
                <c:pt idx="2">
                  <c:v>Local 45%</c:v>
                </c:pt>
                <c:pt idx="3">
                  <c:v>Transfers 4%</c:v>
                </c:pt>
              </c:strCache>
            </c:strRef>
          </c:cat>
          <c:val>
            <c:numRef>
              <c:f>'General Fund'!$C$4:$C$7</c:f>
              <c:numCache>
                <c:formatCode>0.00%</c:formatCode>
                <c:ptCount val="4"/>
                <c:pt idx="0">
                  <c:v>0</c:v>
                </c:pt>
                <c:pt idx="1">
                  <c:v>0.51</c:v>
                </c:pt>
                <c:pt idx="2">
                  <c:v>0.45</c:v>
                </c:pt>
                <c:pt idx="3">
                  <c:v>0.04</c:v>
                </c:pt>
              </c:numCache>
            </c:numRef>
          </c:val>
          <c:extLst>
            <c:ext xmlns:c16="http://schemas.microsoft.com/office/drawing/2014/chart" uri="{C3380CC4-5D6E-409C-BE32-E72D297353CC}">
              <c16:uniqueId val="{00000011-648B-49C3-A805-9D0E9A7EEA62}"/>
            </c:ext>
          </c:extLst>
        </c:ser>
        <c:dLbls>
          <c:dLblPos val="ctr"/>
          <c:showLegendKey val="0"/>
          <c:showVal val="0"/>
          <c:showCatName val="0"/>
          <c:showSerName val="0"/>
          <c:showPercent val="1"/>
          <c:showBubbleSize val="0"/>
          <c:showLeaderLines val="1"/>
        </c:dLbls>
      </c:pie3DChart>
      <c:spPr>
        <a:noFill/>
        <a:ln w="25400">
          <a:noFill/>
        </a:ln>
        <a:effectLst/>
      </c:spPr>
    </c:plotArea>
    <c:legend>
      <c:legendPos val="r"/>
      <c:legendEntry>
        <c:idx val="0"/>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1"/>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2"/>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3"/>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ayout>
        <c:manualLayout>
          <c:xMode val="edge"/>
          <c:yMode val="edge"/>
          <c:x val="0.6996817189567216"/>
          <c:y val="0.11221211024989233"/>
          <c:w val="0.26705712183927499"/>
          <c:h val="0.80839397855076855"/>
        </c:manualLayout>
      </c:layout>
      <c:overlay val="0"/>
      <c:spPr>
        <a:noFill/>
        <a:ln w="22225">
          <a:noFill/>
        </a:ln>
        <a:effectLst/>
      </c:spPr>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50"/>
      <c:rotY val="0"/>
      <c:depthPercent val="100"/>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1ED4-4203-AF60-0D4123C940E0}"/>
              </c:ext>
            </c:extLst>
          </c:dPt>
          <c:dPt>
            <c:idx val="1"/>
            <c:bubble3D val="0"/>
            <c:spPr>
              <a:solidFill>
                <a:srgbClr val="FFCC00"/>
              </a:solidFill>
              <a:ln w="19050">
                <a:solidFill>
                  <a:schemeClr val="lt1"/>
                </a:solidFill>
              </a:ln>
              <a:effectLst/>
            </c:spPr>
            <c:extLst>
              <c:ext xmlns:c16="http://schemas.microsoft.com/office/drawing/2014/chart" uri="{C3380CC4-5D6E-409C-BE32-E72D297353CC}">
                <c16:uniqueId val="{00000003-1ED4-4203-AF60-0D4123C940E0}"/>
              </c:ext>
            </c:extLst>
          </c:dPt>
          <c:dPt>
            <c:idx val="2"/>
            <c:bubble3D val="0"/>
            <c:explosion val="2"/>
            <c:spPr>
              <a:solidFill>
                <a:schemeClr val="accent1"/>
              </a:solidFill>
              <a:ln w="19050">
                <a:solidFill>
                  <a:schemeClr val="lt1"/>
                </a:solidFill>
              </a:ln>
              <a:effectLst/>
            </c:spPr>
            <c:extLst>
              <c:ext xmlns:c16="http://schemas.microsoft.com/office/drawing/2014/chart" uri="{C3380CC4-5D6E-409C-BE32-E72D297353CC}">
                <c16:uniqueId val="{00000005-1ED4-4203-AF60-0D4123C940E0}"/>
              </c:ext>
            </c:extLst>
          </c:dPt>
          <c:dPt>
            <c:idx val="3"/>
            <c:bubble3D val="0"/>
            <c:spPr>
              <a:solidFill>
                <a:srgbClr val="FF9933"/>
              </a:solidFill>
              <a:ln w="19050">
                <a:solidFill>
                  <a:schemeClr val="lt1"/>
                </a:solidFill>
              </a:ln>
              <a:effectLst/>
            </c:spPr>
            <c:extLst>
              <c:ext xmlns:c16="http://schemas.microsoft.com/office/drawing/2014/chart" uri="{C3380CC4-5D6E-409C-BE32-E72D297353CC}">
                <c16:uniqueId val="{00000007-1ED4-4203-AF60-0D4123C940E0}"/>
              </c:ext>
            </c:extLst>
          </c:dPt>
          <c:cat>
            <c:strRef>
              <c:f>('General Fund'!$D$25,'General Fund'!$D$27,'General Fund'!$D$31,'General Fund'!$D$29)</c:f>
              <c:strCache>
                <c:ptCount val="4"/>
                <c:pt idx="0">
                  <c:v>Direct Instruction 60%</c:v>
                </c:pt>
                <c:pt idx="1">
                  <c:v>Instructional Support 13%</c:v>
                </c:pt>
                <c:pt idx="2">
                  <c:v>Direct Support 10%</c:v>
                </c:pt>
                <c:pt idx="3">
                  <c:v>School Support Services 17%</c:v>
                </c:pt>
              </c:strCache>
            </c:strRef>
          </c:cat>
          <c:val>
            <c:numRef>
              <c:f>('General Fund'!$E$25,'General Fund'!$E$27,'General Fund'!$E$31,'General Fund'!$E$29)</c:f>
              <c:numCache>
                <c:formatCode>"$"#,##0_);\("$"#,##0\)</c:formatCode>
                <c:ptCount val="4"/>
                <c:pt idx="0">
                  <c:v>281066251</c:v>
                </c:pt>
                <c:pt idx="1">
                  <c:v>62123703</c:v>
                </c:pt>
                <c:pt idx="2">
                  <c:v>49068184</c:v>
                </c:pt>
                <c:pt idx="3">
                  <c:v>75883387</c:v>
                </c:pt>
              </c:numCache>
            </c:numRef>
          </c:val>
          <c:extLst>
            <c:ext xmlns:c16="http://schemas.microsoft.com/office/drawing/2014/chart" uri="{C3380CC4-5D6E-409C-BE32-E72D297353CC}">
              <c16:uniqueId val="{00000008-1ED4-4203-AF60-0D4123C940E0}"/>
            </c:ext>
          </c:extLst>
        </c:ser>
        <c:dLbls>
          <c:dLblPos val="ctr"/>
          <c:showLegendKey val="0"/>
          <c:showVal val="0"/>
          <c:showCatName val="0"/>
          <c:showSerName val="0"/>
          <c:showPercent val="0"/>
          <c:showBubbleSize val="0"/>
          <c:showLeaderLines val="0"/>
        </c:dLbls>
      </c:pie3DChart>
    </c:plotArea>
    <c:legend>
      <c:legendPos val="r"/>
      <c:layout>
        <c:manualLayout>
          <c:xMode val="edge"/>
          <c:yMode val="edge"/>
          <c:x val="0.57504041383769788"/>
          <c:y val="0.1170188008497547"/>
          <c:w val="0.36691620143020437"/>
          <c:h val="0.75967460506905748"/>
        </c:manualLayout>
      </c:layout>
      <c:overlay val="0"/>
      <c:spPr>
        <a:noFill/>
        <a:ln>
          <a:noFill/>
        </a:ln>
        <a:effectLst/>
      </c:spPr>
      <c:txPr>
        <a:bodyPr rot="0" spcFirstLastPara="1" vertOverflow="ellipsis" vert="horz" wrap="square" anchor="ctr" anchorCtr="1"/>
        <a:lstStyle/>
        <a:p>
          <a:pPr>
            <a:defRPr sz="2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rgbClr val="FF9933"/>
              </a:solidFill>
              <a:ln w="19050">
                <a:solidFill>
                  <a:schemeClr val="lt1"/>
                </a:solidFill>
              </a:ln>
              <a:effectLst/>
            </c:spPr>
            <c:extLst>
              <c:ext xmlns:c16="http://schemas.microsoft.com/office/drawing/2014/chart" uri="{C3380CC4-5D6E-409C-BE32-E72D297353CC}">
                <c16:uniqueId val="{00000001-DF45-46B6-9652-DCEF09BDFF85}"/>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DF45-46B6-9652-DCEF09BDFF85}"/>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5-DF45-46B6-9652-DCEF09BDFF85}"/>
              </c:ext>
            </c:extLst>
          </c:dPt>
          <c:cat>
            <c:strRef>
              <c:f>'Food Svcs'!$A$2:$A$4</c:f>
              <c:strCache>
                <c:ptCount val="3"/>
                <c:pt idx="0">
                  <c:v>Federal 33%</c:v>
                </c:pt>
                <c:pt idx="1">
                  <c:v>State 0%</c:v>
                </c:pt>
                <c:pt idx="2">
                  <c:v>Local 67%</c:v>
                </c:pt>
              </c:strCache>
            </c:strRef>
          </c:cat>
          <c:val>
            <c:numRef>
              <c:f>'Food Svcs'!$B$2:$B$4</c:f>
              <c:numCache>
                <c:formatCode>"$"#,##0</c:formatCode>
                <c:ptCount val="3"/>
                <c:pt idx="0">
                  <c:v>6700000</c:v>
                </c:pt>
                <c:pt idx="1">
                  <c:v>50000</c:v>
                </c:pt>
                <c:pt idx="2">
                  <c:v>13450000</c:v>
                </c:pt>
              </c:numCache>
            </c:numRef>
          </c:val>
          <c:extLst>
            <c:ext xmlns:c16="http://schemas.microsoft.com/office/drawing/2014/chart" uri="{C3380CC4-5D6E-409C-BE32-E72D297353CC}">
              <c16:uniqueId val="{00000006-DF45-46B6-9652-DCEF09BDFF85}"/>
            </c:ext>
          </c:extLst>
        </c:ser>
        <c:dLbls>
          <c:dLblPos val="ctr"/>
          <c:showLegendKey val="0"/>
          <c:showVal val="0"/>
          <c:showCatName val="0"/>
          <c:showSerName val="0"/>
          <c:showPercent val="0"/>
          <c:showBubbleSize val="0"/>
          <c:showLeaderLines val="0"/>
        </c:dLbls>
      </c:pie3DChart>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depthPercent val="100"/>
      <c:rAngAx val="0"/>
    </c:view3D>
    <c:floor>
      <c:thickness val="0"/>
    </c:floor>
    <c:sideWall>
      <c:thickness val="0"/>
      <c:spPr>
        <a:noFill/>
        <a:ln>
          <a:noFill/>
        </a:ln>
        <a:effectLst/>
      </c:spPr>
    </c:sideWall>
    <c:backWall>
      <c:thickness val="0"/>
      <c:spPr>
        <a:noFill/>
        <a:ln>
          <a:noFill/>
        </a:ln>
        <a:effectLst/>
      </c:spPr>
    </c:backWall>
    <c:plotArea>
      <c:layout>
        <c:manualLayout>
          <c:layoutTarget val="inner"/>
          <c:xMode val="edge"/>
          <c:yMode val="edge"/>
          <c:x val="1.6414141414141416E-2"/>
          <c:y val="5.6827150749802685E-2"/>
          <c:w val="0.67839278612900655"/>
          <c:h val="0.93054459352801899"/>
        </c:manualLayout>
      </c:layout>
      <c:pie3DChart>
        <c:varyColors val="1"/>
        <c:ser>
          <c:idx val="0"/>
          <c:order val="0"/>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F060-46AC-99C4-0067880938F8}"/>
              </c:ext>
            </c:extLst>
          </c:dPt>
          <c:dPt>
            <c:idx val="1"/>
            <c:bubble3D val="0"/>
            <c:spPr>
              <a:solidFill>
                <a:srgbClr val="FFCC00"/>
              </a:solidFill>
              <a:ln w="19050">
                <a:solidFill>
                  <a:schemeClr val="lt1"/>
                </a:solidFill>
              </a:ln>
              <a:effectLst/>
            </c:spPr>
            <c:extLst>
              <c:ext xmlns:c16="http://schemas.microsoft.com/office/drawing/2014/chart" uri="{C3380CC4-5D6E-409C-BE32-E72D297353CC}">
                <c16:uniqueId val="{00000003-F060-46AC-99C4-0067880938F8}"/>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F060-46AC-99C4-0067880938F8}"/>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7-F060-46AC-99C4-0067880938F8}"/>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F060-46AC-99C4-0067880938F8}"/>
              </c:ext>
            </c:extLst>
          </c:dPt>
          <c:dPt>
            <c:idx val="5"/>
            <c:bubble3D val="0"/>
            <c:spPr>
              <a:solidFill>
                <a:srgbClr val="FF9933"/>
              </a:solidFill>
              <a:ln w="19050">
                <a:solidFill>
                  <a:schemeClr val="lt1"/>
                </a:solidFill>
              </a:ln>
              <a:effectLst/>
            </c:spPr>
            <c:extLst>
              <c:ext xmlns:c16="http://schemas.microsoft.com/office/drawing/2014/chart" uri="{C3380CC4-5D6E-409C-BE32-E72D297353CC}">
                <c16:uniqueId val="{0000000B-F060-46AC-99C4-0067880938F8}"/>
              </c:ext>
            </c:extLst>
          </c:dPt>
          <c:dPt>
            <c:idx val="6"/>
            <c:bubble3D val="0"/>
            <c:spPr>
              <a:solidFill>
                <a:schemeClr val="accent5"/>
              </a:solidFill>
              <a:ln w="19050">
                <a:solidFill>
                  <a:schemeClr val="lt1"/>
                </a:solidFill>
              </a:ln>
              <a:effectLst/>
            </c:spPr>
            <c:extLst>
              <c:ext xmlns:c16="http://schemas.microsoft.com/office/drawing/2014/chart" uri="{C3380CC4-5D6E-409C-BE32-E72D297353CC}">
                <c16:uniqueId val="{0000000D-F060-46AC-99C4-0067880938F8}"/>
              </c:ext>
            </c:extLst>
          </c:dPt>
          <c:cat>
            <c:strRef>
              <c:f>'Food Svcs'!$A$24:$A$30</c:f>
              <c:strCache>
                <c:ptCount val="7"/>
                <c:pt idx="0">
                  <c:v>Salaries and Benefits 44%</c:v>
                </c:pt>
                <c:pt idx="1">
                  <c:v>Capital Outlay 4%</c:v>
                </c:pt>
                <c:pt idx="2">
                  <c:v>Purchased Services 1%</c:v>
                </c:pt>
                <c:pt idx="3">
                  <c:v>Energy Services 1%</c:v>
                </c:pt>
                <c:pt idx="4">
                  <c:v>Materials and Supplies 39%</c:v>
                </c:pt>
                <c:pt idx="5">
                  <c:v>Other Expenses 0%</c:v>
                </c:pt>
                <c:pt idx="6">
                  <c:v>Transfers 11%</c:v>
                </c:pt>
              </c:strCache>
            </c:strRef>
          </c:cat>
          <c:val>
            <c:numRef>
              <c:f>'Food Svcs'!$B$24:$B$30</c:f>
              <c:numCache>
                <c:formatCode>#,##0.00</c:formatCode>
                <c:ptCount val="7"/>
                <c:pt idx="0">
                  <c:v>8746750</c:v>
                </c:pt>
                <c:pt idx="1">
                  <c:v>789500</c:v>
                </c:pt>
                <c:pt idx="2">
                  <c:v>176250</c:v>
                </c:pt>
                <c:pt idx="3">
                  <c:v>125500</c:v>
                </c:pt>
                <c:pt idx="4">
                  <c:v>9842000</c:v>
                </c:pt>
                <c:pt idx="5">
                  <c:v>20000</c:v>
                </c:pt>
                <c:pt idx="6">
                  <c:v>2530165</c:v>
                </c:pt>
              </c:numCache>
            </c:numRef>
          </c:val>
          <c:extLst>
            <c:ext xmlns:c16="http://schemas.microsoft.com/office/drawing/2014/chart" uri="{C3380CC4-5D6E-409C-BE32-E72D297353CC}">
              <c16:uniqueId val="{0000000E-F060-46AC-99C4-0067880938F8}"/>
            </c:ext>
          </c:extLst>
        </c:ser>
        <c:dLbls>
          <c:dLblPos val="ctr"/>
          <c:showLegendKey val="0"/>
          <c:showVal val="0"/>
          <c:showCatName val="0"/>
          <c:showSerName val="0"/>
          <c:showPercent val="0"/>
          <c:showBubbleSize val="0"/>
          <c:showLeaderLines val="0"/>
        </c:dLbls>
      </c:pie3DChart>
    </c:plotArea>
    <c:legend>
      <c:legendPos val="r"/>
      <c:layout>
        <c:manualLayout>
          <c:xMode val="edge"/>
          <c:yMode val="edge"/>
          <c:x val="0.62915036188658235"/>
          <c:y val="0.16805623054024324"/>
          <c:w val="0.28625367851745803"/>
          <c:h val="0.6133745160308000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13B-458B-9C03-E319B2B51D46}"/>
              </c:ext>
            </c:extLst>
          </c:dPt>
          <c:dPt>
            <c:idx val="1"/>
            <c:bubble3D val="0"/>
            <c:spPr>
              <a:solidFill>
                <a:srgbClr val="FF9933"/>
              </a:solidFill>
              <a:ln w="19050">
                <a:solidFill>
                  <a:schemeClr val="lt1"/>
                </a:solidFill>
              </a:ln>
              <a:effectLst/>
            </c:spPr>
            <c:extLst>
              <c:ext xmlns:c16="http://schemas.microsoft.com/office/drawing/2014/chart" uri="{C3380CC4-5D6E-409C-BE32-E72D297353CC}">
                <c16:uniqueId val="{00000003-313B-458B-9C03-E319B2B51D46}"/>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5-313B-458B-9C03-E319B2B51D46}"/>
              </c:ext>
            </c:extLst>
          </c:dPt>
          <c:dPt>
            <c:idx val="3"/>
            <c:bubble3D val="0"/>
            <c:spPr>
              <a:solidFill>
                <a:srgbClr val="FFCC00"/>
              </a:solidFill>
              <a:ln w="19050">
                <a:solidFill>
                  <a:schemeClr val="lt1"/>
                </a:solidFill>
              </a:ln>
              <a:effectLst/>
            </c:spPr>
            <c:extLst>
              <c:ext xmlns:c16="http://schemas.microsoft.com/office/drawing/2014/chart" uri="{C3380CC4-5D6E-409C-BE32-E72D297353CC}">
                <c16:uniqueId val="{00000007-313B-458B-9C03-E319B2B51D46}"/>
              </c:ext>
            </c:extLst>
          </c:dPt>
          <c:cat>
            <c:strRef>
              <c:f>'Debt Service'!$A$2:$A$5</c:f>
              <c:strCache>
                <c:ptCount val="4"/>
                <c:pt idx="0">
                  <c:v>Federal 2%</c:v>
                </c:pt>
                <c:pt idx="1">
                  <c:v>Local 12%</c:v>
                </c:pt>
                <c:pt idx="2">
                  <c:v>Transfers 48%</c:v>
                </c:pt>
                <c:pt idx="3">
                  <c:v>Fund Balance (sinking fund) 38%</c:v>
                </c:pt>
              </c:strCache>
            </c:strRef>
          </c:cat>
          <c:val>
            <c:numRef>
              <c:f>'Debt Service'!$B$2:$B$5</c:f>
              <c:numCache>
                <c:formatCode>"$"#,##0</c:formatCode>
                <c:ptCount val="4"/>
                <c:pt idx="0">
                  <c:v>745347</c:v>
                </c:pt>
                <c:pt idx="1">
                  <c:v>5570250</c:v>
                </c:pt>
                <c:pt idx="2">
                  <c:v>21520166.77</c:v>
                </c:pt>
                <c:pt idx="3">
                  <c:v>17058544.079999998</c:v>
                </c:pt>
              </c:numCache>
            </c:numRef>
          </c:val>
          <c:extLst>
            <c:ext xmlns:c16="http://schemas.microsoft.com/office/drawing/2014/chart" uri="{C3380CC4-5D6E-409C-BE32-E72D297353CC}">
              <c16:uniqueId val="{00000008-313B-458B-9C03-E319B2B51D46}"/>
            </c:ext>
          </c:extLst>
        </c:ser>
        <c:dLbls>
          <c:dLblPos val="ctr"/>
          <c:showLegendKey val="0"/>
          <c:showVal val="0"/>
          <c:showCatName val="0"/>
          <c:showSerName val="0"/>
          <c:showPercent val="0"/>
          <c:showBubbleSize val="0"/>
          <c:showLeaderLines val="0"/>
        </c:dLbls>
      </c:pie3DChart>
    </c:plotArea>
    <c:legend>
      <c:legendPos val="r"/>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64231065312516888"/>
          <c:y val="7.7181015356505872E-2"/>
          <c:w val="0.30437563056006151"/>
          <c:h val="0.7672321622780577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pPr>
        <a:noFill/>
        <a:ln>
          <a:noFill/>
        </a:ln>
        <a:effectLst/>
      </c:spPr>
    </c:sideWall>
    <c:backWall>
      <c:thickness val="0"/>
      <c:spPr>
        <a:noFill/>
        <a:ln>
          <a:noFill/>
        </a:ln>
        <a:effectLst/>
      </c:spPr>
    </c:backWall>
    <c:plotArea>
      <c:layout>
        <c:manualLayout>
          <c:layoutTarget val="inner"/>
          <c:xMode val="edge"/>
          <c:yMode val="edge"/>
          <c:x val="1.2554965043813862E-2"/>
          <c:y val="3.1570639305445937E-2"/>
          <c:w val="0.72990760732023663"/>
          <c:h val="0.93054459352801899"/>
        </c:manualLayout>
      </c:layout>
      <c:pie3DChart>
        <c:varyColors val="1"/>
        <c:ser>
          <c:idx val="0"/>
          <c:order val="0"/>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0FF5-489C-A6F8-D2078FAA21B4}"/>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0FF5-489C-A6F8-D2078FAA21B4}"/>
              </c:ext>
            </c:extLst>
          </c:dPt>
          <c:dPt>
            <c:idx val="2"/>
            <c:bubble3D val="0"/>
            <c:spPr>
              <a:solidFill>
                <a:srgbClr val="FF9933"/>
              </a:solidFill>
              <a:ln w="19050">
                <a:solidFill>
                  <a:schemeClr val="lt1"/>
                </a:solidFill>
              </a:ln>
              <a:effectLst/>
            </c:spPr>
            <c:extLst>
              <c:ext xmlns:c16="http://schemas.microsoft.com/office/drawing/2014/chart" uri="{C3380CC4-5D6E-409C-BE32-E72D297353CC}">
                <c16:uniqueId val="{00000005-0FF5-489C-A6F8-D2078FAA21B4}"/>
              </c:ext>
            </c:extLst>
          </c:dPt>
          <c:cat>
            <c:strRef>
              <c:f>'Debt Service'!$A$23:$A$25</c:f>
              <c:strCache>
                <c:ptCount val="3"/>
                <c:pt idx="0">
                  <c:v>Principal 33%</c:v>
                </c:pt>
                <c:pt idx="1">
                  <c:v>Interest and Fees 27%</c:v>
                </c:pt>
                <c:pt idx="2">
                  <c:v>Fund Balance (Sinking Fund) 40%</c:v>
                </c:pt>
              </c:strCache>
            </c:strRef>
          </c:cat>
          <c:val>
            <c:numRef>
              <c:f>'Debt Service'!$B$23:$B$25</c:f>
              <c:numCache>
                <c:formatCode>"$"#,##0</c:formatCode>
                <c:ptCount val="3"/>
                <c:pt idx="0">
                  <c:v>14795000</c:v>
                </c:pt>
                <c:pt idx="1">
                  <c:v>12099587.5</c:v>
                </c:pt>
                <c:pt idx="2">
                  <c:v>17999720.550000001</c:v>
                </c:pt>
              </c:numCache>
            </c:numRef>
          </c:val>
          <c:extLst>
            <c:ext xmlns:c16="http://schemas.microsoft.com/office/drawing/2014/chart" uri="{C3380CC4-5D6E-409C-BE32-E72D297353CC}">
              <c16:uniqueId val="{00000006-0FF5-489C-A6F8-D2078FAA21B4}"/>
            </c:ext>
          </c:extLst>
        </c:ser>
        <c:dLbls>
          <c:dLblPos val="ctr"/>
          <c:showLegendKey val="0"/>
          <c:showVal val="0"/>
          <c:showCatName val="0"/>
          <c:showSerName val="0"/>
          <c:showPercent val="0"/>
          <c:showBubbleSize val="0"/>
          <c:showLeaderLines val="0"/>
        </c:dLbls>
      </c:pie3DChart>
    </c:plotArea>
    <c:legend>
      <c:legendPos val="r"/>
      <c:layout>
        <c:manualLayout>
          <c:xMode val="edge"/>
          <c:yMode val="edge"/>
          <c:x val="0.69937818322735756"/>
          <c:y val="0.29575076596088473"/>
          <c:w val="0.23493849055708457"/>
          <c:h val="0.5438534824030973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perspective val="5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dPt>
            <c:idx val="0"/>
            <c:bubble3D val="0"/>
            <c:spPr>
              <a:solidFill>
                <a:srgbClr val="00B050"/>
              </a:solidFill>
              <a:ln w="19050">
                <a:solidFill>
                  <a:schemeClr val="lt1"/>
                </a:solidFill>
              </a:ln>
              <a:effectLst/>
            </c:spPr>
            <c:extLst>
              <c:ext xmlns:c16="http://schemas.microsoft.com/office/drawing/2014/chart" uri="{C3380CC4-5D6E-409C-BE32-E72D297353CC}">
                <c16:uniqueId val="{00000001-0C8B-40AB-92AD-BF1DB3416E82}"/>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0C8B-40AB-92AD-BF1DB3416E82}"/>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0C8B-40AB-92AD-BF1DB3416E82}"/>
              </c:ext>
            </c:extLst>
          </c:dPt>
          <c:dPt>
            <c:idx val="3"/>
            <c:bubble3D val="0"/>
            <c:spPr>
              <a:solidFill>
                <a:schemeClr val="accent5"/>
              </a:solidFill>
              <a:ln w="19050">
                <a:solidFill>
                  <a:schemeClr val="lt1"/>
                </a:solidFill>
              </a:ln>
              <a:effectLst/>
            </c:spPr>
            <c:extLst>
              <c:ext xmlns:c16="http://schemas.microsoft.com/office/drawing/2014/chart" uri="{C3380CC4-5D6E-409C-BE32-E72D297353CC}">
                <c16:uniqueId val="{00000007-0C8B-40AB-92AD-BF1DB3416E82}"/>
              </c:ext>
            </c:extLst>
          </c:dPt>
          <c:dPt>
            <c:idx val="4"/>
            <c:bubble3D val="0"/>
            <c:spPr>
              <a:solidFill>
                <a:srgbClr val="FF9933"/>
              </a:solidFill>
              <a:ln w="19050">
                <a:solidFill>
                  <a:schemeClr val="lt1"/>
                </a:solidFill>
              </a:ln>
              <a:effectLst/>
            </c:spPr>
            <c:extLst>
              <c:ext xmlns:c16="http://schemas.microsoft.com/office/drawing/2014/chart" uri="{C3380CC4-5D6E-409C-BE32-E72D297353CC}">
                <c16:uniqueId val="{00000009-0C8B-40AB-92AD-BF1DB3416E82}"/>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ABDC-4988-9205-54B2EC53ABC0}"/>
              </c:ext>
            </c:extLst>
          </c:dPt>
          <c:cat>
            <c:strRef>
              <c:f>Capital!$A$2:$A$8</c:f>
              <c:strCache>
                <c:ptCount val="7"/>
                <c:pt idx="0">
                  <c:v>CO &amp; DS 0%</c:v>
                </c:pt>
                <c:pt idx="1">
                  <c:v>PECO 0%</c:v>
                </c:pt>
                <c:pt idx="2">
                  <c:v>Half-Cent Sales Tax 4%</c:v>
                </c:pt>
                <c:pt idx="3">
                  <c:v>Capital Improvement 16%</c:v>
                </c:pt>
                <c:pt idx="4">
                  <c:v>Impact Fees 2%</c:v>
                </c:pt>
                <c:pt idx="5">
                  <c:v>Miscellaneous 0%</c:v>
                </c:pt>
                <c:pt idx="6">
                  <c:v>Fund Balance 78%</c:v>
                </c:pt>
              </c:strCache>
            </c:strRef>
          </c:cat>
          <c:val>
            <c:numRef>
              <c:f>Capital!$B$2:$B$8</c:f>
              <c:numCache>
                <c:formatCode>"$"#,##0</c:formatCode>
                <c:ptCount val="7"/>
                <c:pt idx="0">
                  <c:v>1492823</c:v>
                </c:pt>
                <c:pt idx="1">
                  <c:v>0</c:v>
                </c:pt>
                <c:pt idx="2">
                  <c:v>18242886</c:v>
                </c:pt>
                <c:pt idx="3">
                  <c:v>78074048</c:v>
                </c:pt>
                <c:pt idx="4">
                  <c:v>12000000</c:v>
                </c:pt>
                <c:pt idx="5">
                  <c:v>150000</c:v>
                </c:pt>
                <c:pt idx="6">
                  <c:v>397879205.63999999</c:v>
                </c:pt>
              </c:numCache>
            </c:numRef>
          </c:val>
          <c:extLst>
            <c:ext xmlns:c16="http://schemas.microsoft.com/office/drawing/2014/chart" uri="{C3380CC4-5D6E-409C-BE32-E72D297353CC}">
              <c16:uniqueId val="{0000000E-0C8B-40AB-92AD-BF1DB3416E82}"/>
            </c:ext>
          </c:extLst>
        </c:ser>
        <c:dLbls>
          <c:dLblPos val="ctr"/>
          <c:showLegendKey val="0"/>
          <c:showVal val="0"/>
          <c:showCatName val="0"/>
          <c:showSerName val="0"/>
          <c:showPercent val="0"/>
          <c:showBubbleSize val="0"/>
          <c:showLeaderLines val="0"/>
        </c:dLbls>
      </c:pie3DChart>
    </c:plotArea>
    <c:legend>
      <c:legendPos val="b"/>
      <c:layout>
        <c:manualLayout>
          <c:xMode val="edge"/>
          <c:yMode val="edge"/>
          <c:x val="1.8434343434343439E-2"/>
          <c:y val="0.79270272892777438"/>
          <c:w val="0.95084844508072852"/>
          <c:h val="0.2072972710722256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effectLst>
      <a:outerShdw blurRad="50800" dist="50800" dir="5400000" algn="ctr" rotWithShape="0">
        <a:schemeClr val="bg1"/>
      </a:outerShdw>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pPr>
        <a:noFill/>
        <a:ln>
          <a:noFill/>
        </a:ln>
        <a:effectLst/>
      </c:spPr>
    </c:sideWall>
    <c:backWall>
      <c:thickness val="0"/>
      <c:spPr>
        <a:noFill/>
        <a:ln>
          <a:noFill/>
        </a:ln>
        <a:effectLst/>
      </c:spPr>
    </c:backWall>
    <c:plotArea>
      <c:layout>
        <c:manualLayout>
          <c:layoutTarget val="inner"/>
          <c:xMode val="edge"/>
          <c:yMode val="edge"/>
          <c:x val="3.3965244372801454E-3"/>
          <c:y val="0.23168959892114338"/>
          <c:w val="0.50120201495921735"/>
          <c:h val="0.7322092975790736"/>
        </c:manualLayout>
      </c:layout>
      <c:pie3DChart>
        <c:varyColors val="1"/>
        <c:ser>
          <c:idx val="0"/>
          <c:order val="0"/>
          <c:dPt>
            <c:idx val="0"/>
            <c:bubble3D val="0"/>
            <c:spPr>
              <a:solidFill>
                <a:srgbClr val="FFCC00"/>
              </a:solidFill>
              <a:ln w="19050">
                <a:solidFill>
                  <a:schemeClr val="lt1"/>
                </a:solidFill>
              </a:ln>
              <a:effectLst/>
            </c:spPr>
            <c:extLst>
              <c:ext xmlns:c16="http://schemas.microsoft.com/office/drawing/2014/chart" uri="{C3380CC4-5D6E-409C-BE32-E72D297353CC}">
                <c16:uniqueId val="{00000001-74E6-4452-ADC5-2023B77A25A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4E6-4452-ADC5-2023B77A25A9}"/>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74E6-4452-ADC5-2023B77A25A9}"/>
              </c:ext>
            </c:extLst>
          </c:dPt>
          <c:dPt>
            <c:idx val="3"/>
            <c:bubble3D val="0"/>
            <c:spPr>
              <a:solidFill>
                <a:srgbClr val="FF9933"/>
              </a:solidFill>
              <a:ln w="19050">
                <a:solidFill>
                  <a:schemeClr val="lt1"/>
                </a:solidFill>
              </a:ln>
              <a:effectLst/>
            </c:spPr>
            <c:extLst>
              <c:ext xmlns:c16="http://schemas.microsoft.com/office/drawing/2014/chart" uri="{C3380CC4-5D6E-409C-BE32-E72D297353CC}">
                <c16:uniqueId val="{00000007-74E6-4452-ADC5-2023B77A25A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4E6-4452-ADC5-2023B77A25A9}"/>
              </c:ext>
            </c:extLst>
          </c:dPt>
          <c:dPt>
            <c:idx val="5"/>
            <c:bubble3D val="0"/>
            <c:spPr>
              <a:solidFill>
                <a:schemeClr val="accent5"/>
              </a:solidFill>
              <a:ln w="19050">
                <a:solidFill>
                  <a:schemeClr val="lt1"/>
                </a:solidFill>
              </a:ln>
              <a:effectLst/>
            </c:spPr>
            <c:extLst>
              <c:ext xmlns:c16="http://schemas.microsoft.com/office/drawing/2014/chart" uri="{C3380CC4-5D6E-409C-BE32-E72D297353CC}">
                <c16:uniqueId val="{0000000B-74E6-4452-ADC5-2023B77A25A9}"/>
              </c:ext>
            </c:extLst>
          </c:dPt>
          <c:dPt>
            <c:idx val="6"/>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D-74E6-4452-ADC5-2023B77A25A9}"/>
              </c:ext>
            </c:extLst>
          </c:dPt>
          <c:cat>
            <c:strRef>
              <c:f>Capital!$A$23:$A$31</c:f>
              <c:strCache>
                <c:ptCount val="9"/>
                <c:pt idx="0">
                  <c:v>Buildings &amp; Fixed Equipment 69%</c:v>
                </c:pt>
                <c:pt idx="1">
                  <c:v>Furniture, Fixtures &amp; Equipment 3%</c:v>
                </c:pt>
                <c:pt idx="2">
                  <c:v>Land 0%</c:v>
                </c:pt>
                <c:pt idx="3">
                  <c:v>Motor Vehicles 2%</c:v>
                </c:pt>
                <c:pt idx="4">
                  <c:v>Improvements Other Than Buildings 4%</c:v>
                </c:pt>
                <c:pt idx="5">
                  <c:v>Remodeling &amp; Renovations 14%</c:v>
                </c:pt>
                <c:pt idx="6">
                  <c:v>Computer Software 0%</c:v>
                </c:pt>
                <c:pt idx="7">
                  <c:v>Library Books 0%</c:v>
                </c:pt>
                <c:pt idx="8">
                  <c:v>Transfers 7%</c:v>
                </c:pt>
              </c:strCache>
            </c:strRef>
          </c:cat>
          <c:val>
            <c:numRef>
              <c:f>Capital!$B$23:$B$31</c:f>
              <c:numCache>
                <c:formatCode>0.00%</c:formatCode>
                <c:ptCount val="9"/>
                <c:pt idx="0" formatCode="0%">
                  <c:v>0.69040000000000001</c:v>
                </c:pt>
                <c:pt idx="1">
                  <c:v>3.3399999999999999E-2</c:v>
                </c:pt>
                <c:pt idx="2" formatCode="0%">
                  <c:v>0</c:v>
                </c:pt>
                <c:pt idx="3" formatCode="0%">
                  <c:v>2.18E-2</c:v>
                </c:pt>
                <c:pt idx="4" formatCode="0%">
                  <c:v>3.9300000000000002E-2</c:v>
                </c:pt>
                <c:pt idx="5" formatCode="0%">
                  <c:v>0.13869999999999999</c:v>
                </c:pt>
                <c:pt idx="6" formatCode="0%">
                  <c:v>0.15</c:v>
                </c:pt>
                <c:pt idx="7" formatCode="0%">
                  <c:v>1.0735999999999999</c:v>
                </c:pt>
              </c:numCache>
            </c:numRef>
          </c:val>
          <c:extLst>
            <c:ext xmlns:c16="http://schemas.microsoft.com/office/drawing/2014/chart" uri="{C3380CC4-5D6E-409C-BE32-E72D297353CC}">
              <c16:uniqueId val="{00000010-74E6-4452-ADC5-2023B77A25A9}"/>
            </c:ext>
          </c:extLst>
        </c:ser>
        <c:dLbls>
          <c:dLblPos val="ctr"/>
          <c:showLegendKey val="0"/>
          <c:showVal val="0"/>
          <c:showCatName val="0"/>
          <c:showSerName val="0"/>
          <c:showPercent val="0"/>
          <c:showBubbleSize val="0"/>
          <c:showLeaderLines val="0"/>
        </c:dLbls>
      </c:pie3DChart>
    </c:plotArea>
    <c:legend>
      <c:legendPos val="r"/>
      <c:layout>
        <c:manualLayout>
          <c:xMode val="edge"/>
          <c:yMode val="edge"/>
          <c:x val="0.62963090263335975"/>
          <c:y val="0"/>
          <c:w val="0.36929393923644527"/>
          <c:h val="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2EFD5B0-DA4E-492B-8937-593B325DA8E5}" type="datetimeFigureOut">
              <a:rPr lang="en-US" smtClean="0"/>
              <a:t>9/11/2023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0E0215D-5C9C-466F-B95B-55FB1E7E0622}" type="slidenum">
              <a:rPr lang="en-US" smtClean="0"/>
              <a:t>‹#›</a:t>
            </a:fld>
            <a:endParaRPr lang="en-US" dirty="0"/>
          </a:p>
        </p:txBody>
      </p:sp>
    </p:spTree>
    <p:extLst>
      <p:ext uri="{BB962C8B-B14F-4D97-AF65-F5344CB8AC3E}">
        <p14:creationId xmlns:p14="http://schemas.microsoft.com/office/powerpoint/2010/main" val="2994573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B73A5CB-F734-4C94-A486-53C32895C11C}" type="datetimeFigureOut">
              <a:rPr lang="en-US" smtClean="0"/>
              <a:t>9/11/2023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95A534C-0B39-4556-A3D9-27C4B4F34DD2}" type="slidenum">
              <a:rPr lang="en-US" smtClean="0"/>
              <a:t>‹#›</a:t>
            </a:fld>
            <a:endParaRPr lang="en-US" dirty="0"/>
          </a:p>
        </p:txBody>
      </p:sp>
    </p:spTree>
    <p:extLst>
      <p:ext uri="{BB962C8B-B14F-4D97-AF65-F5344CB8AC3E}">
        <p14:creationId xmlns:p14="http://schemas.microsoft.com/office/powerpoint/2010/main" val="1194780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Mr. Forson.  </a:t>
            </a:r>
          </a:p>
          <a:p>
            <a:r>
              <a:rPr lang="en-US" dirty="0"/>
              <a:t>Our presentation will be an overview of the 2023-2024 millage rates and budget. The budget includes all Government funds and Proprietary Funds (Internal Service Funds) of the district.</a:t>
            </a:r>
          </a:p>
          <a:p>
            <a:endParaRPr lang="en-US" dirty="0"/>
          </a:p>
          <a:p>
            <a:endParaRPr lang="en-US" dirty="0"/>
          </a:p>
        </p:txBody>
      </p:sp>
      <p:sp>
        <p:nvSpPr>
          <p:cNvPr id="4" name="Slide Number Placeholder 3"/>
          <p:cNvSpPr>
            <a:spLocks noGrp="1"/>
          </p:cNvSpPr>
          <p:nvPr>
            <p:ph type="sldNum" sz="quarter" idx="10"/>
          </p:nvPr>
        </p:nvSpPr>
        <p:spPr/>
        <p:txBody>
          <a:bodyPr/>
          <a:lstStyle/>
          <a:p>
            <a:fld id="{395A534C-0B39-4556-A3D9-27C4B4F34DD2}" type="slidenum">
              <a:rPr lang="en-US" smtClean="0"/>
              <a:t>1</a:t>
            </a:fld>
            <a:endParaRPr lang="en-US" dirty="0"/>
          </a:p>
        </p:txBody>
      </p:sp>
    </p:spTree>
    <p:extLst>
      <p:ext uri="{BB962C8B-B14F-4D97-AF65-F5344CB8AC3E}">
        <p14:creationId xmlns:p14="http://schemas.microsoft.com/office/powerpoint/2010/main" val="3280455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item we will review is the school district budget.  The budget is detailed by funding sources. </a:t>
            </a:r>
          </a:p>
          <a:p>
            <a:r>
              <a:rPr lang="en-US" dirty="0"/>
              <a:t>~The General Operating Fund equals $511,826,844.61 (511 million, 826 thousand, 845 dollars) or 41% of the total.  The main source of funding for the General Fund comes from the FEFP (this is a combination of state sales tax and local property taxes.)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Special Revenue Fund equals $53,303,856.70 (53 million, 303 thousand, 857 dollars). (This includes Student Food Services, and Federal dollars for the various Title grants, the Individuals with Disabilities Education Act (IDEA) grant, and the Head Start grant to name a few).</a:t>
            </a:r>
          </a:p>
          <a:p>
            <a:r>
              <a:rPr lang="en-US" dirty="0"/>
              <a:t>~The Debt service fund equals $44,894,308.05 (44 million, 894 thousand, 308 dollars) or approximately 4% of the total budget </a:t>
            </a:r>
          </a:p>
          <a:p>
            <a:r>
              <a:rPr lang="en-US" dirty="0"/>
              <a:t>~The Capital Project Fund equals $507,838,963.64 (507 million, 838 thousand, 963 dollars) and makes up 41% of the total budget.</a:t>
            </a:r>
          </a:p>
          <a:p>
            <a:r>
              <a:rPr lang="en-US" dirty="0"/>
              <a:t>~The Internal Services Fund is $135,275,062.12 ($135 million, 275 thousand, 062 dollars) and equals 11% of the total budget (This fund includes the Health insurance for Medical, Dental &amp; Vision programs along with the workers compensation program funds.)</a:t>
            </a:r>
          </a:p>
          <a:p>
            <a:r>
              <a:rPr lang="en-US" dirty="0"/>
              <a:t>~The total budget equals $1,253,139,034.12 (1 billion, 363 million, 139 thousand, 034 dollars).</a:t>
            </a:r>
          </a:p>
        </p:txBody>
      </p:sp>
      <p:sp>
        <p:nvSpPr>
          <p:cNvPr id="4" name="Slide Number Placeholder 3"/>
          <p:cNvSpPr>
            <a:spLocks noGrp="1"/>
          </p:cNvSpPr>
          <p:nvPr>
            <p:ph type="sldNum" sz="quarter" idx="5"/>
          </p:nvPr>
        </p:nvSpPr>
        <p:spPr/>
        <p:txBody>
          <a:bodyPr/>
          <a:lstStyle/>
          <a:p>
            <a:fld id="{395A534C-0B39-4556-A3D9-27C4B4F34DD2}" type="slidenum">
              <a:rPr lang="en-US" smtClean="0"/>
              <a:t>10</a:t>
            </a:fld>
            <a:endParaRPr lang="en-US" dirty="0"/>
          </a:p>
        </p:txBody>
      </p:sp>
    </p:spTree>
    <p:extLst>
      <p:ext uri="{BB962C8B-B14F-4D97-AF65-F5344CB8AC3E}">
        <p14:creationId xmlns:p14="http://schemas.microsoft.com/office/powerpoint/2010/main" val="264150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look at the funds: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General Fund Revenue dollars include Federal, State and Local.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dollars are estimated at $260,000 for our County wide JROTC program, or less than half a percent. ((JROTC: the military branches provide course content, all curriculum teaching aides and any other supplies associated with the conduct of the program including uniforms, equipment (replica weapons, air rifles, and sabers) as authorized.  Each of the military branches retain ownership of the items they provide.  Additionally, meals, travel &amp; lodging costs for students &amp; instructors are covered for activities away from the school.  We must provide technology, classrooms, &amp; office space.))</a:t>
            </a:r>
          </a:p>
          <a:p>
            <a:r>
              <a:rPr lang="en-US" dirty="0"/>
              <a:t>~State Revenue includes the Florida Education Finance Program funds at 51% ($238,744,796).</a:t>
            </a:r>
          </a:p>
          <a:p>
            <a:r>
              <a:rPr lang="en-US" dirty="0"/>
              <a:t>~Local dollars are a combination of required local effort, discretionary millage, fees, field trips, etc.) are $210,015,683 or 45%.  ~Transfers are 4% and come from the capital outlay fund and the student food service fund.  (Capital =$16.3 million and SNS $2.5 million totaling $18.9 million.) </a:t>
            </a:r>
          </a:p>
          <a:p>
            <a:r>
              <a:rPr lang="en-US" dirty="0"/>
              <a:t>~The major portion of the General Fund or Operating Budget dollars are used to maintain our educational programs offered to the children, families and citizens of St. Johns County.</a:t>
            </a:r>
          </a:p>
          <a:p>
            <a:r>
              <a:rPr lang="en-US" dirty="0"/>
              <a:t>~(This does not include Fund Balance). For a total estimated revenue of $511,826,845.</a:t>
            </a:r>
          </a:p>
          <a:p>
            <a:pPr marL="161766" indent="0">
              <a:buNone/>
            </a:pPr>
            <a:r>
              <a:rPr lang="en-US" dirty="0"/>
              <a:t>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11</a:t>
            </a:fld>
            <a:endParaRPr lang="en-US" dirty="0"/>
          </a:p>
        </p:txBody>
      </p:sp>
    </p:spTree>
    <p:extLst>
      <p:ext uri="{BB962C8B-B14F-4D97-AF65-F5344CB8AC3E}">
        <p14:creationId xmlns:p14="http://schemas.microsoft.com/office/powerpoint/2010/main" val="3658755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fund expenditures detailed by category:</a:t>
            </a:r>
          </a:p>
          <a:p>
            <a:r>
              <a:rPr lang="en-US" dirty="0"/>
              <a:t> ~The largest category of expenses in the general fund are for the students and teachers.  The </a:t>
            </a:r>
            <a:r>
              <a:rPr lang="en-US" b="1" dirty="0"/>
              <a:t>DIRECT INSTRUCTION employees </a:t>
            </a:r>
            <a:r>
              <a:rPr lang="en-US" dirty="0"/>
              <a:t>are those who work directly with our students.  This category includes Grades K-12 Basic Education programs, Grades PreK-12 Exceptional Student Education programs, At Risk Programs, Career Tech &amp; Adult Education programs. </a:t>
            </a:r>
            <a:r>
              <a:rPr lang="en-US" b="1" dirty="0"/>
              <a:t>60%</a:t>
            </a:r>
            <a:r>
              <a:rPr lang="en-US" dirty="0"/>
              <a:t> (or $281,066,251) of our general operating expenditures reside here.  This include salaries, employee benefits, purchased services,  materials and supplies.  NOTE:  </a:t>
            </a:r>
            <a:r>
              <a:rPr lang="en-US" b="1" dirty="0"/>
              <a:t>Direct Instruction</a:t>
            </a:r>
            <a:r>
              <a:rPr lang="en-US" dirty="0"/>
              <a:t> </a:t>
            </a:r>
            <a:r>
              <a:rPr lang="en-US" b="1" dirty="0"/>
              <a:t>expenses are the largest group in the Salaries &amp; Benefits category and equal 66% ($253,542,707) of the total salaries &amp; benefits ($385,071,973) in the general fund.</a:t>
            </a:r>
            <a:r>
              <a:rPr lang="en-US" dirty="0"/>
              <a:t> </a:t>
            </a:r>
          </a:p>
          <a:p>
            <a:r>
              <a:rPr lang="en-US" dirty="0"/>
              <a:t> ~The </a:t>
            </a:r>
            <a:r>
              <a:rPr lang="en-US" b="1" dirty="0"/>
              <a:t>Instructional Support </a:t>
            </a:r>
            <a:r>
              <a:rPr lang="en-US" dirty="0"/>
              <a:t>team is next and includes Student Services, Instructional Media Services, Instruction &amp; Curriculum Development, Instructional Staff Training, &amp; Instructional Related Technology (this category goes hand in hand with the Direct Instruction group).  The Instructional Support area totals 13% or $ of the general fund expenses.  </a:t>
            </a:r>
            <a:r>
              <a:rPr lang="en-US" b="1" i="1" dirty="0"/>
              <a:t>When the Direct Instruction and Instructional Support teams are added together, they equal 73% of the total budget. </a:t>
            </a:r>
            <a:r>
              <a:rPr lang="en-US" dirty="0"/>
              <a:t> </a:t>
            </a:r>
          </a:p>
          <a:p>
            <a:r>
              <a:rPr lang="en-US" dirty="0"/>
              <a:t>~The </a:t>
            </a:r>
            <a:r>
              <a:rPr lang="en-US" b="1" dirty="0"/>
              <a:t>School Support Services</a:t>
            </a:r>
            <a:r>
              <a:rPr lang="en-US" b="0" dirty="0"/>
              <a:t> section equals 17% of the general fund expenses and </a:t>
            </a:r>
            <a:r>
              <a:rPr lang="en-US" dirty="0"/>
              <a:t>includes School Administration, Operation of Plant, Maintenance of Plant and Community Services. (($75,883,387 of the general fund expenditures.))</a:t>
            </a:r>
          </a:p>
          <a:p>
            <a:r>
              <a:rPr lang="en-US" dirty="0"/>
              <a:t>~The </a:t>
            </a:r>
            <a:r>
              <a:rPr lang="en-US" b="1" dirty="0"/>
              <a:t>Direct Support</a:t>
            </a:r>
            <a:r>
              <a:rPr lang="en-US" dirty="0"/>
              <a:t> category includes General Administration, Facilities, Student Transportation, Central Services, Administrative Technology Services, Human Resources, Financial Services and school board and equals 10% of the general fund expenses.  ($49,068,184).</a:t>
            </a:r>
          </a:p>
          <a:p>
            <a:r>
              <a:rPr lang="en-US" dirty="0"/>
              <a:t>The total estimated appropriations equal $468,141,525.</a:t>
            </a:r>
          </a:p>
          <a:p>
            <a:pPr marL="161766" indent="0">
              <a:buNone/>
            </a:pPr>
            <a:r>
              <a:rPr lang="en-US" dirty="0"/>
              <a:t> </a:t>
            </a:r>
          </a:p>
          <a:p>
            <a:pPr marL="161766"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395A534C-0B39-4556-A3D9-27C4B4F34DD2}" type="slidenum">
              <a:rPr lang="en-US" smtClean="0"/>
              <a:t>12</a:t>
            </a:fld>
            <a:endParaRPr lang="en-US" dirty="0"/>
          </a:p>
        </p:txBody>
      </p:sp>
    </p:spTree>
    <p:extLst>
      <p:ext uri="{BB962C8B-B14F-4D97-AF65-F5344CB8AC3E}">
        <p14:creationId xmlns:p14="http://schemas.microsoft.com/office/powerpoint/2010/main" val="1766510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special revenue fund contains federal funds that are typically provided for specific programs and populations of students.  Currently we are projecting the school district to be awarded approximately $19,824,009 in Federal </a:t>
            </a:r>
            <a:r>
              <a:rPr lang="en-US"/>
              <a:t>grants </a:t>
            </a:r>
            <a:r>
              <a:rPr lang="en-US" dirty="0"/>
              <a:t>(this does not include our student food service program).  </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Other grants are expected during the year, however, if we have not received the </a:t>
            </a:r>
            <a:r>
              <a:rPr lang="en-US"/>
              <a:t>Grant </a:t>
            </a:r>
            <a:r>
              <a:rPr lang="en-US" dirty="0"/>
              <a:t>Award Notice, we do not include</a:t>
            </a:r>
            <a:r>
              <a:rPr lang="en-US"/>
              <a:t> it</a:t>
            </a:r>
            <a:r>
              <a:rPr lang="en-US" dirty="0"/>
              <a:t> in the budget.  The above listed </a:t>
            </a:r>
            <a:r>
              <a:rPr lang="en-US"/>
              <a:t>Grants </a:t>
            </a:r>
            <a:r>
              <a:rPr lang="en-US" dirty="0"/>
              <a:t>include Title </a:t>
            </a:r>
            <a:r>
              <a:rPr lang="en-US"/>
              <a:t>I, II, III</a:t>
            </a:r>
            <a:r>
              <a:rPr lang="en-US" dirty="0"/>
              <a:t>, IDEA, &amp; HEAD START.  The expenses include salaries, benefits, supplies, materials, and curriculum.</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13</a:t>
            </a:fld>
            <a:endParaRPr lang="en-US" dirty="0"/>
          </a:p>
        </p:txBody>
      </p:sp>
    </p:spTree>
    <p:extLst>
      <p:ext uri="{BB962C8B-B14F-4D97-AF65-F5344CB8AC3E}">
        <p14:creationId xmlns:p14="http://schemas.microsoft.com/office/powerpoint/2010/main" val="3622887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our revenue is generated locally for the Student Food Services Fund at 67% and 33% is provided by the Federal National School Lunch program.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14</a:t>
            </a:fld>
            <a:endParaRPr lang="en-US" dirty="0"/>
          </a:p>
        </p:txBody>
      </p:sp>
    </p:spTree>
    <p:extLst>
      <p:ext uri="{BB962C8B-B14F-4D97-AF65-F5344CB8AC3E}">
        <p14:creationId xmlns:p14="http://schemas.microsoft.com/office/powerpoint/2010/main" val="1647469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Student Food Services expenditures include:</a:t>
            </a:r>
          </a:p>
          <a:p>
            <a:r>
              <a:rPr lang="en-US" b="1" dirty="0"/>
              <a:t>Salaries/Benefits =$8.7 million or 44%</a:t>
            </a:r>
          </a:p>
          <a:p>
            <a:r>
              <a:rPr lang="en-US" dirty="0"/>
              <a:t>Capital Outlay =$789,500 or 4%</a:t>
            </a:r>
          </a:p>
          <a:p>
            <a:r>
              <a:rPr lang="en-US" dirty="0"/>
              <a:t>Purchased Services =$176,250 or 1%</a:t>
            </a:r>
          </a:p>
          <a:p>
            <a:r>
              <a:rPr lang="en-US" dirty="0"/>
              <a:t>Energy Services = $125,500 or one percent</a:t>
            </a:r>
          </a:p>
          <a:p>
            <a:r>
              <a:rPr lang="en-US" b="1" dirty="0"/>
              <a:t>Materials &amp; Supplies = $9,842,000 or 39% (food, equipment, paper goods, maintenance parts, supplies)</a:t>
            </a:r>
          </a:p>
          <a:p>
            <a:r>
              <a:rPr lang="en-US" dirty="0"/>
              <a:t>Other Expenses = $20,000 or less than one percent</a:t>
            </a:r>
          </a:p>
          <a:p>
            <a:r>
              <a:rPr lang="en-US" dirty="0"/>
              <a:t>Transfers = $2,530,165 to General Fund to cover every day administrative expenses 11%</a:t>
            </a:r>
          </a:p>
        </p:txBody>
      </p:sp>
      <p:sp>
        <p:nvSpPr>
          <p:cNvPr id="4" name="Slide Number Placeholder 3"/>
          <p:cNvSpPr>
            <a:spLocks noGrp="1"/>
          </p:cNvSpPr>
          <p:nvPr>
            <p:ph type="sldNum" sz="quarter" idx="5"/>
          </p:nvPr>
        </p:nvSpPr>
        <p:spPr/>
        <p:txBody>
          <a:bodyPr/>
          <a:lstStyle/>
          <a:p>
            <a:fld id="{395A534C-0B39-4556-A3D9-27C4B4F34DD2}" type="slidenum">
              <a:rPr lang="en-US" smtClean="0"/>
              <a:t>15</a:t>
            </a:fld>
            <a:endParaRPr lang="en-US" dirty="0"/>
          </a:p>
        </p:txBody>
      </p:sp>
    </p:spTree>
    <p:extLst>
      <p:ext uri="{BB962C8B-B14F-4D97-AF65-F5344CB8AC3E}">
        <p14:creationId xmlns:p14="http://schemas.microsoft.com/office/powerpoint/2010/main" val="984143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revenue dollars collected for our debt service fund includes:</a:t>
            </a:r>
          </a:p>
          <a:p>
            <a:r>
              <a:rPr lang="en-US" dirty="0"/>
              <a:t>Federal dollars for the Qualified School Construction Bonds - $745,347.20 interest and payments or 2%.</a:t>
            </a:r>
          </a:p>
          <a:p>
            <a:r>
              <a:rPr lang="en-US" dirty="0"/>
              <a:t>Local dollars of 12% from the Sales Tax of $5.5 million</a:t>
            </a:r>
          </a:p>
          <a:p>
            <a:r>
              <a:rPr lang="en-US" dirty="0"/>
              <a:t>Transfers In totals 48% or $21.5 million for payments</a:t>
            </a:r>
          </a:p>
          <a:p>
            <a:r>
              <a:rPr lang="en-US" dirty="0"/>
              <a:t>Fund Balance/carry forward holds the remaining 38% or $17 million.</a:t>
            </a:r>
          </a:p>
        </p:txBody>
      </p:sp>
      <p:sp>
        <p:nvSpPr>
          <p:cNvPr id="4" name="Slide Number Placeholder 3"/>
          <p:cNvSpPr>
            <a:spLocks noGrp="1"/>
          </p:cNvSpPr>
          <p:nvPr>
            <p:ph type="sldNum" sz="quarter" idx="5"/>
          </p:nvPr>
        </p:nvSpPr>
        <p:spPr/>
        <p:txBody>
          <a:bodyPr/>
          <a:lstStyle/>
          <a:p>
            <a:fld id="{395A534C-0B39-4556-A3D9-27C4B4F34DD2}" type="slidenum">
              <a:rPr lang="en-US" smtClean="0"/>
              <a:t>16</a:t>
            </a:fld>
            <a:endParaRPr lang="en-US" dirty="0"/>
          </a:p>
        </p:txBody>
      </p:sp>
    </p:spTree>
    <p:extLst>
      <p:ext uri="{BB962C8B-B14F-4D97-AF65-F5344CB8AC3E}">
        <p14:creationId xmlns:p14="http://schemas.microsoft.com/office/powerpoint/2010/main" val="1129450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appropriation dollars for Debt Service payments for our principal and interest payments.</a:t>
            </a:r>
          </a:p>
          <a:p>
            <a:r>
              <a:rPr lang="en-US" dirty="0"/>
              <a:t>Principal payments $14.7 million 33% (COPS and Sales Tax Revenue Bonds)</a:t>
            </a:r>
          </a:p>
          <a:p>
            <a:r>
              <a:rPr lang="en-US" dirty="0"/>
              <a:t>Interest payments $12 million &amp; Dues &amp; Fees 27%</a:t>
            </a:r>
          </a:p>
          <a:p>
            <a:r>
              <a:rPr lang="en-US" dirty="0"/>
              <a:t>Sinking Fund or Holding Fund equals $17.9 million or 40%</a:t>
            </a:r>
          </a:p>
        </p:txBody>
      </p:sp>
      <p:sp>
        <p:nvSpPr>
          <p:cNvPr id="4" name="Slide Number Placeholder 3"/>
          <p:cNvSpPr>
            <a:spLocks noGrp="1"/>
          </p:cNvSpPr>
          <p:nvPr>
            <p:ph type="sldNum" sz="quarter" idx="5"/>
          </p:nvPr>
        </p:nvSpPr>
        <p:spPr/>
        <p:txBody>
          <a:bodyPr/>
          <a:lstStyle/>
          <a:p>
            <a:fld id="{395A534C-0B39-4556-A3D9-27C4B4F34DD2}" type="slidenum">
              <a:rPr lang="en-US" smtClean="0"/>
              <a:t>17</a:t>
            </a:fld>
            <a:endParaRPr lang="en-US" dirty="0"/>
          </a:p>
        </p:txBody>
      </p:sp>
    </p:spTree>
    <p:extLst>
      <p:ext uri="{BB962C8B-B14F-4D97-AF65-F5344CB8AC3E}">
        <p14:creationId xmlns:p14="http://schemas.microsoft.com/office/powerpoint/2010/main" val="2024349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do the revenue dollars come from?</a:t>
            </a:r>
          </a:p>
          <a:p>
            <a:r>
              <a:rPr lang="en-US" dirty="0"/>
              <a:t>Capital Outlay Revenue is made up of local dollars from property taxes, half-cent sales tax collections, &amp; impact fees. </a:t>
            </a:r>
          </a:p>
          <a:p>
            <a:r>
              <a:rPr lang="en-US" dirty="0"/>
              <a:t>*Our projected collection from the </a:t>
            </a:r>
            <a:r>
              <a:rPr lang="en-US" b="1" dirty="0"/>
              <a:t>Capital </a:t>
            </a:r>
            <a:r>
              <a:rPr lang="en-US" dirty="0"/>
              <a:t>Local millage 1.5 mills is $78 million or 16% of the capital budget.</a:t>
            </a:r>
          </a:p>
          <a:p>
            <a:pPr marL="161766" indent="0">
              <a:buNone/>
            </a:pPr>
            <a:r>
              <a:rPr lang="en-US" b="1" dirty="0"/>
              <a:t>($78.0 for 1.500 mills.  Remember this is for the Capital Outlay fund.  </a:t>
            </a:r>
          </a:p>
          <a:p>
            <a:r>
              <a:rPr lang="en-US" b="1" dirty="0"/>
              <a:t>$54,218,088,600 / 1,000 X 96%=$52,049,365</a:t>
            </a:r>
          </a:p>
          <a:p>
            <a:r>
              <a:rPr lang="en-US" b="1" dirty="0"/>
              <a:t>$54,218,088,600 / 1,000 X 96%X.50=$26,024,683</a:t>
            </a:r>
          </a:p>
          <a:p>
            <a:r>
              <a:rPr lang="en-US" b="1" dirty="0"/>
              <a:t>For 1.5 mills=$78,074,048</a:t>
            </a:r>
          </a:p>
          <a:p>
            <a:r>
              <a:rPr lang="en-US" dirty="0"/>
              <a:t>*The </a:t>
            </a:r>
            <a:r>
              <a:rPr lang="en-US" b="1" dirty="0"/>
              <a:t>PECO</a:t>
            </a:r>
            <a:r>
              <a:rPr lang="en-US" dirty="0"/>
              <a:t> dollars remain at 0$ charter schools receive this allocation.</a:t>
            </a:r>
          </a:p>
          <a:p>
            <a:r>
              <a:rPr lang="en-US" dirty="0"/>
              <a:t>*The </a:t>
            </a:r>
            <a:r>
              <a:rPr lang="en-US" b="1" dirty="0"/>
              <a:t>impact fees </a:t>
            </a:r>
            <a:r>
              <a:rPr lang="en-US" dirty="0"/>
              <a:t>are projected to come in about $12 million or 2% of the fund.</a:t>
            </a:r>
          </a:p>
          <a:p>
            <a:r>
              <a:rPr lang="en-US" dirty="0"/>
              <a:t>*The </a:t>
            </a:r>
            <a:r>
              <a:rPr lang="en-US" b="1" dirty="0"/>
              <a:t>Half-cent sales tax </a:t>
            </a:r>
            <a:r>
              <a:rPr lang="en-US" dirty="0"/>
              <a:t>is projected to bring in $18.2 million or 4% of the capital fund.</a:t>
            </a:r>
          </a:p>
          <a:p>
            <a:r>
              <a:rPr lang="en-US" dirty="0"/>
              <a:t>*The </a:t>
            </a:r>
            <a:r>
              <a:rPr lang="en-US" b="1" dirty="0"/>
              <a:t>fund balance or carry forward </a:t>
            </a:r>
            <a:r>
              <a:rPr lang="en-US" dirty="0"/>
              <a:t>balance makes up the remaining dollars to be used for our maintenance projects, construction, etc. 7</a:t>
            </a:r>
            <a:r>
              <a:rPr lang="en-US" b="1" dirty="0"/>
              <a:t>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*Our estimate from the state for </a:t>
            </a:r>
            <a:r>
              <a:rPr lang="en-US" b="1" dirty="0"/>
              <a:t>capital outlay and debt service </a:t>
            </a:r>
            <a:r>
              <a:rPr lang="en-US" dirty="0"/>
              <a:t>equals less than half a percent or approximately $1.4 million.</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18</a:t>
            </a:fld>
            <a:endParaRPr lang="en-US" dirty="0"/>
          </a:p>
        </p:txBody>
      </p:sp>
    </p:spTree>
    <p:extLst>
      <p:ext uri="{BB962C8B-B14F-4D97-AF65-F5344CB8AC3E}">
        <p14:creationId xmlns:p14="http://schemas.microsoft.com/office/powerpoint/2010/main" val="1885253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each category.  The appropriation categories are </a:t>
            </a:r>
          </a:p>
          <a:p>
            <a:r>
              <a:rPr lang="en-US" dirty="0"/>
              <a:t>Buildings &amp; Fixed Equipment 69% of $350 m</a:t>
            </a:r>
          </a:p>
          <a:p>
            <a:r>
              <a:rPr lang="en-US" dirty="0"/>
              <a:t>Furniture, Fixtures &amp; Equipment 3% of 16.9 mill </a:t>
            </a:r>
          </a:p>
          <a:p>
            <a:r>
              <a:rPr lang="en-US" dirty="0"/>
              <a:t>Land 0% of 18,368 </a:t>
            </a:r>
          </a:p>
          <a:p>
            <a:r>
              <a:rPr lang="en-US" dirty="0"/>
              <a:t>Motor Vehicles – new buses as part of our school bus replenishment program. 2% or $11 m</a:t>
            </a:r>
          </a:p>
          <a:p>
            <a:r>
              <a:rPr lang="en-US" dirty="0"/>
              <a:t>Improvements Other Than Buildings $4. million – payment of principal and interest of $19.9 m or 4%</a:t>
            </a:r>
          </a:p>
          <a:p>
            <a:r>
              <a:rPr lang="en-US" dirty="0"/>
              <a:t>Remodeling &amp; Renovations 14% or 70.4 million</a:t>
            </a:r>
          </a:p>
          <a:p>
            <a:r>
              <a:rPr lang="en-US" dirty="0"/>
              <a:t>Computer Software 0% or $783,413</a:t>
            </a:r>
          </a:p>
          <a:p>
            <a:r>
              <a:rPr lang="en-US" dirty="0"/>
              <a:t>Library Books 0% or $53,703</a:t>
            </a:r>
          </a:p>
          <a:p>
            <a:r>
              <a:rPr lang="en-US" dirty="0"/>
              <a:t>Transfers – to general operating for maintenance, </a:t>
            </a:r>
            <a:r>
              <a:rPr lang="en-US" dirty="0" err="1"/>
              <a:t>relocatables</a:t>
            </a:r>
            <a:r>
              <a:rPr lang="en-US" dirty="0"/>
              <a:t>, property insurance, excelsior lease, to debt service for COPS and QSCB (Qualified School Construction Bonds) 7% or $37.9 m</a:t>
            </a:r>
          </a:p>
        </p:txBody>
      </p:sp>
      <p:sp>
        <p:nvSpPr>
          <p:cNvPr id="4" name="Slide Number Placeholder 3"/>
          <p:cNvSpPr>
            <a:spLocks noGrp="1"/>
          </p:cNvSpPr>
          <p:nvPr>
            <p:ph type="sldNum" sz="quarter" idx="5"/>
          </p:nvPr>
        </p:nvSpPr>
        <p:spPr/>
        <p:txBody>
          <a:bodyPr/>
          <a:lstStyle/>
          <a:p>
            <a:fld id="{395A534C-0B39-4556-A3D9-27C4B4F34DD2}" type="slidenum">
              <a:rPr lang="en-US" smtClean="0"/>
              <a:t>19</a:t>
            </a:fld>
            <a:endParaRPr lang="en-US" dirty="0"/>
          </a:p>
        </p:txBody>
      </p:sp>
    </p:spTree>
    <p:extLst>
      <p:ext uri="{BB962C8B-B14F-4D97-AF65-F5344CB8AC3E}">
        <p14:creationId xmlns:p14="http://schemas.microsoft.com/office/powerpoint/2010/main" val="1029295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Walk through dates ~ Starting with July 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Hold up tentative budget book on July 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Hold up newspaper advertisement on July 28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Hold up final budget book 9/12</a:t>
            </a:r>
          </a:p>
        </p:txBody>
      </p:sp>
      <p:sp>
        <p:nvSpPr>
          <p:cNvPr id="4" name="Slide Number Placeholder 3"/>
          <p:cNvSpPr>
            <a:spLocks noGrp="1"/>
          </p:cNvSpPr>
          <p:nvPr>
            <p:ph type="sldNum" sz="quarter" idx="10"/>
          </p:nvPr>
        </p:nvSpPr>
        <p:spPr/>
        <p:txBody>
          <a:bodyPr/>
          <a:lstStyle/>
          <a:p>
            <a:fld id="{395A534C-0B39-4556-A3D9-27C4B4F34DD2}" type="slidenum">
              <a:rPr lang="en-US" smtClean="0"/>
              <a:t>2</a:t>
            </a:fld>
            <a:endParaRPr lang="en-US" dirty="0"/>
          </a:p>
        </p:txBody>
      </p:sp>
    </p:spTree>
    <p:extLst>
      <p:ext uri="{BB962C8B-B14F-4D97-AF65-F5344CB8AC3E}">
        <p14:creationId xmlns:p14="http://schemas.microsoft.com/office/powerpoint/2010/main" val="2328010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recap our budget:  The General Fund is budgeted for $511,826,845.  Again, the main source of funding for the General Fund comes from the Florida Education Finance Program (FEFP).  And the FEFP dollars are made up from state sales tax and local property taxes.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Special Revenue Fund (Federal/SNS) fund equals $53,303,857 million this includes Student Food Services ($20.2 million), and Federal grants ($ 33.1million) which consist of all the Title grants, IDEA, and Head Start) to name a few.</a:t>
            </a:r>
          </a:p>
          <a:p>
            <a:r>
              <a:rPr lang="en-US" dirty="0"/>
              <a:t>*The Debt service fund totals $44,894,308 million of the total budget These payments cover the COPs program payments, our Sales Tax Bonds, and the Qualified School Construction Bonds.</a:t>
            </a:r>
          </a:p>
          <a:p>
            <a:r>
              <a:rPr lang="en-US" dirty="0"/>
              <a:t>*The Capital Project Fund equals $507,838,963 million of the total budget (these dollars cover equipment, buildings, remodeling, renovations and school buses)</a:t>
            </a:r>
          </a:p>
          <a:p>
            <a:r>
              <a:rPr lang="en-US" dirty="0"/>
              <a:t>*The Internal Services Fund is $135,275,062, (these dollars cover Health insurance for Medical, Dental &amp; Vision and the worker’s compensation funds.)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 big thank you to the budget team (Cathy Weber, Suzie Kaiser, Sarah Clay, Susan Turner, and </a:t>
            </a:r>
            <a:r>
              <a:rPr lang="en-US"/>
              <a:t>Wendy Wilson.)  </a:t>
            </a:r>
            <a:r>
              <a:rPr lang="en-US" dirty="0"/>
              <a:t>Additionally, we want to thank all of our school sites and departments across the district… everyone plays a key role in building the budget every year.)</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20</a:t>
            </a:fld>
            <a:endParaRPr lang="en-US" dirty="0"/>
          </a:p>
        </p:txBody>
      </p:sp>
    </p:spTree>
    <p:extLst>
      <p:ext uri="{BB962C8B-B14F-4D97-AF65-F5344CB8AC3E}">
        <p14:creationId xmlns:p14="http://schemas.microsoft.com/office/powerpoint/2010/main" val="2976705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just">
              <a:lnSpc>
                <a:spcPct val="200000"/>
              </a:lnSpc>
              <a:spcBef>
                <a:spcPts val="0"/>
              </a:spcBef>
              <a:spcAft>
                <a:spcPts val="0"/>
              </a:spcAft>
              <a:buFont typeface="+mj-lt"/>
              <a:buAutoNum type="arabicPeriod"/>
            </a:pPr>
            <a:r>
              <a:rPr lang="en-US" sz="1200" dirty="0">
                <a:effectLst/>
                <a:latin typeface="+mn-lt"/>
                <a:ea typeface="Calibri" panose="020F0502020204030204" pitchFamily="34" charset="0"/>
                <a:cs typeface="Times New Roman" panose="02020603050405020304" pitchFamily="18" charset="0"/>
              </a:rPr>
              <a:t>Board will Consider the Adoption of Two Items</a:t>
            </a:r>
          </a:p>
          <a:p>
            <a:pPr marL="742950" marR="0" lvl="1" indent="-285750" algn="just">
              <a:lnSpc>
                <a:spcPct val="200000"/>
              </a:lnSpc>
              <a:spcBef>
                <a:spcPts val="0"/>
              </a:spcBef>
              <a:spcAft>
                <a:spcPts val="0"/>
              </a:spcAft>
              <a:buFont typeface="+mj-lt"/>
              <a:buAutoNum type="alphaLcPeriod"/>
            </a:pPr>
            <a:r>
              <a:rPr lang="en-US" sz="1200" dirty="0">
                <a:effectLst/>
                <a:latin typeface="+mn-lt"/>
                <a:ea typeface="Calibri" panose="020F0502020204030204" pitchFamily="34" charset="0"/>
                <a:cs typeface="Times New Roman" panose="02020603050405020304" pitchFamily="18" charset="0"/>
              </a:rPr>
              <a:t>Adoption of the 2023-24 millage rates and revenues levied for RLE, Basic Discretionary and Local Capital Improvements – (6.01)</a:t>
            </a:r>
          </a:p>
          <a:p>
            <a:pPr marL="742950" marR="0" lvl="1" indent="-285750" algn="just">
              <a:lnSpc>
                <a:spcPct val="200000"/>
              </a:lnSpc>
              <a:spcBef>
                <a:spcPts val="0"/>
              </a:spcBef>
              <a:spcAft>
                <a:spcPts val="0"/>
              </a:spcAft>
              <a:buFont typeface="+mj-lt"/>
              <a:buAutoNum type="alphaLcPeriod"/>
            </a:pPr>
            <a:r>
              <a:rPr lang="en-US" sz="1200" dirty="0">
                <a:effectLst/>
                <a:latin typeface="+mn-lt"/>
                <a:ea typeface="Calibri" panose="020F0502020204030204" pitchFamily="34" charset="0"/>
                <a:cs typeface="Times New Roman" panose="02020603050405020304" pitchFamily="18" charset="0"/>
              </a:rPr>
              <a:t>Adoption of the Final Budget of the SJCSD for </a:t>
            </a:r>
            <a:r>
              <a:rPr lang="en-US" sz="1200">
                <a:effectLst/>
                <a:latin typeface="+mn-lt"/>
                <a:ea typeface="Calibri" panose="020F0502020204030204" pitchFamily="34" charset="0"/>
                <a:cs typeface="Times New Roman" panose="02020603050405020304" pitchFamily="18" charset="0"/>
              </a:rPr>
              <a:t>the 2023-24 </a:t>
            </a:r>
            <a:r>
              <a:rPr lang="en-US" sz="1200" dirty="0">
                <a:effectLst/>
                <a:latin typeface="+mn-lt"/>
                <a:ea typeface="Calibri" panose="020F0502020204030204" pitchFamily="34" charset="0"/>
                <a:cs typeface="Times New Roman" panose="02020603050405020304" pitchFamily="18" charset="0"/>
              </a:rPr>
              <a:t>fiscal year – (7.01)</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21</a:t>
            </a:fld>
            <a:endParaRPr lang="en-US" dirty="0"/>
          </a:p>
        </p:txBody>
      </p:sp>
    </p:spTree>
    <p:extLst>
      <p:ext uri="{BB962C8B-B14F-4D97-AF65-F5344CB8AC3E}">
        <p14:creationId xmlns:p14="http://schemas.microsoft.com/office/powerpoint/2010/main" val="3679201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22</a:t>
            </a:fld>
            <a:endParaRPr lang="en-US" dirty="0"/>
          </a:p>
        </p:txBody>
      </p:sp>
    </p:spTree>
    <p:extLst>
      <p:ext uri="{BB962C8B-B14F-4D97-AF65-F5344CB8AC3E}">
        <p14:creationId xmlns:p14="http://schemas.microsoft.com/office/powerpoint/2010/main" val="420553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The TRIM legislation was enacted in 1980, and the requirements are detailed in Florida Statutes under Section 200.065.  The millage rates include the Required Local Effort, the Basic Discretionary Millage and the Capital Outlay Millage.  </a:t>
            </a:r>
          </a:p>
          <a:p>
            <a:r>
              <a:rPr lang="en-US" sz="1100" dirty="0"/>
              <a:t>Walk through the history as presented above and then focus on the 2023-2024 millage rates. </a:t>
            </a:r>
          </a:p>
          <a:p>
            <a:r>
              <a:rPr lang="en-US" sz="1100" dirty="0"/>
              <a:t>On July 18, 2023, the Florida Department of Revenue certified the 2023-24 estimate of the property tax roll that is the basis for determining the RLE millage rate in the Florida Education Finance Program (FEFP).  Also, certified were the 2022-23 final tax rolls, which are used to calculate the Prior Period Funding Adjustment Millage.  Districts are required to levy the Prior Period Funding Adjustment Millage in addition to the RLE millage.  The Prior Period Funding Adjustment Millage offsets the unrealized RLE revenue resulting from a tax roll decrease that occurs when the certified final tax roll is less than the tax roll used in the FEFP calculation.</a:t>
            </a:r>
          </a:p>
          <a:p>
            <a:r>
              <a:rPr lang="en-US" sz="1100" dirty="0"/>
              <a:t>~2023-2024 millage rates.  Per State Law – </a:t>
            </a:r>
            <a:r>
              <a:rPr lang="en-US" sz="1100" b="1" dirty="0"/>
              <a:t>the RLE 3.162 mills, The Basic Discretionary Local Effort is 0.748 mills, the Capital Outlay millage is 1.500 mills. For a total of 5.410 mills, this is a decrease from last years rates of (</a:t>
            </a:r>
            <a:r>
              <a:rPr lang="en-US" sz="1100" b="1" dirty="0">
                <a:solidFill>
                  <a:srgbClr val="FF0000"/>
                </a:solidFill>
              </a:rPr>
              <a:t>0.073.)</a:t>
            </a:r>
            <a:r>
              <a:rPr lang="en-US" sz="1100" b="1" dirty="0"/>
              <a:t> </a:t>
            </a:r>
          </a:p>
          <a:p>
            <a:pPr marL="0" marR="0">
              <a:lnSpc>
                <a:spcPct val="107000"/>
              </a:lnSpc>
              <a:spcBef>
                <a:spcPts val="0"/>
              </a:spcBef>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proposed </a:t>
            </a: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Discretionary millage rate of 0.748</a:t>
            </a: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 mills will generate </a:t>
            </a: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$38,932,925.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~The proposed </a:t>
            </a: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Capital Outlay Millage rate of 1.500</a:t>
            </a: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 mills will generate:  </a:t>
            </a: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$78,074,048. (Seventy-eight million, seventy-four thousand, forty-eight dollars.)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95A534C-0B39-4556-A3D9-27C4B4F34D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8031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marR="0" lvl="0" indent="0" algn="l" defTabSz="914400" rtl="0" eaLnBrk="1" fontAlgn="auto" latinLnBrk="0" hangingPunct="1">
              <a:lnSpc>
                <a:spcPct val="100000"/>
              </a:lnSpc>
              <a:spcBef>
                <a:spcPts val="0"/>
              </a:spcBef>
              <a:spcAft>
                <a:spcPts val="0"/>
              </a:spcAft>
              <a:buClrTx/>
              <a:buSzTx/>
              <a:buFontTx/>
              <a:buNone/>
              <a:tabLst/>
              <a:defRPr/>
            </a:pPr>
            <a:r>
              <a:rPr lang="en-US" sz="1100" dirty="0"/>
              <a:t>What is the “Rolled-Back Rate?” The RBR is the millage rate that would provide the same amount of revenue as the previous year’s millage rate if applied to the current property tax roll or tax values.  Florida Statute 200.065 states that when the current proposed State required Millage rates exceed the RBR the legal advertisement must be a “Notice of Proposed Tax Increase”.  Let’s review.</a:t>
            </a:r>
          </a:p>
          <a:p>
            <a:pPr marL="161766" indent="0">
              <a:buNone/>
            </a:pPr>
            <a:r>
              <a:rPr lang="en-US" sz="1100" dirty="0"/>
              <a:t>~In column 1 the taxable value for property in St. Johns County in July 2022 equaled $45,659,707,648 billion (45 billion, 659 million, 707 thousand, 648 dollars), the millage rate for the school district portion of taxes was 5.483 and generated $250,352,177: $250 million, 352 thousand, 177 dollars.</a:t>
            </a:r>
          </a:p>
          <a:p>
            <a:pPr marL="161766" indent="0">
              <a:buNone/>
            </a:pPr>
            <a:r>
              <a:rPr lang="en-US" sz="1100" dirty="0"/>
              <a:t>~In column 2, the taxable value calculation includes the property values less new construction plus any adjustments and/or additions for purposes of the RBR.  This amount is $52,065,063,613 (52 billion, 65 million, 63 thousand, 613 dollars.)  So, the millage rate, when rounded would need to be 4.808 to generate the same amount of dollars as last year?  Remember that rate:  </a:t>
            </a:r>
            <a:r>
              <a:rPr lang="en-US" sz="1100" b="1" dirty="0"/>
              <a:t>4.808448</a:t>
            </a:r>
            <a:r>
              <a:rPr lang="en-US" sz="1100" dirty="0"/>
              <a:t>.  </a:t>
            </a:r>
          </a:p>
          <a:p>
            <a:pPr marL="161766" indent="0">
              <a:buNone/>
            </a:pPr>
            <a:r>
              <a:rPr lang="en-US" sz="1100" dirty="0"/>
              <a:t>~In column 3 the certified property values this year are $54,218,088,600 (54 Billion, 218 million, 088 thousand, 600 dollars); then the state required millage rates of 5.410 for total dollar amount generated of $293,319,859 (293 million, 319 thousand, 859 dollars) (SEE NEWSPAPER ADVERTISEMENT).  As the state required millage rates are </a:t>
            </a:r>
            <a:r>
              <a:rPr lang="en-US" sz="1100" b="1" dirty="0"/>
              <a:t>higher</a:t>
            </a:r>
            <a:r>
              <a:rPr lang="en-US" sz="1100" dirty="0"/>
              <a:t> than the RBR, we now have a property tax increase.</a:t>
            </a:r>
          </a:p>
          <a:p>
            <a:pPr marL="161766" indent="0">
              <a:buNone/>
            </a:pPr>
            <a:endParaRPr lang="en-US" sz="1100" dirty="0"/>
          </a:p>
          <a:p>
            <a:pPr marL="161766" indent="0">
              <a:buNone/>
            </a:pPr>
            <a:r>
              <a:rPr lang="en-US" sz="1100" dirty="0"/>
              <a:t>~Please Note:  What you will be assessed for your property taxes is a function of the value of your property.  If your property was assessed or worth more this year than last year, you will pay more in taxes.  For example, a St. Johns County citizen could be paying more in school board taxes if your property is valued more or assessed higher this year than last year. </a:t>
            </a:r>
          </a:p>
          <a:p>
            <a:pPr marL="161766" indent="0">
              <a:buNone/>
            </a:pPr>
            <a:endParaRPr lang="en-US" sz="1100" dirty="0"/>
          </a:p>
          <a:p>
            <a:pPr marL="161766" indent="0">
              <a:buNone/>
            </a:pPr>
            <a:r>
              <a:rPr lang="en-US" sz="1100" dirty="0"/>
              <a:t>The proposed Millage rate for 2023-24 is </a:t>
            </a:r>
            <a:r>
              <a:rPr lang="en-US" sz="1100" b="1" dirty="0"/>
              <a:t>5.410</a:t>
            </a:r>
            <a:r>
              <a:rPr lang="en-US" sz="1100" dirty="0"/>
              <a:t>. Read into minutes of the meeting</a:t>
            </a:r>
            <a:r>
              <a:rPr lang="en-US" sz="1100" b="1" dirty="0"/>
              <a:t> this is an increase of 12.61% more than the current year RBR, as noted on the DR-420S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4</a:t>
            </a:fld>
            <a:endParaRPr lang="en-US" dirty="0"/>
          </a:p>
        </p:txBody>
      </p:sp>
    </p:spTree>
    <p:extLst>
      <p:ext uri="{BB962C8B-B14F-4D97-AF65-F5344CB8AC3E}">
        <p14:creationId xmlns:p14="http://schemas.microsoft.com/office/powerpoint/2010/main" val="3350051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Millage rate is a tax rate defined as the dollars assessed for each $1,000 of value. The above equation details the taxable property values divided by / 1,000 X 96% collection rate = equals the value of one mill. In general, one mill is one-tenth of one cent, or a one mill levy is a property tax of $1.00 per $1,000 of assessed valuation of property.  </a:t>
            </a:r>
          </a:p>
          <a:p>
            <a:r>
              <a:rPr lang="en-US" dirty="0"/>
              <a:t>A mill refers to the rate of property tax commonly paid on the assessed value of a home or business properties.</a:t>
            </a:r>
          </a:p>
          <a:p>
            <a:pPr marL="161766" indent="0">
              <a:buNone/>
            </a:pPr>
            <a:endParaRPr lang="en-US" dirty="0"/>
          </a:p>
          <a:p>
            <a:r>
              <a:rPr lang="en-US" dirty="0"/>
              <a:t>For this calculation we divide the St. Johns County taxable property values of </a:t>
            </a:r>
            <a:r>
              <a:rPr lang="en-US" b="1" dirty="0"/>
              <a:t>$54,218,088,600</a:t>
            </a:r>
            <a:r>
              <a:rPr lang="en-US" dirty="0"/>
              <a:t> 54 billion, 218 million, 88 thousand, 600 dollars by 1,000 and then multiply by 96%.  Why a 96%? It’s the collection rate. The set-aside 4% is for the possibility of uncollected property taxes. This is the most we can use in the budget per state law.  By using the example above, one mill will generate $52,049,365 (52 million, 49 thousand, 365 dollars) in St. Johns County.</a:t>
            </a:r>
          </a:p>
          <a:p>
            <a:pPr marL="161766" indent="0">
              <a:buNone/>
            </a:pPr>
            <a:endParaRPr lang="en-US" dirty="0"/>
          </a:p>
          <a:p>
            <a:pPr marL="161766" indent="0">
              <a:buNone/>
            </a:pPr>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5</a:t>
            </a:fld>
            <a:endParaRPr lang="en-US" dirty="0"/>
          </a:p>
        </p:txBody>
      </p:sp>
    </p:spTree>
    <p:extLst>
      <p:ext uri="{BB962C8B-B14F-4D97-AF65-F5344CB8AC3E}">
        <p14:creationId xmlns:p14="http://schemas.microsoft.com/office/powerpoint/2010/main" val="689887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the total proposed millage rates related to school funding for 2023-24 equal </a:t>
            </a:r>
            <a:r>
              <a:rPr lang="en-US" b="1" dirty="0"/>
              <a:t>5.410 mills</a:t>
            </a:r>
            <a:r>
              <a:rPr lang="en-US" dirty="0"/>
              <a:t>.  This rate will generate dollars for the General Operating fund and Capital Outlay fund. The State </a:t>
            </a:r>
            <a:r>
              <a:rPr lang="en-US" b="1" dirty="0"/>
              <a:t>RLE of 3.160 &amp; Prior Period Funding Adjustment Millage of .002 </a:t>
            </a:r>
            <a:r>
              <a:rPr lang="en-US" dirty="0"/>
              <a:t>equals </a:t>
            </a:r>
            <a:r>
              <a:rPr lang="en-US" b="1" dirty="0"/>
              <a:t>3.162 mills or 58%</a:t>
            </a:r>
            <a:r>
              <a:rPr lang="en-US" dirty="0"/>
              <a:t> of the total millage rate of </a:t>
            </a:r>
            <a:r>
              <a:rPr lang="en-US" b="1" dirty="0"/>
              <a:t>5.410</a:t>
            </a:r>
            <a:r>
              <a:rPr lang="en-US" dirty="0"/>
              <a:t> mills.  The </a:t>
            </a:r>
            <a:r>
              <a:rPr lang="en-US" b="1" dirty="0"/>
              <a:t>Basic Discretionary millage rate is 0.748 mills</a:t>
            </a:r>
            <a:r>
              <a:rPr lang="en-US" dirty="0"/>
              <a:t> and </a:t>
            </a:r>
            <a:r>
              <a:rPr lang="en-US" b="1" dirty="0"/>
              <a:t>14%</a:t>
            </a:r>
            <a:r>
              <a:rPr lang="en-US" dirty="0"/>
              <a:t> of the total rate and the </a:t>
            </a:r>
            <a:r>
              <a:rPr lang="en-US" b="1" dirty="0"/>
              <a:t>capital outlay millage rate is 1.500 mills or 28% </a:t>
            </a:r>
            <a:r>
              <a:rPr lang="en-US" dirty="0"/>
              <a:t>of the total. </a:t>
            </a:r>
          </a:p>
          <a:p>
            <a:r>
              <a:rPr lang="en-US" dirty="0"/>
              <a:t> ~Based on the 2023 tax roll provided by the Florida Dept. of Revenue and certified by the Commissioner of Education on July 18, the above millage rates are to be levied. Again, the Florida DOE and Florida Statutes direct the amount of State RLE for each school district.  This amount is determined as a sum of money, and then the estimated millage rate needed to raise that sum is specified.  The initial estimate is used in the preliminary budget.  </a:t>
            </a:r>
          </a:p>
          <a:p>
            <a:r>
              <a:rPr lang="en-US" dirty="0"/>
              <a:t>~This rate is what our school board MUST levy to participate in the FEFP.  The school board cannot levy more than the rate specified. Each taxing authority provides to the department of revenue and property appraiser what they have approved at their public hearings.  </a:t>
            </a:r>
          </a:p>
          <a:p>
            <a:r>
              <a:rPr lang="en-US" dirty="0"/>
              <a:t>~County Governments, School boards, Water Management Districts, Special Districts and Municipalities cannot change, mandate or direct any other taxing authority within a county to increase or decrease their rates.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6</a:t>
            </a:fld>
            <a:endParaRPr lang="en-US" dirty="0"/>
          </a:p>
        </p:txBody>
      </p:sp>
    </p:spTree>
    <p:extLst>
      <p:ext uri="{BB962C8B-B14F-4D97-AF65-F5344CB8AC3E}">
        <p14:creationId xmlns:p14="http://schemas.microsoft.com/office/powerpoint/2010/main" val="4024052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indent="0">
              <a:buNone/>
            </a:pPr>
            <a:r>
              <a:rPr lang="en-US" dirty="0"/>
              <a:t>Let’s look at how a property owners’ taxes are computed slide?</a:t>
            </a:r>
          </a:p>
          <a:p>
            <a:pPr marL="161766" indent="0">
              <a:buNone/>
            </a:pPr>
            <a:r>
              <a:rPr lang="en-US" dirty="0"/>
              <a:t>~The taxable value of a homeowners’ property equals the assessed value, as determined by the St. Johns County PA office, less a $25,000 homestead exemption, if applicable.  (If you feel that the value of your property is inaccurate or does not reflect fair market value, or if you are entitled to an exemption or classification that is not reflected on your property valuation statement, please contact your local property appraisers’ office of the county in which the property is located.)</a:t>
            </a:r>
          </a:p>
          <a:p>
            <a:pPr marL="161766" indent="0">
              <a:buNone/>
            </a:pPr>
            <a:r>
              <a:rPr lang="en-US" dirty="0"/>
              <a:t>~What is a Homestead Exemption?  A homestead exemption is probably the most common tax exemption.   It reduces from the value of your property an amount that should not be taxed, if you have filed for the exemption.  </a:t>
            </a:r>
          </a:p>
          <a:p>
            <a:pPr marL="161766" indent="0">
              <a:buNone/>
            </a:pPr>
            <a:endParaRPr lang="en-US" dirty="0"/>
          </a:p>
          <a:p>
            <a:pPr marL="161766" indent="0">
              <a:buNone/>
            </a:pPr>
            <a:r>
              <a:rPr lang="en-US" dirty="0"/>
              <a:t>To review the slide:  The portion of property tax related to school funding </a:t>
            </a:r>
            <a:r>
              <a:rPr lang="en-US" b="1" dirty="0"/>
              <a:t>equals the taxable value, divided by 1,000 multiplied by the School District Millage Rate</a:t>
            </a:r>
            <a:r>
              <a:rPr lang="en-US" dirty="0"/>
              <a:t>.  Under the proposed rate, a homeowner of a $280,000 home, less the homestead exemption deduction of $25,000 has a Taxable value of $255,000 and will pay $1,379.55 of ad valorem (property) taxes to St. Johns County related to school funding.  This is a decrease of (1.33%) or $18.62 less than last year. </a:t>
            </a:r>
          </a:p>
          <a:p>
            <a:pPr marL="161766" indent="0">
              <a:buNone/>
            </a:pPr>
            <a:endParaRPr lang="en-US" dirty="0"/>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7</a:t>
            </a:fld>
            <a:endParaRPr lang="en-US" dirty="0"/>
          </a:p>
        </p:txBody>
      </p:sp>
    </p:spTree>
    <p:extLst>
      <p:ext uri="{BB962C8B-B14F-4D97-AF65-F5344CB8AC3E}">
        <p14:creationId xmlns:p14="http://schemas.microsoft.com/office/powerpoint/2010/main" val="647795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indent="0">
              <a:buNone/>
            </a:pPr>
            <a:r>
              <a:rPr lang="en-US" dirty="0"/>
              <a:t>Before we cover scenario 2 a bit of history: In 1995 the “Save our Homes” amendment to the Florida Constitution took effect.  This amendment limits the annual increase in the assessed value of homesteaded properties  to 3% or the change in the Consumer Price Index (CPI) whichever is less.  </a:t>
            </a:r>
          </a:p>
          <a:p>
            <a:pPr marL="161766" indent="0">
              <a:buNone/>
            </a:pPr>
            <a:r>
              <a:rPr lang="en-US" dirty="0"/>
              <a:t>~The above example is if a homeowner has an increased assessed value of 3% over the previous year.  </a:t>
            </a:r>
            <a:r>
              <a:rPr lang="en-US"/>
              <a:t>Under </a:t>
            </a:r>
            <a:r>
              <a:rPr lang="en-US" dirty="0"/>
              <a:t>the proposed rate, a homeowner of a $288,400 home, after the homestead exemption deduction of $25,000 has a Taxable value of $263,400 and will pay $1,424.99 of ad valorem (property) taxes to St. Johns County related to school funding.  This is an increase of $26.83 or 1.92% more than last year. </a:t>
            </a:r>
          </a:p>
          <a:p>
            <a:pPr marL="161766" indent="0">
              <a:buNone/>
            </a:pPr>
            <a:r>
              <a:rPr lang="en-US" dirty="0"/>
              <a:t>($280,000x1.03=$288,400-$25,000=$263,400 x .005410=$1,424.99)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~Again, the portion of property tax related to school funding equals the taxable value, divided by 1,000 multiplied by the School District Millage Rate.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8</a:t>
            </a:fld>
            <a:endParaRPr lang="en-US" dirty="0"/>
          </a:p>
        </p:txBody>
      </p:sp>
    </p:spTree>
    <p:extLst>
      <p:ext uri="{BB962C8B-B14F-4D97-AF65-F5344CB8AC3E}">
        <p14:creationId xmlns:p14="http://schemas.microsoft.com/office/powerpoint/2010/main" val="160245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mn-lt"/>
                <a:ea typeface="Calibri" panose="020F0502020204030204" pitchFamily="34" charset="0"/>
                <a:cs typeface="Times New Roman" panose="02020603050405020304" pitchFamily="18" charset="0"/>
              </a:rPr>
              <a:t>This chart provides the property assessment values for St. Johns County beginning in 2012-2013 (at the bottom).  As you can see, year over year the increase to property values.  The increase has grown annually from 2012-13 until the 2021-2022 year – the year of the pandemic. </a:t>
            </a:r>
          </a:p>
          <a:p>
            <a:pPr marL="0" marR="0">
              <a:lnSpc>
                <a:spcPct val="107000"/>
              </a:lnSpc>
              <a:spcBef>
                <a:spcPts val="0"/>
              </a:spcBef>
              <a:spcAft>
                <a:spcPts val="800"/>
              </a:spcAft>
            </a:pPr>
            <a:r>
              <a:rPr lang="en-US" sz="1200" dirty="0">
                <a:effectLst/>
                <a:latin typeface="+mn-lt"/>
                <a:ea typeface="Calibri" panose="020F0502020204030204" pitchFamily="34" charset="0"/>
                <a:cs typeface="Times New Roman" panose="02020603050405020304" pitchFamily="18" charset="0"/>
              </a:rPr>
              <a:t>~The current year property tax rolls (for the 2023-2024 school year) were certified at </a:t>
            </a:r>
            <a:r>
              <a:rPr lang="en-US" sz="1200" b="1" dirty="0">
                <a:effectLst/>
                <a:latin typeface="+mn-lt"/>
                <a:ea typeface="Calibri" panose="020F0502020204030204" pitchFamily="34" charset="0"/>
                <a:cs typeface="Times New Roman" panose="02020603050405020304" pitchFamily="18" charset="0"/>
              </a:rPr>
              <a:t>$54,218,088,600</a:t>
            </a:r>
            <a:r>
              <a:rPr lang="en-US" sz="1200" dirty="0">
                <a:effectLst/>
                <a:latin typeface="+mn-lt"/>
                <a:ea typeface="Calibri" panose="020F0502020204030204" pitchFamily="34" charset="0"/>
                <a:cs typeface="Times New Roman" panose="02020603050405020304" pitchFamily="18" charset="0"/>
              </a:rPr>
              <a:t> billion (54 billion, 218 million, 88 thousand, 600 hundred dollars)… this is an increase in property values of 18.85% over last year.</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Florida County Property Appraiser’ are elected officials charged with the duty and responsibility to appraise the property in their respective counties.  This includes real estate and tangible personal property (equipment, machinery and fixtures).  The PA prepares the tax roll but does not collect taxes or establish millage rates.  In addition to valuing property, the PA must administer homestead exemptions, agricultural classifications, determine the eligibility of certain religious, charitable, educational and municipal properties, as well as administer widow, widowers’ and disability exemptions.  The PA also maintains current and up to date legal descriptions and ownership tax maps of all real property in the county.</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9</a:t>
            </a:fld>
            <a:endParaRPr lang="en-US" dirty="0"/>
          </a:p>
        </p:txBody>
      </p:sp>
    </p:spTree>
    <p:extLst>
      <p:ext uri="{BB962C8B-B14F-4D97-AF65-F5344CB8AC3E}">
        <p14:creationId xmlns:p14="http://schemas.microsoft.com/office/powerpoint/2010/main" val="668995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86997B-989F-4E0D-8E7F-8B287011ADB0}"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827F0-572A-431A-A40B-470BF045B04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26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D5E580-02B0-422C-B4F6-E002F8D5A748}"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818126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DC53C6-BB26-4E48-AFB5-8FEEC945AD06}"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3808339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D1A49-6D1A-4E98-BFDC-E389F9438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D54842-65C1-4156-ADFC-9C6F75A6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FA7979-0736-4E76-98DA-1ED3F00F6C81}"/>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C828FC0E-E43C-484C-9A6C-637B2CB2E4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D23BA3-657A-42AE-9068-6E548D7B7EF4}"/>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3900251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E429-7C40-4BE4-9706-577C028CE2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897EE8-FE86-4EAE-81B8-864225BED5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485AB-EF17-41E4-B12C-5B4F9A6ECA68}"/>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5122024B-E5E9-4ECF-9495-2A41A5FB36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2F677B-8D62-48BB-AFB8-F69363AA24A5}"/>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3566433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5EB8-6E76-4A6E-BE6B-754591E53B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E0755B-D3A8-4A04-BD53-E3783BFFCE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D40C49-C437-4570-8D74-24C15460353A}"/>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727017CC-7A5E-4084-A0E7-732220106A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70D8E0-2880-495B-BA30-AF4A7D63365B}"/>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796863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05DDE-6FA2-4330-B63F-8B306DB647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A6A083-1651-4A9C-A090-3B76818220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29564E-9EC4-4930-988B-6619B6B69E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78703F-A0A6-4546-9DF7-C54D44D45A54}"/>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6" name="Footer Placeholder 5">
            <a:extLst>
              <a:ext uri="{FF2B5EF4-FFF2-40B4-BE49-F238E27FC236}">
                <a16:creationId xmlns:a16="http://schemas.microsoft.com/office/drawing/2014/main" id="{A985521B-149A-4D95-A176-26092CC468A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0128384-3F20-4CD9-A373-D31685E27389}"/>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4184254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AF723-CB1C-441E-B052-435EF2CF6F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0F4D8D-F24E-4C71-ABDA-25FDF0C6F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E9A835-0AF4-4D6E-94A8-D6B0CFD40C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BE3B49-9B83-4C6E-8D1D-7113CC341E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F3DDC5-EF52-4E83-A4CC-FA4874FA0C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A244E-5A84-4BC3-A2B2-2B0E534960C6}"/>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8" name="Footer Placeholder 7">
            <a:extLst>
              <a:ext uri="{FF2B5EF4-FFF2-40B4-BE49-F238E27FC236}">
                <a16:creationId xmlns:a16="http://schemas.microsoft.com/office/drawing/2014/main" id="{41847562-D2A0-451B-BC98-0B9B15CDF04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156225-D4FC-44E8-9BDD-545B4B5465C2}"/>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2432552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DB0-AE59-4A9D-A8A9-EE9E3B5410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6028DE-7802-41C9-937F-E83CF4CA90C5}"/>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4" name="Footer Placeholder 3">
            <a:extLst>
              <a:ext uri="{FF2B5EF4-FFF2-40B4-BE49-F238E27FC236}">
                <a16:creationId xmlns:a16="http://schemas.microsoft.com/office/drawing/2014/main" id="{75C0FB95-274F-43CD-9802-FB28DFCB179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66A81AD-DB3B-4C48-98E5-9FE9FE347497}"/>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3148867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E5FA0-FCE1-4958-B336-11D4628BB9BD}"/>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3" name="Footer Placeholder 2">
            <a:extLst>
              <a:ext uri="{FF2B5EF4-FFF2-40B4-BE49-F238E27FC236}">
                <a16:creationId xmlns:a16="http://schemas.microsoft.com/office/drawing/2014/main" id="{57C4B893-07B3-4789-98FF-09B08BF66A8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BC2F20E-1AED-4B7B-B51C-26E632A3ACDD}"/>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312851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DCFA-39D8-4924-9A96-A97CBA243C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E1A8FC-45B2-4D91-8965-C87D25B83A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5B3F9A-DEB9-43DB-9373-018D8F251A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69FA0-C55F-474B-8FC0-54957CA5EB29}"/>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6" name="Footer Placeholder 5">
            <a:extLst>
              <a:ext uri="{FF2B5EF4-FFF2-40B4-BE49-F238E27FC236}">
                <a16:creationId xmlns:a16="http://schemas.microsoft.com/office/drawing/2014/main" id="{EBB693F8-92B2-478C-A6C5-B7CDC9B660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24D887-F634-4817-A5DC-D49BB9BED31C}"/>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394871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5771FC0-EDEE-4631-89BC-0D664A4B721F}"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827F0-572A-431A-A40B-470BF045B04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1548983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1B6F-BA0E-4BF0-BD7E-CB09BDFF3F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7F6156-FA88-4D16-ADF9-A746B37A2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40DB69-C7AF-4075-A85F-F0C059261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356C20-20FA-4B87-A1F2-3A35D89AAF38}"/>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6" name="Footer Placeholder 5">
            <a:extLst>
              <a:ext uri="{FF2B5EF4-FFF2-40B4-BE49-F238E27FC236}">
                <a16:creationId xmlns:a16="http://schemas.microsoft.com/office/drawing/2014/main" id="{BD5AE9A3-C27D-44C4-97D7-E0999853ACD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FED3B82-9773-40CB-B991-629CC6B23081}"/>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6168933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173A3-EDDA-4A9E-AD08-AD66171441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C173D7-C849-4AF7-8905-2D81CB1936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8D8A1E-EE0C-49A3-AC91-C3525B28AFCC}"/>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E4F97317-9AF5-4DDF-9D07-8E106A6B1CE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1FA7ED-77B3-46A5-8BB9-1E088A4BCB66}"/>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29326689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B80CC6-8CC3-4A94-BECA-22C75A3AFF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446DEE-B660-497E-ABE1-6783379BC1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863A2F-DD72-4C6E-BBA9-22D5EEEB5364}"/>
              </a:ext>
            </a:extLst>
          </p:cNvPr>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1EF3FC6F-83CB-46E6-BAD2-44846699DFF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936C66-E628-479F-B0E8-8B9A16FF94C9}"/>
              </a:ext>
            </a:extLst>
          </p:cNvPr>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7128082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223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2311328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44112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25474873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2448044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199096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682901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D885C7-383E-4C00-930F-FF9AF470C54D}" type="datetime1">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827F0-572A-431A-A40B-470BF045B04E}"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5376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398C045-BFEB-452E-B289-FF583EB35593}" type="datetimeFigureOut">
              <a:rPr lang="en-US" smtClean="0"/>
              <a:t>9/11/2023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B503DB-8FDC-4644-BF98-A013A8FF9300}" type="slidenum">
              <a:rPr lang="en-US" smtClean="0"/>
              <a:t>‹#›</a:t>
            </a:fld>
            <a:endParaRPr lang="en-US" dirty="0"/>
          </a:p>
        </p:txBody>
      </p:sp>
    </p:spTree>
    <p:extLst>
      <p:ext uri="{BB962C8B-B14F-4D97-AF65-F5344CB8AC3E}">
        <p14:creationId xmlns:p14="http://schemas.microsoft.com/office/powerpoint/2010/main" val="30781200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759496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11611899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8C045-BFEB-452E-B289-FF583EB35593}" type="datetimeFigureOut">
              <a:rPr lang="en-US" smtClean="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dirty="0"/>
          </a:p>
        </p:txBody>
      </p:sp>
    </p:spTree>
    <p:extLst>
      <p:ext uri="{BB962C8B-B14F-4D97-AF65-F5344CB8AC3E}">
        <p14:creationId xmlns:p14="http://schemas.microsoft.com/office/powerpoint/2010/main" val="52577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5487A6-3FFC-4460-AC02-753B242C36CC}"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64914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9B65D9-EDB8-413E-911D-5936C1F5D46E}" type="datetime1">
              <a:rPr lang="en-US" smtClean="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2056229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C6004E-B47A-4D80-A8CB-C408B5577337}" type="datetime1">
              <a:rPr lang="en-US" smtClean="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808952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0CAD813-00AF-4429-93D9-A723C323E51E}" type="datetime1">
              <a:rPr lang="en-US" smtClean="0"/>
              <a:t>9/11/2023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291216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BD31852-6D9B-4446-8B77-B2715208D518}" type="datetime1">
              <a:rPr lang="en-US" smtClean="0"/>
              <a:t>9/11/2023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4827F0-572A-431A-A40B-470BF045B04E}" type="slidenum">
              <a:rPr lang="en-US" smtClean="0"/>
              <a:t>‹#›</a:t>
            </a:fld>
            <a:endParaRPr lang="en-US" dirty="0"/>
          </a:p>
        </p:txBody>
      </p:sp>
    </p:spTree>
    <p:extLst>
      <p:ext uri="{BB962C8B-B14F-4D97-AF65-F5344CB8AC3E}">
        <p14:creationId xmlns:p14="http://schemas.microsoft.com/office/powerpoint/2010/main" val="107252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BA4FC2-FB2E-4CD9-A69F-5221A9C1CEDA}" type="datetime1">
              <a:rPr lang="en-US" smtClean="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827F0-572A-431A-A40B-470BF045B04E}" type="slidenum">
              <a:rPr lang="en-US" smtClean="0"/>
              <a:t>‹#›</a:t>
            </a:fld>
            <a:endParaRPr lang="en-US" dirty="0"/>
          </a:p>
        </p:txBody>
      </p:sp>
    </p:spTree>
    <p:extLst>
      <p:ext uri="{BB962C8B-B14F-4D97-AF65-F5344CB8AC3E}">
        <p14:creationId xmlns:p14="http://schemas.microsoft.com/office/powerpoint/2010/main" val="312118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09B4700-34E0-45A2-9A87-00A57931A1AD}" type="datetime1">
              <a:rPr lang="en-US" smtClean="0"/>
              <a:t>9/11/2023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84827F0-572A-431A-A40B-470BF045B04E}"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392321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7F758A-872F-4165-A15D-23D7E1E051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8D5C8E-2AF2-4CA5-92C8-835E6789B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124BCB-988A-4674-BEEE-B60465573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8C045-BFEB-452E-B289-FF583EB35593}" type="datetimeFigureOut">
              <a:rPr lang="en-US" smtClean="0"/>
              <a:t>9/11/2023</a:t>
            </a:fld>
            <a:endParaRPr lang="en-US" dirty="0"/>
          </a:p>
        </p:txBody>
      </p:sp>
      <p:sp>
        <p:nvSpPr>
          <p:cNvPr id="5" name="Footer Placeholder 4">
            <a:extLst>
              <a:ext uri="{FF2B5EF4-FFF2-40B4-BE49-F238E27FC236}">
                <a16:creationId xmlns:a16="http://schemas.microsoft.com/office/drawing/2014/main" id="{8D5C562A-B1A7-456B-B654-C3F289153D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DE7FC2-DF8C-46EA-8D25-2261D121C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503DB-8FDC-4644-BF98-A013A8FF9300}" type="slidenum">
              <a:rPr lang="en-US" smtClean="0"/>
              <a:t>‹#›</a:t>
            </a:fld>
            <a:endParaRPr lang="en-US" dirty="0"/>
          </a:p>
        </p:txBody>
      </p:sp>
    </p:spTree>
    <p:extLst>
      <p:ext uri="{BB962C8B-B14F-4D97-AF65-F5344CB8AC3E}">
        <p14:creationId xmlns:p14="http://schemas.microsoft.com/office/powerpoint/2010/main" val="72204930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398C045-BFEB-452E-B289-FF583EB35593}" type="datetimeFigureOut">
              <a:rPr lang="en-US" smtClean="0"/>
              <a:t>9/11/2023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EB503DB-8FDC-4644-BF98-A013A8FF9300}"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43341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package" Target="../embeddings/Microsoft_Excel_Worksheet3.xlsx"/></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72" y="251185"/>
            <a:ext cx="12004158" cy="3566160"/>
          </a:xfrm>
        </p:spPr>
        <p:txBody>
          <a:bodyPr>
            <a:normAutofit/>
          </a:bodyPr>
          <a:lstStyle/>
          <a:p>
            <a:pPr algn="ctr"/>
            <a:r>
              <a:rPr lang="en-US" sz="6000" dirty="0">
                <a:solidFill>
                  <a:srgbClr val="002060"/>
                </a:solidFill>
              </a:rPr>
              <a:t>Final Public Hearing to Adopt the </a:t>
            </a:r>
            <a:br>
              <a:rPr lang="en-US" sz="6000" dirty="0">
                <a:solidFill>
                  <a:srgbClr val="002060"/>
                </a:solidFill>
              </a:rPr>
            </a:br>
            <a:r>
              <a:rPr lang="en-US" sz="6000" dirty="0">
                <a:solidFill>
                  <a:srgbClr val="002060"/>
                </a:solidFill>
              </a:rPr>
              <a:t>2023 – 2024</a:t>
            </a:r>
            <a:br>
              <a:rPr lang="en-US" sz="6000" dirty="0">
                <a:solidFill>
                  <a:srgbClr val="002060"/>
                </a:solidFill>
              </a:rPr>
            </a:br>
            <a:r>
              <a:rPr lang="en-US" sz="6000" dirty="0">
                <a:solidFill>
                  <a:srgbClr val="002060"/>
                </a:solidFill>
              </a:rPr>
              <a:t>Millage Rates and Budget </a:t>
            </a:r>
          </a:p>
        </p:txBody>
      </p:sp>
      <p:sp>
        <p:nvSpPr>
          <p:cNvPr id="3" name="Subtitle 2"/>
          <p:cNvSpPr>
            <a:spLocks noGrp="1"/>
          </p:cNvSpPr>
          <p:nvPr>
            <p:ph type="subTitle" idx="1"/>
          </p:nvPr>
        </p:nvSpPr>
        <p:spPr/>
        <p:txBody>
          <a:bodyPr>
            <a:normAutofit fontScale="85000" lnSpcReduction="20000"/>
          </a:bodyPr>
          <a:lstStyle/>
          <a:p>
            <a:r>
              <a:rPr lang="en-US" dirty="0"/>
              <a:t>St. Johns county school Board  </a:t>
            </a:r>
          </a:p>
          <a:p>
            <a:r>
              <a:rPr lang="en-US" dirty="0"/>
              <a:t>September 12, 2023 – 5:30 p.m.</a:t>
            </a:r>
          </a:p>
          <a:p>
            <a:r>
              <a:rPr lang="en-US" dirty="0"/>
              <a:t>St. johns county school board meeting room</a:t>
            </a:r>
          </a:p>
        </p:txBody>
      </p:sp>
      <p:sp>
        <p:nvSpPr>
          <p:cNvPr id="5" name="Slide Number Placeholder 4"/>
          <p:cNvSpPr>
            <a:spLocks noGrp="1"/>
          </p:cNvSpPr>
          <p:nvPr>
            <p:ph type="sldNum" sz="quarter" idx="12"/>
          </p:nvPr>
        </p:nvSpPr>
        <p:spPr/>
        <p:txBody>
          <a:bodyPr/>
          <a:lstStyle/>
          <a:p>
            <a:fld id="{884827F0-572A-431A-A40B-470BF045B04E}" type="slidenum">
              <a:rPr lang="en-US" smtClean="0"/>
              <a:t>1</a:t>
            </a:fld>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0786" y="4576390"/>
            <a:ext cx="1794894" cy="1660507"/>
          </a:xfrm>
          <a:prstGeom prst="rect">
            <a:avLst/>
          </a:prstGeom>
        </p:spPr>
      </p:pic>
    </p:spTree>
    <p:extLst>
      <p:ext uri="{BB962C8B-B14F-4D97-AF65-F5344CB8AC3E}">
        <p14:creationId xmlns:p14="http://schemas.microsoft.com/office/powerpoint/2010/main" val="313523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Total Budget for 2023-2024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5212488"/>
              </p:ext>
            </p:extLst>
          </p:nvPr>
        </p:nvGraphicFramePr>
        <p:xfrm>
          <a:off x="1710813" y="1846263"/>
          <a:ext cx="9026014" cy="2956560"/>
        </p:xfrm>
        <a:graphic>
          <a:graphicData uri="http://schemas.openxmlformats.org/drawingml/2006/table">
            <a:tbl>
              <a:tblPr firstRow="1" bandRow="1">
                <a:tableStyleId>{5C22544A-7EE6-4342-B048-85BDC9FD1C3A}</a:tableStyleId>
              </a:tblPr>
              <a:tblGrid>
                <a:gridCol w="4513007">
                  <a:extLst>
                    <a:ext uri="{9D8B030D-6E8A-4147-A177-3AD203B41FA5}">
                      <a16:colId xmlns:a16="http://schemas.microsoft.com/office/drawing/2014/main" val="20000"/>
                    </a:ext>
                  </a:extLst>
                </a:gridCol>
                <a:gridCol w="4513007">
                  <a:extLst>
                    <a:ext uri="{9D8B030D-6E8A-4147-A177-3AD203B41FA5}">
                      <a16:colId xmlns:a16="http://schemas.microsoft.com/office/drawing/2014/main" val="20001"/>
                    </a:ext>
                  </a:extLst>
                </a:gridCol>
              </a:tblGrid>
              <a:tr h="370840">
                <a:tc>
                  <a:txBody>
                    <a:bodyPr/>
                    <a:lstStyle/>
                    <a:p>
                      <a:r>
                        <a:rPr lang="en-US"/>
                        <a:t>Fund</a:t>
                      </a:r>
                    </a:p>
                  </a:txBody>
                  <a:tcPr/>
                </a:tc>
                <a:tc>
                  <a:txBody>
                    <a:bodyPr/>
                    <a:lstStyle/>
                    <a:p>
                      <a:pPr algn="ctr"/>
                      <a:r>
                        <a:rPr lang="en-US"/>
                        <a:t>Total for 2023-2024</a:t>
                      </a:r>
                    </a:p>
                  </a:txBody>
                  <a:tcPr/>
                </a:tc>
                <a:extLst>
                  <a:ext uri="{0D108BD9-81ED-4DB2-BD59-A6C34878D82A}">
                    <a16:rowId xmlns:a16="http://schemas.microsoft.com/office/drawing/2014/main" val="10000"/>
                  </a:ext>
                </a:extLst>
              </a:tr>
              <a:tr h="370840">
                <a:tc>
                  <a:txBody>
                    <a:bodyPr/>
                    <a:lstStyle/>
                    <a:p>
                      <a:r>
                        <a:rPr lang="en-US"/>
                        <a:t>General Operating Fund</a:t>
                      </a:r>
                    </a:p>
                  </a:txBody>
                  <a:tcPr/>
                </a:tc>
                <a:tc>
                  <a:txBody>
                    <a:bodyPr/>
                    <a:lstStyle/>
                    <a:p>
                      <a:pPr algn="ctr"/>
                      <a:r>
                        <a:rPr lang="en-US" dirty="0"/>
                        <a:t>$511,826,844.61</a:t>
                      </a:r>
                    </a:p>
                  </a:txBody>
                  <a:tcPr/>
                </a:tc>
                <a:extLst>
                  <a:ext uri="{0D108BD9-81ED-4DB2-BD59-A6C34878D82A}">
                    <a16:rowId xmlns:a16="http://schemas.microsoft.com/office/drawing/2014/main" val="10001"/>
                  </a:ext>
                </a:extLst>
              </a:tr>
              <a:tr h="370840">
                <a:tc>
                  <a:txBody>
                    <a:bodyPr/>
                    <a:lstStyle/>
                    <a:p>
                      <a:r>
                        <a:rPr lang="en-US"/>
                        <a:t>Special Revenue </a:t>
                      </a:r>
                      <a:r>
                        <a:rPr lang="en-US" baseline="0"/>
                        <a:t>Fund</a:t>
                      </a:r>
                      <a:endParaRPr lang="en-US"/>
                    </a:p>
                  </a:txBody>
                  <a:tcPr/>
                </a:tc>
                <a:tc>
                  <a:txBody>
                    <a:bodyPr/>
                    <a:lstStyle/>
                    <a:p>
                      <a:pPr algn="ctr"/>
                      <a:r>
                        <a:rPr lang="en-US" dirty="0"/>
                        <a:t>$ 53,303,856.70</a:t>
                      </a:r>
                    </a:p>
                  </a:txBody>
                  <a:tcPr/>
                </a:tc>
                <a:extLst>
                  <a:ext uri="{0D108BD9-81ED-4DB2-BD59-A6C34878D82A}">
                    <a16:rowId xmlns:a16="http://schemas.microsoft.com/office/drawing/2014/main" val="10002"/>
                  </a:ext>
                </a:extLst>
              </a:tr>
              <a:tr h="370840">
                <a:tc>
                  <a:txBody>
                    <a:bodyPr/>
                    <a:lstStyle/>
                    <a:p>
                      <a:r>
                        <a:rPr lang="en-US" baseline="0"/>
                        <a:t>Debt Service Fund</a:t>
                      </a:r>
                      <a:endParaRPr lang="en-US"/>
                    </a:p>
                  </a:txBody>
                  <a:tcPr/>
                </a:tc>
                <a:tc>
                  <a:txBody>
                    <a:bodyPr/>
                    <a:lstStyle/>
                    <a:p>
                      <a:pPr algn="ctr"/>
                      <a:r>
                        <a:rPr lang="en-US" dirty="0"/>
                        <a:t>$ 44,894,308.05</a:t>
                      </a:r>
                    </a:p>
                  </a:txBody>
                  <a:tcPr/>
                </a:tc>
                <a:extLst>
                  <a:ext uri="{0D108BD9-81ED-4DB2-BD59-A6C34878D82A}">
                    <a16:rowId xmlns:a16="http://schemas.microsoft.com/office/drawing/2014/main" val="10003"/>
                  </a:ext>
                </a:extLst>
              </a:tr>
              <a:tr h="370840">
                <a:tc>
                  <a:txBody>
                    <a:bodyPr/>
                    <a:lstStyle/>
                    <a:p>
                      <a:r>
                        <a:rPr lang="en-US"/>
                        <a:t>Capital Projects Fund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$507,838,962.64</a:t>
                      </a:r>
                    </a:p>
                  </a:txBody>
                  <a:tcPr/>
                </a:tc>
                <a:extLst>
                  <a:ext uri="{0D108BD9-81ED-4DB2-BD59-A6C34878D82A}">
                    <a16:rowId xmlns:a16="http://schemas.microsoft.com/office/drawing/2014/main" val="10004"/>
                  </a:ext>
                </a:extLst>
              </a:tr>
              <a:tr h="185420">
                <a:tc>
                  <a:txBody>
                    <a:bodyPr/>
                    <a:lstStyle/>
                    <a:p>
                      <a:r>
                        <a:rPr lang="en-US"/>
                        <a:t>Internal Service Fund</a:t>
                      </a:r>
                    </a:p>
                  </a:txBody>
                  <a:tcPr>
                    <a:lnB w="12700" cap="flat" cmpd="sng" algn="ctr">
                      <a:solidFill>
                        <a:schemeClr val="tx1"/>
                      </a:solidFill>
                      <a:prstDash val="solid"/>
                      <a:round/>
                      <a:headEnd type="none" w="med" len="med"/>
                      <a:tailEnd type="none" w="med" len="med"/>
                    </a:lnB>
                  </a:tcPr>
                </a:tc>
                <a:tc>
                  <a:txBody>
                    <a:bodyPr/>
                    <a:lstStyle/>
                    <a:p>
                      <a:pPr algn="ctr"/>
                      <a:r>
                        <a:rPr lang="en-US" dirty="0"/>
                        <a:t>$135,275,062.12</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endParaRPr lang="en-US"/>
                    </a:p>
                  </a:txBody>
                  <a:tcPr>
                    <a:lnT w="12700" cap="flat" cmpd="sng" algn="ctr">
                      <a:solidFill>
                        <a:schemeClr val="tx1"/>
                      </a:solidFill>
                      <a:prstDash val="solid"/>
                      <a:round/>
                      <a:headEnd type="none" w="med" len="med"/>
                      <a:tailEnd type="none" w="med" len="med"/>
                    </a:lnT>
                  </a:tcPr>
                </a:tc>
                <a:tc>
                  <a:txBody>
                    <a:bodyPr/>
                    <a:lstStyle/>
                    <a:p>
                      <a:endParaRPr 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370840">
                <a:tc>
                  <a:txBody>
                    <a:bodyPr/>
                    <a:lstStyle/>
                    <a:p>
                      <a:r>
                        <a:rPr lang="en-US" b="1" i="1" dirty="0"/>
                        <a:t>     Total All Funds</a:t>
                      </a:r>
                    </a:p>
                  </a:txBody>
                  <a:tcPr/>
                </a:tc>
                <a:tc>
                  <a:txBody>
                    <a:bodyPr/>
                    <a:lstStyle/>
                    <a:p>
                      <a:pPr algn="ctr"/>
                      <a:r>
                        <a:rPr lang="en-US" b="1" i="1" dirty="0"/>
                        <a:t>$</a:t>
                      </a:r>
                      <a:r>
                        <a:rPr lang="en-US" b="1" i="1" baseline="0" dirty="0"/>
                        <a:t>1,253,139,034.12</a:t>
                      </a:r>
                      <a:endParaRPr lang="en-US" b="1" i="1"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10</a:t>
            </a:fld>
            <a:endParaRPr lang="en-US" dirty="0"/>
          </a:p>
        </p:txBody>
      </p:sp>
      <p:pic>
        <p:nvPicPr>
          <p:cNvPr id="6" name="Picture 5">
            <a:extLst>
              <a:ext uri="{FF2B5EF4-FFF2-40B4-BE49-F238E27FC236}">
                <a16:creationId xmlns:a16="http://schemas.microsoft.com/office/drawing/2014/main" id="{B056ED9C-B3E7-7596-89CC-065A4F0FDA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409138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General Fund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4479025"/>
              </p:ext>
            </p:extLst>
          </p:nvPr>
        </p:nvGraphicFramePr>
        <p:xfrm>
          <a:off x="1097280" y="1862645"/>
          <a:ext cx="10115203" cy="4320621"/>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11</a:t>
            </a:fld>
            <a:endParaRPr lang="en-US" dirty="0"/>
          </a:p>
        </p:txBody>
      </p:sp>
    </p:spTree>
    <p:extLst>
      <p:ext uri="{BB962C8B-B14F-4D97-AF65-F5344CB8AC3E}">
        <p14:creationId xmlns:p14="http://schemas.microsoft.com/office/powerpoint/2010/main" val="3835811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84827F0-572A-431A-A40B-470BF045B04E}" type="slidenum">
              <a:rPr lang="en-US" smtClean="0"/>
              <a:t>12</a:t>
            </a:fld>
            <a:endParaRPr lang="en-US" dirty="0"/>
          </a:p>
        </p:txBody>
      </p:sp>
      <p:sp>
        <p:nvSpPr>
          <p:cNvPr id="2" name="Title 1"/>
          <p:cNvSpPr>
            <a:spLocks noGrp="1"/>
          </p:cNvSpPr>
          <p:nvPr>
            <p:ph type="title" idx="4294967295"/>
          </p:nvPr>
        </p:nvSpPr>
        <p:spPr>
          <a:xfrm>
            <a:off x="960438" y="-19050"/>
            <a:ext cx="11231562" cy="1450975"/>
          </a:xfrm>
        </p:spPr>
        <p:txBody>
          <a:bodyPr anchor="ctr">
            <a:normAutofit/>
          </a:bodyPr>
          <a:lstStyle/>
          <a:p>
            <a:pPr algn="ctr"/>
            <a:r>
              <a:rPr lang="en-US" sz="3600" dirty="0">
                <a:solidFill>
                  <a:schemeClr val="tx1"/>
                </a:solidFill>
              </a:rPr>
              <a:t>General Fund Appropriations</a:t>
            </a: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1622811943"/>
              </p:ext>
            </p:extLst>
          </p:nvPr>
        </p:nvGraphicFramePr>
        <p:xfrm>
          <a:off x="2371725" y="1016000"/>
          <a:ext cx="9820275" cy="351746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63471" y="4515743"/>
            <a:ext cx="2566759" cy="1384995"/>
          </a:xfrm>
          <a:prstGeom prst="rect">
            <a:avLst/>
          </a:prstGeom>
          <a:noFill/>
        </p:spPr>
        <p:txBody>
          <a:bodyPr wrap="square" rtlCol="0">
            <a:spAutoFit/>
          </a:bodyPr>
          <a:lstStyle/>
          <a:p>
            <a:r>
              <a:rPr lang="en-US" sz="1400" b="1" dirty="0"/>
              <a:t>Direct Instruction:</a:t>
            </a:r>
          </a:p>
          <a:p>
            <a:r>
              <a:rPr lang="en-US" sz="1400" dirty="0"/>
              <a:t>   K-12 Basic Programs</a:t>
            </a:r>
          </a:p>
          <a:p>
            <a:r>
              <a:rPr lang="en-US" sz="1400" dirty="0"/>
              <a:t>   K-12 ESE Programs</a:t>
            </a:r>
          </a:p>
          <a:p>
            <a:r>
              <a:rPr lang="en-US" sz="1400" dirty="0"/>
              <a:t>   At Risk Programs</a:t>
            </a:r>
          </a:p>
          <a:p>
            <a:r>
              <a:rPr lang="en-US" sz="1400" dirty="0"/>
              <a:t>   Career Tech</a:t>
            </a:r>
          </a:p>
          <a:p>
            <a:r>
              <a:rPr lang="en-US" sz="1400" dirty="0"/>
              <a:t>   Adult Education Programs </a:t>
            </a:r>
          </a:p>
        </p:txBody>
      </p:sp>
      <p:sp>
        <p:nvSpPr>
          <p:cNvPr id="7" name="TextBox 6"/>
          <p:cNvSpPr txBox="1"/>
          <p:nvPr/>
        </p:nvSpPr>
        <p:spPr>
          <a:xfrm>
            <a:off x="2495227" y="4533460"/>
            <a:ext cx="3487120" cy="1384995"/>
          </a:xfrm>
          <a:prstGeom prst="rect">
            <a:avLst/>
          </a:prstGeom>
          <a:noFill/>
        </p:spPr>
        <p:txBody>
          <a:bodyPr wrap="square" rtlCol="0">
            <a:spAutoFit/>
          </a:bodyPr>
          <a:lstStyle/>
          <a:p>
            <a:r>
              <a:rPr lang="en-US" sz="1400" b="1" dirty="0"/>
              <a:t>Instructional Support:</a:t>
            </a:r>
          </a:p>
          <a:p>
            <a:r>
              <a:rPr lang="en-US" sz="1400" dirty="0"/>
              <a:t>   Student Services</a:t>
            </a:r>
          </a:p>
          <a:p>
            <a:r>
              <a:rPr lang="en-US" sz="1400" dirty="0"/>
              <a:t>   Instructional Media Services</a:t>
            </a:r>
          </a:p>
          <a:p>
            <a:r>
              <a:rPr lang="en-US" sz="1400" dirty="0"/>
              <a:t>   Instructional &amp; Curriculum Develop.  </a:t>
            </a:r>
          </a:p>
          <a:p>
            <a:r>
              <a:rPr lang="en-US" sz="1400" dirty="0"/>
              <a:t>   Instructional Staff Training</a:t>
            </a:r>
          </a:p>
          <a:p>
            <a:r>
              <a:rPr lang="en-US" sz="1400" dirty="0"/>
              <a:t>   Instructional Related Technology</a:t>
            </a:r>
          </a:p>
        </p:txBody>
      </p:sp>
      <p:sp>
        <p:nvSpPr>
          <p:cNvPr id="8" name="TextBox 7"/>
          <p:cNvSpPr txBox="1"/>
          <p:nvPr/>
        </p:nvSpPr>
        <p:spPr>
          <a:xfrm>
            <a:off x="8436077" y="4515743"/>
            <a:ext cx="3487120" cy="1600438"/>
          </a:xfrm>
          <a:prstGeom prst="rect">
            <a:avLst/>
          </a:prstGeom>
          <a:noFill/>
        </p:spPr>
        <p:txBody>
          <a:bodyPr wrap="square" rtlCol="0">
            <a:spAutoFit/>
          </a:bodyPr>
          <a:lstStyle/>
          <a:p>
            <a:r>
              <a:rPr lang="en-US" sz="1400" b="1" dirty="0"/>
              <a:t>Direct Support:</a:t>
            </a:r>
          </a:p>
          <a:p>
            <a:r>
              <a:rPr lang="en-US" sz="1400" dirty="0"/>
              <a:t>   General Administration     </a:t>
            </a:r>
          </a:p>
          <a:p>
            <a:r>
              <a:rPr lang="en-US" sz="1400" dirty="0"/>
              <a:t>   Facilities &amp; Acquisition</a:t>
            </a:r>
          </a:p>
          <a:p>
            <a:r>
              <a:rPr lang="en-US" sz="1400" dirty="0"/>
              <a:t>   Fiscal Services </a:t>
            </a:r>
          </a:p>
          <a:p>
            <a:r>
              <a:rPr lang="en-US" sz="1400" dirty="0"/>
              <a:t>   Central Services &amp; Transportation</a:t>
            </a:r>
          </a:p>
          <a:p>
            <a:r>
              <a:rPr lang="en-US" sz="1400" dirty="0"/>
              <a:t>   Board of Education</a:t>
            </a:r>
          </a:p>
          <a:p>
            <a:r>
              <a:rPr lang="en-US" sz="1400" dirty="0"/>
              <a:t>   Administrative Technology Svs.</a:t>
            </a:r>
          </a:p>
        </p:txBody>
      </p:sp>
      <p:sp>
        <p:nvSpPr>
          <p:cNvPr id="9" name="TextBox 8"/>
          <p:cNvSpPr txBox="1"/>
          <p:nvPr/>
        </p:nvSpPr>
        <p:spPr>
          <a:xfrm>
            <a:off x="5982347" y="4533471"/>
            <a:ext cx="2231756" cy="1169551"/>
          </a:xfrm>
          <a:prstGeom prst="rect">
            <a:avLst/>
          </a:prstGeom>
          <a:noFill/>
        </p:spPr>
        <p:txBody>
          <a:bodyPr wrap="square" rtlCol="0">
            <a:spAutoFit/>
          </a:bodyPr>
          <a:lstStyle/>
          <a:p>
            <a:r>
              <a:rPr lang="en-US" sz="1400" b="1" dirty="0"/>
              <a:t>School Support Services:</a:t>
            </a:r>
          </a:p>
          <a:p>
            <a:r>
              <a:rPr lang="en-US" sz="1400" dirty="0"/>
              <a:t>   School Administration</a:t>
            </a:r>
          </a:p>
          <a:p>
            <a:r>
              <a:rPr lang="en-US" sz="1400" dirty="0"/>
              <a:t>   Operation of Plant</a:t>
            </a:r>
          </a:p>
          <a:p>
            <a:r>
              <a:rPr lang="en-US" sz="1400" dirty="0"/>
              <a:t>   Maintenance of Plant</a:t>
            </a:r>
          </a:p>
          <a:p>
            <a:r>
              <a:rPr lang="en-US" sz="1400" dirty="0"/>
              <a:t>   Community Services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89820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chemeClr val="tx1"/>
                </a:solidFill>
              </a:rPr>
              <a:t>Special Revenue Fund – Federal Projects</a:t>
            </a:r>
          </a:p>
        </p:txBody>
      </p:sp>
      <p:sp>
        <p:nvSpPr>
          <p:cNvPr id="4" name="Slide Number Placeholder 3"/>
          <p:cNvSpPr>
            <a:spLocks noGrp="1"/>
          </p:cNvSpPr>
          <p:nvPr>
            <p:ph type="sldNum" sz="quarter" idx="12"/>
          </p:nvPr>
        </p:nvSpPr>
        <p:spPr/>
        <p:txBody>
          <a:bodyPr/>
          <a:lstStyle/>
          <a:p>
            <a:fld id="{884827F0-572A-431A-A40B-470BF045B04E}" type="slidenum">
              <a:rPr lang="en-US" smtClean="0"/>
              <a:t>13</a:t>
            </a:fld>
            <a:endParaRPr lang="en-US" dirty="0"/>
          </a:p>
        </p:txBody>
      </p:sp>
      <p:pic>
        <p:nvPicPr>
          <p:cNvPr id="6" name="Picture 5">
            <a:extLst>
              <a:ext uri="{FF2B5EF4-FFF2-40B4-BE49-F238E27FC236}">
                <a16:creationId xmlns:a16="http://schemas.microsoft.com/office/drawing/2014/main" id="{D5EEB970-D93F-F85D-E22F-AEDC8E260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
        <p:nvSpPr>
          <p:cNvPr id="7" name="Content Placeholder 6">
            <a:extLst>
              <a:ext uri="{FF2B5EF4-FFF2-40B4-BE49-F238E27FC236}">
                <a16:creationId xmlns:a16="http://schemas.microsoft.com/office/drawing/2014/main" id="{5923683E-1089-C580-7934-A511D95C2094}"/>
              </a:ext>
            </a:extLst>
          </p:cNvPr>
          <p:cNvSpPr>
            <a:spLocks noGrp="1"/>
          </p:cNvSpPr>
          <p:nvPr>
            <p:ph idx="1"/>
          </p:nvPr>
        </p:nvSpPr>
        <p:spPr/>
        <p:txBody>
          <a:bodyPr/>
          <a:lstStyle/>
          <a:p>
            <a:endParaRPr lang="en-US" dirty="0"/>
          </a:p>
        </p:txBody>
      </p:sp>
      <p:graphicFrame>
        <p:nvGraphicFramePr>
          <p:cNvPr id="8" name="Object 7">
            <a:extLst>
              <a:ext uri="{FF2B5EF4-FFF2-40B4-BE49-F238E27FC236}">
                <a16:creationId xmlns:a16="http://schemas.microsoft.com/office/drawing/2014/main" id="{AA0669B1-AF2F-38C6-5E55-1E75B78A333C}"/>
              </a:ext>
            </a:extLst>
          </p:cNvPr>
          <p:cNvGraphicFramePr>
            <a:graphicFrameLocks noChangeAspect="1"/>
          </p:cNvGraphicFramePr>
          <p:nvPr/>
        </p:nvGraphicFramePr>
        <p:xfrm>
          <a:off x="855663" y="1614488"/>
          <a:ext cx="10299700" cy="4367212"/>
        </p:xfrm>
        <a:graphic>
          <a:graphicData uri="http://schemas.openxmlformats.org/presentationml/2006/ole">
            <mc:AlternateContent xmlns:mc="http://schemas.openxmlformats.org/markup-compatibility/2006">
              <mc:Choice xmlns:v="urn:schemas-microsoft-com:vml" Requires="v">
                <p:oleObj name="Worksheet" r:id="rId4" imgW="9220072" imgH="4848325" progId="Excel.Sheet.12">
                  <p:embed/>
                </p:oleObj>
              </mc:Choice>
              <mc:Fallback>
                <p:oleObj name="Worksheet" r:id="rId4" imgW="9220072" imgH="4848325" progId="Excel.Sheet.12">
                  <p:embed/>
                  <p:pic>
                    <p:nvPicPr>
                      <p:cNvPr id="8" name="Object 7">
                        <a:extLst>
                          <a:ext uri="{FF2B5EF4-FFF2-40B4-BE49-F238E27FC236}">
                            <a16:creationId xmlns:a16="http://schemas.microsoft.com/office/drawing/2014/main" id="{AA0669B1-AF2F-38C6-5E55-1E75B78A333C}"/>
                          </a:ext>
                        </a:extLst>
                      </p:cNvPr>
                      <p:cNvPicPr/>
                      <p:nvPr/>
                    </p:nvPicPr>
                    <p:blipFill>
                      <a:blip r:embed="rId5"/>
                      <a:stretch>
                        <a:fillRect/>
                      </a:stretch>
                    </p:blipFill>
                    <p:spPr>
                      <a:xfrm>
                        <a:off x="855663" y="1614488"/>
                        <a:ext cx="10299700" cy="4367212"/>
                      </a:xfrm>
                      <a:prstGeom prst="rect">
                        <a:avLst/>
                      </a:prstGeom>
                    </p:spPr>
                  </p:pic>
                </p:oleObj>
              </mc:Fallback>
            </mc:AlternateContent>
          </a:graphicData>
        </a:graphic>
      </p:graphicFrame>
    </p:spTree>
    <p:extLst>
      <p:ext uri="{BB962C8B-B14F-4D97-AF65-F5344CB8AC3E}">
        <p14:creationId xmlns:p14="http://schemas.microsoft.com/office/powerpoint/2010/main" val="11119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Food Services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4827778"/>
              </p:ext>
            </p:extLst>
          </p:nvPr>
        </p:nvGraphicFramePr>
        <p:xfrm>
          <a:off x="1096962" y="1846263"/>
          <a:ext cx="10226711"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14</a:t>
            </a:fld>
            <a:endParaRPr lang="en-US" dirty="0"/>
          </a:p>
        </p:txBody>
      </p:sp>
      <p:pic>
        <p:nvPicPr>
          <p:cNvPr id="6" name="Picture 5">
            <a:extLst>
              <a:ext uri="{FF2B5EF4-FFF2-40B4-BE49-F238E27FC236}">
                <a16:creationId xmlns:a16="http://schemas.microsoft.com/office/drawing/2014/main" id="{48779F40-DE07-238C-9FFE-0A930D2FD0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371911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Food Services - Appropriations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0657764"/>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15</a:t>
            </a:fld>
            <a:endParaRPr lang="en-US" dirty="0"/>
          </a:p>
        </p:txBody>
      </p:sp>
      <p:pic>
        <p:nvPicPr>
          <p:cNvPr id="6" name="Picture 5">
            <a:extLst>
              <a:ext uri="{FF2B5EF4-FFF2-40B4-BE49-F238E27FC236}">
                <a16:creationId xmlns:a16="http://schemas.microsoft.com/office/drawing/2014/main" id="{50FF3C87-0011-CB6F-6995-C2A026AF4A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011221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Debt Service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1452163"/>
              </p:ext>
            </p:extLst>
          </p:nvPr>
        </p:nvGraphicFramePr>
        <p:xfrm>
          <a:off x="957264" y="2010847"/>
          <a:ext cx="10958512"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16</a:t>
            </a:fld>
            <a:endParaRPr lang="en-US" dirty="0"/>
          </a:p>
        </p:txBody>
      </p:sp>
      <p:pic>
        <p:nvPicPr>
          <p:cNvPr id="6" name="Picture 5">
            <a:extLst>
              <a:ext uri="{FF2B5EF4-FFF2-40B4-BE49-F238E27FC236}">
                <a16:creationId xmlns:a16="http://schemas.microsoft.com/office/drawing/2014/main" id="{EF5C87A3-3042-C26E-5D15-C1D5AC165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487221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Debt Service Appropriations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95372389"/>
              </p:ext>
            </p:extLst>
          </p:nvPr>
        </p:nvGraphicFramePr>
        <p:xfrm>
          <a:off x="1096963" y="1846263"/>
          <a:ext cx="10115520"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17</a:t>
            </a:fld>
            <a:endParaRPr lang="en-US" dirty="0"/>
          </a:p>
        </p:txBody>
      </p:sp>
      <p:pic>
        <p:nvPicPr>
          <p:cNvPr id="6" name="Picture 5">
            <a:extLst>
              <a:ext uri="{FF2B5EF4-FFF2-40B4-BE49-F238E27FC236}">
                <a16:creationId xmlns:a16="http://schemas.microsoft.com/office/drawing/2014/main" id="{19C5BB28-2CD9-62F5-847F-7408C23646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682348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Capital Outlay Revenue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849187227"/>
              </p:ext>
            </p:extLst>
          </p:nvPr>
        </p:nvGraphicFramePr>
        <p:xfrm>
          <a:off x="774915" y="1722438"/>
          <a:ext cx="10437568" cy="458523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18</a:t>
            </a:fld>
            <a:endParaRPr lang="en-US" dirty="0"/>
          </a:p>
        </p:txBody>
      </p:sp>
      <p:pic>
        <p:nvPicPr>
          <p:cNvPr id="5" name="Picture 4">
            <a:extLst>
              <a:ext uri="{FF2B5EF4-FFF2-40B4-BE49-F238E27FC236}">
                <a16:creationId xmlns:a16="http://schemas.microsoft.com/office/drawing/2014/main" id="{D7E91F01-A543-F59F-F92D-077DFD89E4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73714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84827F0-572A-431A-A40B-470BF045B04E}" type="slidenum">
              <a:rPr lang="en-US" smtClean="0"/>
              <a:t>19</a:t>
            </a:fld>
            <a:endParaRPr lang="en-US" dirty="0"/>
          </a:p>
        </p:txBody>
      </p:sp>
      <p:sp>
        <p:nvSpPr>
          <p:cNvPr id="2" name="Title 1"/>
          <p:cNvSpPr>
            <a:spLocks noGrp="1"/>
          </p:cNvSpPr>
          <p:nvPr>
            <p:ph type="title" idx="4294967295"/>
          </p:nvPr>
        </p:nvSpPr>
        <p:spPr>
          <a:xfrm>
            <a:off x="2133600" y="287338"/>
            <a:ext cx="10058400" cy="687387"/>
          </a:xfrm>
        </p:spPr>
        <p:txBody>
          <a:bodyPr anchor="ctr">
            <a:normAutofit fontScale="90000"/>
          </a:bodyPr>
          <a:lstStyle/>
          <a:p>
            <a:pPr algn="ctr"/>
            <a:r>
              <a:rPr lang="en-US" dirty="0">
                <a:solidFill>
                  <a:schemeClr val="tx1"/>
                </a:solidFill>
              </a:rPr>
              <a:t>Capital Outlay Appropriations</a:t>
            </a:r>
            <a:br>
              <a:rPr lang="en-US" dirty="0">
                <a:solidFill>
                  <a:schemeClr val="tx1"/>
                </a:solidFill>
              </a:rPr>
            </a:br>
            <a:br>
              <a:rPr lang="en-US" sz="1000" dirty="0">
                <a:solidFill>
                  <a:schemeClr val="tx1"/>
                </a:solidFill>
              </a:rPr>
            </a:br>
            <a:endParaRPr lang="en-US" sz="2200" dirty="0">
              <a:solidFill>
                <a:schemeClr val="tx1"/>
              </a:solidFill>
            </a:endParaRP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1569577746"/>
              </p:ext>
            </p:extLst>
          </p:nvPr>
        </p:nvGraphicFramePr>
        <p:xfrm>
          <a:off x="584617" y="1206366"/>
          <a:ext cx="10957809" cy="4534868"/>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83F4A347-AE6A-744D-5C7D-969A793DC56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03247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6910"/>
            <a:ext cx="10058400" cy="1450757"/>
          </a:xfrm>
        </p:spPr>
        <p:txBody>
          <a:bodyPr anchor="ctr"/>
          <a:lstStyle/>
          <a:p>
            <a:pPr algn="ctr"/>
            <a:r>
              <a:rPr lang="en-US" dirty="0">
                <a:solidFill>
                  <a:schemeClr val="tx1"/>
                </a:solidFill>
              </a:rPr>
              <a:t>TRIM Calendar</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48900414"/>
              </p:ext>
            </p:extLst>
          </p:nvPr>
        </p:nvGraphicFramePr>
        <p:xfrm>
          <a:off x="604066" y="2281848"/>
          <a:ext cx="10983433" cy="2615467"/>
        </p:xfrm>
        <a:graphic>
          <a:graphicData uri="http://schemas.openxmlformats.org/drawingml/2006/table">
            <a:tbl>
              <a:tblPr firstRow="1" bandRow="1">
                <a:tableStyleId>{5C22544A-7EE6-4342-B048-85BDC9FD1C3A}</a:tableStyleId>
              </a:tblPr>
              <a:tblGrid>
                <a:gridCol w="3274631">
                  <a:extLst>
                    <a:ext uri="{9D8B030D-6E8A-4147-A177-3AD203B41FA5}">
                      <a16:colId xmlns:a16="http://schemas.microsoft.com/office/drawing/2014/main" val="20000"/>
                    </a:ext>
                  </a:extLst>
                </a:gridCol>
                <a:gridCol w="7708802">
                  <a:extLst>
                    <a:ext uri="{9D8B030D-6E8A-4147-A177-3AD203B41FA5}">
                      <a16:colId xmlns:a16="http://schemas.microsoft.com/office/drawing/2014/main" val="20001"/>
                    </a:ext>
                  </a:extLst>
                </a:gridCol>
              </a:tblGrid>
              <a:tr h="442891">
                <a:tc>
                  <a:txBody>
                    <a:bodyPr/>
                    <a:lstStyle/>
                    <a:p>
                      <a:pPr algn="ctr"/>
                      <a:r>
                        <a:rPr lang="en-US" dirty="0"/>
                        <a:t>Date</a:t>
                      </a:r>
                    </a:p>
                  </a:txBody>
                  <a:tcPr/>
                </a:tc>
                <a:tc>
                  <a:txBody>
                    <a:bodyPr/>
                    <a:lstStyle/>
                    <a:p>
                      <a:pPr algn="ctr"/>
                      <a:r>
                        <a:rPr lang="en-US" dirty="0"/>
                        <a:t>Activity</a:t>
                      </a:r>
                    </a:p>
                  </a:txBody>
                  <a:tcPr/>
                </a:tc>
                <a:extLst>
                  <a:ext uri="{0D108BD9-81ED-4DB2-BD59-A6C34878D82A}">
                    <a16:rowId xmlns:a16="http://schemas.microsoft.com/office/drawing/2014/main" val="10000"/>
                  </a:ext>
                </a:extLst>
              </a:tr>
              <a:tr h="442891">
                <a:tc>
                  <a:txBody>
                    <a:bodyPr/>
                    <a:lstStyle/>
                    <a:p>
                      <a:pPr algn="ctr"/>
                      <a:r>
                        <a:rPr lang="en-US" dirty="0"/>
                        <a:t>July 21</a:t>
                      </a:r>
                    </a:p>
                  </a:txBody>
                  <a:tcPr anchor="ctr"/>
                </a:tc>
                <a:tc>
                  <a:txBody>
                    <a:bodyPr/>
                    <a:lstStyle/>
                    <a:p>
                      <a:pPr algn="ctr"/>
                      <a:r>
                        <a:rPr lang="en-US" dirty="0"/>
                        <a:t>Tentative Budget sent to the Board</a:t>
                      </a:r>
                    </a:p>
                  </a:txBody>
                  <a:tcPr anchor="ctr"/>
                </a:tc>
                <a:extLst>
                  <a:ext uri="{0D108BD9-81ED-4DB2-BD59-A6C34878D82A}">
                    <a16:rowId xmlns:a16="http://schemas.microsoft.com/office/drawing/2014/main" val="10001"/>
                  </a:ext>
                </a:extLst>
              </a:tr>
              <a:tr h="442891">
                <a:tc>
                  <a:txBody>
                    <a:bodyPr/>
                    <a:lstStyle/>
                    <a:p>
                      <a:pPr algn="ctr"/>
                      <a:r>
                        <a:rPr lang="en-US" dirty="0"/>
                        <a:t>July 24</a:t>
                      </a:r>
                    </a:p>
                  </a:txBody>
                  <a:tcPr anchor="ctr"/>
                </a:tc>
                <a:tc>
                  <a:txBody>
                    <a:bodyPr/>
                    <a:lstStyle/>
                    <a:p>
                      <a:pPr algn="ctr"/>
                      <a:r>
                        <a:rPr lang="en-US" dirty="0"/>
                        <a:t>Board approved the Tentative Budget for advertising</a:t>
                      </a:r>
                      <a:r>
                        <a:rPr lang="en-US" baseline="0" dirty="0"/>
                        <a:t> purposes</a:t>
                      </a:r>
                      <a:endParaRPr lang="en-US" dirty="0"/>
                    </a:p>
                  </a:txBody>
                  <a:tcPr anchor="ctr"/>
                </a:tc>
                <a:extLst>
                  <a:ext uri="{0D108BD9-81ED-4DB2-BD59-A6C34878D82A}">
                    <a16:rowId xmlns:a16="http://schemas.microsoft.com/office/drawing/2014/main" val="10002"/>
                  </a:ext>
                </a:extLst>
              </a:tr>
              <a:tr h="442891">
                <a:tc>
                  <a:txBody>
                    <a:bodyPr/>
                    <a:lstStyle/>
                    <a:p>
                      <a:pPr algn="ctr"/>
                      <a:r>
                        <a:rPr lang="en-US" dirty="0"/>
                        <a:t>July 28</a:t>
                      </a:r>
                    </a:p>
                  </a:txBody>
                  <a:tcPr anchor="ctr"/>
                </a:tc>
                <a:tc>
                  <a:txBody>
                    <a:bodyPr/>
                    <a:lstStyle/>
                    <a:p>
                      <a:pPr algn="ctr"/>
                      <a:r>
                        <a:rPr lang="en-US" dirty="0"/>
                        <a:t>Tentative Budget was advertised in </a:t>
                      </a:r>
                      <a:r>
                        <a:rPr lang="en-US" i="1" u="sng" dirty="0"/>
                        <a:t>The St. Augustine Record</a:t>
                      </a:r>
                    </a:p>
                  </a:txBody>
                  <a:tcPr anchor="ctr"/>
                </a:tc>
                <a:extLst>
                  <a:ext uri="{0D108BD9-81ED-4DB2-BD59-A6C34878D82A}">
                    <a16:rowId xmlns:a16="http://schemas.microsoft.com/office/drawing/2014/main" val="10003"/>
                  </a:ext>
                </a:extLst>
              </a:tr>
              <a:tr h="430665">
                <a:tc>
                  <a:txBody>
                    <a:bodyPr/>
                    <a:lstStyle/>
                    <a:p>
                      <a:pPr algn="ctr"/>
                      <a:r>
                        <a:rPr lang="en-US" dirty="0"/>
                        <a:t>August 1</a:t>
                      </a:r>
                    </a:p>
                  </a:txBody>
                  <a:tcPr anchor="ctr"/>
                </a:tc>
                <a:tc>
                  <a:txBody>
                    <a:bodyPr/>
                    <a:lstStyle/>
                    <a:p>
                      <a:pPr algn="ctr"/>
                      <a:r>
                        <a:rPr lang="en-US" dirty="0"/>
                        <a:t>First Public Hearing on the 2023-2024</a:t>
                      </a:r>
                      <a:r>
                        <a:rPr lang="en-US" baseline="0" dirty="0"/>
                        <a:t> Tentative Millages and Budget</a:t>
                      </a:r>
                      <a:endParaRPr lang="en-US" dirty="0"/>
                    </a:p>
                  </a:txBody>
                  <a:tcPr anchor="ctr"/>
                </a:tc>
                <a:extLst>
                  <a:ext uri="{0D108BD9-81ED-4DB2-BD59-A6C34878D82A}">
                    <a16:rowId xmlns:a16="http://schemas.microsoft.com/office/drawing/2014/main" val="10004"/>
                  </a:ext>
                </a:extLst>
              </a:tr>
              <a:tr h="413238">
                <a:tc>
                  <a:txBody>
                    <a:bodyPr/>
                    <a:lstStyle/>
                    <a:p>
                      <a:pPr algn="ctr"/>
                      <a:r>
                        <a:rPr lang="en-US" dirty="0"/>
                        <a:t>September 12</a:t>
                      </a:r>
                    </a:p>
                  </a:txBody>
                  <a:tcPr anchor="ctr"/>
                </a:tc>
                <a:tc>
                  <a:txBody>
                    <a:bodyPr/>
                    <a:lstStyle/>
                    <a:p>
                      <a:pPr algn="ctr"/>
                      <a:r>
                        <a:rPr lang="en-US" dirty="0"/>
                        <a:t>Final Public Hearing on the 2023-2024 Final Millages and Budget</a:t>
                      </a:r>
                    </a:p>
                  </a:txBody>
                  <a:tcPr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a:t>
            </a:fld>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331403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Total Budget for 2023-2024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67976163"/>
              </p:ext>
            </p:extLst>
          </p:nvPr>
        </p:nvGraphicFramePr>
        <p:xfrm>
          <a:off x="1663907" y="1846263"/>
          <a:ext cx="8874178" cy="2956560"/>
        </p:xfrm>
        <a:graphic>
          <a:graphicData uri="http://schemas.openxmlformats.org/drawingml/2006/table">
            <a:tbl>
              <a:tblPr firstRow="1" bandRow="1">
                <a:tableStyleId>{5C22544A-7EE6-4342-B048-85BDC9FD1C3A}</a:tableStyleId>
              </a:tblPr>
              <a:tblGrid>
                <a:gridCol w="4437089">
                  <a:extLst>
                    <a:ext uri="{9D8B030D-6E8A-4147-A177-3AD203B41FA5}">
                      <a16:colId xmlns:a16="http://schemas.microsoft.com/office/drawing/2014/main" val="20000"/>
                    </a:ext>
                  </a:extLst>
                </a:gridCol>
                <a:gridCol w="4437089">
                  <a:extLst>
                    <a:ext uri="{9D8B030D-6E8A-4147-A177-3AD203B41FA5}">
                      <a16:colId xmlns:a16="http://schemas.microsoft.com/office/drawing/2014/main" val="20001"/>
                    </a:ext>
                  </a:extLst>
                </a:gridCol>
              </a:tblGrid>
              <a:tr h="370840">
                <a:tc>
                  <a:txBody>
                    <a:bodyPr/>
                    <a:lstStyle/>
                    <a:p>
                      <a:r>
                        <a:rPr lang="en-US" dirty="0"/>
                        <a:t>Fund</a:t>
                      </a:r>
                    </a:p>
                  </a:txBody>
                  <a:tcPr/>
                </a:tc>
                <a:tc>
                  <a:txBody>
                    <a:bodyPr/>
                    <a:lstStyle/>
                    <a:p>
                      <a:pPr algn="ctr"/>
                      <a:r>
                        <a:rPr lang="en-US" dirty="0"/>
                        <a:t>Total for 2023-2024</a:t>
                      </a:r>
                    </a:p>
                  </a:txBody>
                  <a:tcPr/>
                </a:tc>
                <a:extLst>
                  <a:ext uri="{0D108BD9-81ED-4DB2-BD59-A6C34878D82A}">
                    <a16:rowId xmlns:a16="http://schemas.microsoft.com/office/drawing/2014/main" val="10000"/>
                  </a:ext>
                </a:extLst>
              </a:tr>
              <a:tr h="370840">
                <a:tc>
                  <a:txBody>
                    <a:bodyPr/>
                    <a:lstStyle/>
                    <a:p>
                      <a:r>
                        <a:rPr lang="en-US" dirty="0"/>
                        <a:t>General Operating Fund</a:t>
                      </a:r>
                    </a:p>
                  </a:txBody>
                  <a:tcPr/>
                </a:tc>
                <a:tc>
                  <a:txBody>
                    <a:bodyPr/>
                    <a:lstStyle/>
                    <a:p>
                      <a:pPr algn="ctr"/>
                      <a:r>
                        <a:rPr lang="en-US" dirty="0"/>
                        <a:t>$511,826,845</a:t>
                      </a:r>
                    </a:p>
                  </a:txBody>
                  <a:tcPr/>
                </a:tc>
                <a:extLst>
                  <a:ext uri="{0D108BD9-81ED-4DB2-BD59-A6C34878D82A}">
                    <a16:rowId xmlns:a16="http://schemas.microsoft.com/office/drawing/2014/main" val="10001"/>
                  </a:ext>
                </a:extLst>
              </a:tr>
              <a:tr h="370840">
                <a:tc>
                  <a:txBody>
                    <a:bodyPr/>
                    <a:lstStyle/>
                    <a:p>
                      <a:r>
                        <a:rPr lang="en-US" dirty="0"/>
                        <a:t>Special Revenue </a:t>
                      </a:r>
                      <a:r>
                        <a:rPr lang="en-US" baseline="0" dirty="0"/>
                        <a:t>Fund</a:t>
                      </a:r>
                      <a:endParaRPr lang="en-US" dirty="0"/>
                    </a:p>
                  </a:txBody>
                  <a:tcPr/>
                </a:tc>
                <a:tc>
                  <a:txBody>
                    <a:bodyPr/>
                    <a:lstStyle/>
                    <a:p>
                      <a:pPr algn="ctr"/>
                      <a:r>
                        <a:rPr lang="en-US" dirty="0"/>
                        <a:t>$ 53,303,857</a:t>
                      </a:r>
                    </a:p>
                  </a:txBody>
                  <a:tcPr/>
                </a:tc>
                <a:extLst>
                  <a:ext uri="{0D108BD9-81ED-4DB2-BD59-A6C34878D82A}">
                    <a16:rowId xmlns:a16="http://schemas.microsoft.com/office/drawing/2014/main" val="10002"/>
                  </a:ext>
                </a:extLst>
              </a:tr>
              <a:tr h="370840">
                <a:tc>
                  <a:txBody>
                    <a:bodyPr/>
                    <a:lstStyle/>
                    <a:p>
                      <a:r>
                        <a:rPr lang="en-US" baseline="0" dirty="0"/>
                        <a:t>Debt Service Fund</a:t>
                      </a:r>
                      <a:endParaRPr lang="en-US" dirty="0"/>
                    </a:p>
                  </a:txBody>
                  <a:tcPr/>
                </a:tc>
                <a:tc>
                  <a:txBody>
                    <a:bodyPr/>
                    <a:lstStyle/>
                    <a:p>
                      <a:pPr algn="ctr"/>
                      <a:r>
                        <a:rPr lang="en-US" dirty="0"/>
                        <a:t>$ 44,894,308</a:t>
                      </a:r>
                    </a:p>
                  </a:txBody>
                  <a:tcPr/>
                </a:tc>
                <a:extLst>
                  <a:ext uri="{0D108BD9-81ED-4DB2-BD59-A6C34878D82A}">
                    <a16:rowId xmlns:a16="http://schemas.microsoft.com/office/drawing/2014/main" val="10003"/>
                  </a:ext>
                </a:extLst>
              </a:tr>
              <a:tr h="370840">
                <a:tc>
                  <a:txBody>
                    <a:bodyPr/>
                    <a:lstStyle/>
                    <a:p>
                      <a:r>
                        <a:rPr lang="en-US" dirty="0"/>
                        <a:t>Capital Projects Fund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$507,838,963</a:t>
                      </a:r>
                    </a:p>
                  </a:txBody>
                  <a:tcPr/>
                </a:tc>
                <a:extLst>
                  <a:ext uri="{0D108BD9-81ED-4DB2-BD59-A6C34878D82A}">
                    <a16:rowId xmlns:a16="http://schemas.microsoft.com/office/drawing/2014/main" val="10004"/>
                  </a:ext>
                </a:extLst>
              </a:tr>
              <a:tr h="185420">
                <a:tc>
                  <a:txBody>
                    <a:bodyPr/>
                    <a:lstStyle/>
                    <a:p>
                      <a:r>
                        <a:rPr lang="en-US" dirty="0"/>
                        <a:t>Internal Service Fund</a:t>
                      </a:r>
                    </a:p>
                  </a:txBody>
                  <a:tcPr>
                    <a:lnB w="12700" cap="flat" cmpd="sng" algn="ctr">
                      <a:solidFill>
                        <a:schemeClr val="tx1"/>
                      </a:solidFill>
                      <a:prstDash val="solid"/>
                      <a:round/>
                      <a:headEnd type="none" w="med" len="med"/>
                      <a:tailEnd type="none" w="med" len="med"/>
                    </a:lnB>
                  </a:tcPr>
                </a:tc>
                <a:tc>
                  <a:txBody>
                    <a:bodyPr/>
                    <a:lstStyle/>
                    <a:p>
                      <a:pPr algn="ctr"/>
                      <a:r>
                        <a:rPr lang="en-US" dirty="0"/>
                        <a:t>$135,275,062</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endParaRPr lang="en-US" dirty="0"/>
                    </a:p>
                  </a:txBody>
                  <a:tcPr>
                    <a:lnT w="12700" cap="flat" cmpd="sng" algn="ctr">
                      <a:solidFill>
                        <a:schemeClr val="tx1"/>
                      </a:solidFill>
                      <a:prstDash val="solid"/>
                      <a:round/>
                      <a:headEnd type="none" w="med" len="med"/>
                      <a:tailEnd type="none" w="med" len="med"/>
                    </a:lnT>
                  </a:tcPr>
                </a:tc>
                <a:tc>
                  <a:txBody>
                    <a:bodyPr/>
                    <a:lstStyle/>
                    <a:p>
                      <a:endParaRPr lang="en-US"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370840">
                <a:tc>
                  <a:txBody>
                    <a:bodyPr/>
                    <a:lstStyle/>
                    <a:p>
                      <a:r>
                        <a:rPr lang="en-US" b="1" i="1" dirty="0"/>
                        <a:t>     Total All Funds</a:t>
                      </a:r>
                    </a:p>
                  </a:txBody>
                  <a:tcPr/>
                </a:tc>
                <a:tc>
                  <a:txBody>
                    <a:bodyPr/>
                    <a:lstStyle/>
                    <a:p>
                      <a:pPr algn="ctr"/>
                      <a:r>
                        <a:rPr lang="en-US" b="1" i="1" dirty="0"/>
                        <a:t>$</a:t>
                      </a:r>
                      <a:r>
                        <a:rPr lang="en-US" b="1" i="1" baseline="0" dirty="0"/>
                        <a:t>1,253,139,034</a:t>
                      </a:r>
                      <a:endParaRPr lang="en-US" b="1" i="1"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20</a:t>
            </a:fld>
            <a:endParaRPr lang="en-US" dirty="0"/>
          </a:p>
        </p:txBody>
      </p:sp>
      <p:pic>
        <p:nvPicPr>
          <p:cNvPr id="6" name="Picture 5">
            <a:extLst>
              <a:ext uri="{FF2B5EF4-FFF2-40B4-BE49-F238E27FC236}">
                <a16:creationId xmlns:a16="http://schemas.microsoft.com/office/drawing/2014/main" id="{B056ED9C-B3E7-7596-89CC-065A4F0FDA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279349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St. Johns County School District</a:t>
            </a:r>
          </a:p>
        </p:txBody>
      </p:sp>
      <p:sp>
        <p:nvSpPr>
          <p:cNvPr id="3" name="Content Placeholder 2"/>
          <p:cNvSpPr>
            <a:spLocks noGrp="1"/>
          </p:cNvSpPr>
          <p:nvPr>
            <p:ph idx="1"/>
          </p:nvPr>
        </p:nvSpPr>
        <p:spPr>
          <a:xfrm>
            <a:off x="1097280" y="1845734"/>
            <a:ext cx="10663796" cy="3570328"/>
          </a:xfrm>
        </p:spPr>
        <p:txBody>
          <a:bodyPr anchor="ctr">
            <a:normAutofit/>
          </a:bodyPr>
          <a:lstStyle/>
          <a:p>
            <a:pPr algn="ctr"/>
            <a:r>
              <a:rPr lang="en-US" sz="4800" dirty="0">
                <a:solidFill>
                  <a:schemeClr val="tx1"/>
                </a:solidFill>
              </a:rPr>
              <a:t>Final Public Hearing</a:t>
            </a:r>
          </a:p>
          <a:p>
            <a:pPr algn="ctr"/>
            <a:r>
              <a:rPr lang="en-US" sz="4800" dirty="0">
                <a:solidFill>
                  <a:schemeClr val="tx1"/>
                </a:solidFill>
              </a:rPr>
              <a:t> FY 2023-2024 Millage Rates and Budget</a:t>
            </a:r>
          </a:p>
        </p:txBody>
      </p:sp>
      <p:sp>
        <p:nvSpPr>
          <p:cNvPr id="4" name="Slide Number Placeholder 3"/>
          <p:cNvSpPr>
            <a:spLocks noGrp="1"/>
          </p:cNvSpPr>
          <p:nvPr>
            <p:ph type="sldNum" sz="quarter" idx="12"/>
          </p:nvPr>
        </p:nvSpPr>
        <p:spPr/>
        <p:txBody>
          <a:bodyPr/>
          <a:lstStyle/>
          <a:p>
            <a:fld id="{884827F0-572A-431A-A40B-470BF045B04E}" type="slidenum">
              <a:rPr lang="en-US" smtClean="0"/>
              <a:t>21</a:t>
            </a:fld>
            <a:endParaRPr lang="en-US" dirty="0"/>
          </a:p>
        </p:txBody>
      </p:sp>
    </p:spTree>
    <p:extLst>
      <p:ext uri="{BB962C8B-B14F-4D97-AF65-F5344CB8AC3E}">
        <p14:creationId xmlns:p14="http://schemas.microsoft.com/office/powerpoint/2010/main" val="714069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St. Johns County School District</a:t>
            </a:r>
          </a:p>
        </p:txBody>
      </p:sp>
      <p:sp>
        <p:nvSpPr>
          <p:cNvPr id="3" name="Content Placeholder 2"/>
          <p:cNvSpPr>
            <a:spLocks noGrp="1"/>
          </p:cNvSpPr>
          <p:nvPr>
            <p:ph idx="1"/>
          </p:nvPr>
        </p:nvSpPr>
        <p:spPr>
          <a:xfrm>
            <a:off x="1097280" y="1845734"/>
            <a:ext cx="10058400" cy="3570328"/>
          </a:xfrm>
        </p:spPr>
        <p:txBody>
          <a:bodyPr anchor="ctr">
            <a:normAutofit/>
          </a:bodyPr>
          <a:lstStyle/>
          <a:p>
            <a:pPr algn="ctr"/>
            <a:r>
              <a:rPr lang="en-US" sz="4800" dirty="0">
                <a:solidFill>
                  <a:schemeClr val="tx1"/>
                </a:solidFill>
              </a:rPr>
              <a:t>Thank you</a:t>
            </a:r>
          </a:p>
        </p:txBody>
      </p:sp>
      <p:sp>
        <p:nvSpPr>
          <p:cNvPr id="4" name="Slide Number Placeholder 3"/>
          <p:cNvSpPr>
            <a:spLocks noGrp="1"/>
          </p:cNvSpPr>
          <p:nvPr>
            <p:ph type="sldNum" sz="quarter" idx="12"/>
          </p:nvPr>
        </p:nvSpPr>
        <p:spPr/>
        <p:txBody>
          <a:bodyPr/>
          <a:lstStyle/>
          <a:p>
            <a:fld id="{884827F0-572A-431A-A40B-470BF045B04E}" type="slidenum">
              <a:rPr lang="en-US" smtClean="0"/>
              <a:t>22</a:t>
            </a:fld>
            <a:endParaRPr lang="en-US" dirty="0"/>
          </a:p>
        </p:txBody>
      </p:sp>
      <p:pic>
        <p:nvPicPr>
          <p:cNvPr id="5" name="Picture 4">
            <a:extLst>
              <a:ext uri="{FF2B5EF4-FFF2-40B4-BE49-F238E27FC236}">
                <a16:creationId xmlns:a16="http://schemas.microsoft.com/office/drawing/2014/main" id="{2CF029B9-2527-7550-C8CF-F1D9A1A5C1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56591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0"/>
            <a:ext cx="10646953" cy="1184031"/>
          </a:xfrm>
        </p:spPr>
        <p:txBody>
          <a:bodyPr/>
          <a:lstStyle/>
          <a:p>
            <a:pPr algn="ctr"/>
            <a:r>
              <a:rPr lang="en-US" dirty="0">
                <a:solidFill>
                  <a:schemeClr val="tx1"/>
                </a:solidFill>
              </a:rPr>
              <a:t>History of Millage Rates</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4827F0-572A-431A-A40B-470BF045B04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0E0D6850-90ED-11A5-A6CB-3B338B9D6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pic>
        <p:nvPicPr>
          <p:cNvPr id="10" name="Picture 9">
            <a:extLst>
              <a:ext uri="{FF2B5EF4-FFF2-40B4-BE49-F238E27FC236}">
                <a16:creationId xmlns:a16="http://schemas.microsoft.com/office/drawing/2014/main" id="{75EB1D47-E45D-BE8E-B13C-47C9FF682663}"/>
              </a:ext>
            </a:extLst>
          </p:cNvPr>
          <p:cNvPicPr>
            <a:picLocks noChangeAspect="1"/>
          </p:cNvPicPr>
          <p:nvPr/>
        </p:nvPicPr>
        <p:blipFill>
          <a:blip r:embed="rId4"/>
          <a:stretch>
            <a:fillRect/>
          </a:stretch>
        </p:blipFill>
        <p:spPr>
          <a:xfrm>
            <a:off x="498764" y="1446415"/>
            <a:ext cx="10939549" cy="4455621"/>
          </a:xfrm>
          <a:prstGeom prst="rect">
            <a:avLst/>
          </a:prstGeom>
        </p:spPr>
      </p:pic>
      <p:sp>
        <p:nvSpPr>
          <p:cNvPr id="11" name="Arrow: Down 10">
            <a:extLst>
              <a:ext uri="{FF2B5EF4-FFF2-40B4-BE49-F238E27FC236}">
                <a16:creationId xmlns:a16="http://schemas.microsoft.com/office/drawing/2014/main" id="{CE7EA0F6-F268-1CB2-BB68-A7C2BD55A260}"/>
              </a:ext>
            </a:extLst>
          </p:cNvPr>
          <p:cNvSpPr/>
          <p:nvPr/>
        </p:nvSpPr>
        <p:spPr>
          <a:xfrm>
            <a:off x="10102645" y="427703"/>
            <a:ext cx="427703" cy="77866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3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2023-2024 Rolled-Back Rate</a:t>
            </a:r>
          </a:p>
        </p:txBody>
      </p:sp>
      <p:graphicFrame>
        <p:nvGraphicFramePr>
          <p:cNvPr id="5" name="Content Placeholder 4"/>
          <p:cNvGraphicFramePr>
            <a:graphicFrameLocks noGrp="1"/>
          </p:cNvGraphicFramePr>
          <p:nvPr>
            <p:ph idx="1"/>
          </p:nvPr>
        </p:nvGraphicFramePr>
        <p:xfrm>
          <a:off x="988827" y="1846263"/>
          <a:ext cx="10388008" cy="2621280"/>
        </p:xfrm>
        <a:graphic>
          <a:graphicData uri="http://schemas.openxmlformats.org/drawingml/2006/table">
            <a:tbl>
              <a:tblPr firstRow="1" bandRow="1">
                <a:noFill/>
                <a:tableStyleId>{5C22544A-7EE6-4342-B048-85BDC9FD1C3A}</a:tableStyleId>
              </a:tblPr>
              <a:tblGrid>
                <a:gridCol w="2597002">
                  <a:extLst>
                    <a:ext uri="{9D8B030D-6E8A-4147-A177-3AD203B41FA5}">
                      <a16:colId xmlns:a16="http://schemas.microsoft.com/office/drawing/2014/main" val="20000"/>
                    </a:ext>
                  </a:extLst>
                </a:gridCol>
                <a:gridCol w="2597002">
                  <a:extLst>
                    <a:ext uri="{9D8B030D-6E8A-4147-A177-3AD203B41FA5}">
                      <a16:colId xmlns:a16="http://schemas.microsoft.com/office/drawing/2014/main" val="20001"/>
                    </a:ext>
                  </a:extLst>
                </a:gridCol>
                <a:gridCol w="2597002">
                  <a:extLst>
                    <a:ext uri="{9D8B030D-6E8A-4147-A177-3AD203B41FA5}">
                      <a16:colId xmlns:a16="http://schemas.microsoft.com/office/drawing/2014/main" val="20002"/>
                    </a:ext>
                  </a:extLst>
                </a:gridCol>
                <a:gridCol w="2597002">
                  <a:extLst>
                    <a:ext uri="{9D8B030D-6E8A-4147-A177-3AD203B41FA5}">
                      <a16:colId xmlns:a16="http://schemas.microsoft.com/office/drawing/2014/main" val="20003"/>
                    </a:ext>
                  </a:extLst>
                </a:gridCol>
              </a:tblGrid>
              <a:tr h="370840">
                <a:tc>
                  <a:txBody>
                    <a:bodyPr/>
                    <a:lstStyle/>
                    <a:p>
                      <a:endParaRPr lang="en-US"/>
                    </a:p>
                  </a:txBody>
                  <a:tcPr/>
                </a:tc>
                <a:tc>
                  <a:txBody>
                    <a:bodyPr/>
                    <a:lstStyle/>
                    <a:p>
                      <a:pPr algn="ctr"/>
                      <a:r>
                        <a:rPr lang="en-US"/>
                        <a:t>(1)</a:t>
                      </a:r>
                    </a:p>
                  </a:txBody>
                  <a:tcPr anchor="ctr"/>
                </a:tc>
                <a:tc>
                  <a:txBody>
                    <a:bodyPr/>
                    <a:lstStyle/>
                    <a:p>
                      <a:pPr algn="ctr"/>
                      <a:r>
                        <a:rPr lang="en-US"/>
                        <a:t>(2)</a:t>
                      </a:r>
                    </a:p>
                  </a:txBody>
                  <a:tcPr anchor="ctr"/>
                </a:tc>
                <a:tc>
                  <a:txBody>
                    <a:bodyPr/>
                    <a:lstStyle/>
                    <a:p>
                      <a:pPr algn="ctr"/>
                      <a:r>
                        <a:rPr lang="en-US"/>
                        <a:t>(3)</a:t>
                      </a:r>
                    </a:p>
                  </a:txBody>
                  <a:tcPr anchor="ctr"/>
                </a:tc>
                <a:extLst>
                  <a:ext uri="{0D108BD9-81ED-4DB2-BD59-A6C34878D82A}">
                    <a16:rowId xmlns:a16="http://schemas.microsoft.com/office/drawing/2014/main" val="10000"/>
                  </a:ext>
                </a:extLst>
              </a:tr>
              <a:tr h="370840">
                <a:tc>
                  <a:txBody>
                    <a:bodyPr/>
                    <a:lstStyle/>
                    <a:p>
                      <a:endParaRPr lang="en-US"/>
                    </a:p>
                  </a:txBody>
                  <a:tcPr/>
                </a:tc>
                <a:tc>
                  <a:txBody>
                    <a:bodyPr/>
                    <a:lstStyle/>
                    <a:p>
                      <a:pPr algn="ctr"/>
                      <a:r>
                        <a:rPr lang="en-US" u="sng"/>
                        <a:t>2022-2023</a:t>
                      </a:r>
                    </a:p>
                  </a:txBody>
                  <a:tcPr anchor="ctr"/>
                </a:tc>
                <a:tc>
                  <a:txBody>
                    <a:bodyPr/>
                    <a:lstStyle/>
                    <a:p>
                      <a:pPr algn="ctr"/>
                      <a:r>
                        <a:rPr lang="en-US" u="sng"/>
                        <a:t>Rolled-Back Rate</a:t>
                      </a:r>
                    </a:p>
                  </a:txBody>
                  <a:tcPr anchor="ctr"/>
                </a:tc>
                <a:tc>
                  <a:txBody>
                    <a:bodyPr/>
                    <a:lstStyle/>
                    <a:p>
                      <a:pPr algn="ctr"/>
                      <a:r>
                        <a:rPr lang="en-US" u="sng"/>
                        <a:t>2023-2024</a:t>
                      </a:r>
                    </a:p>
                  </a:txBody>
                  <a:tcPr anchor="ctr"/>
                </a:tc>
                <a:extLst>
                  <a:ext uri="{0D108BD9-81ED-4DB2-BD59-A6C34878D82A}">
                    <a16:rowId xmlns:a16="http://schemas.microsoft.com/office/drawing/2014/main" val="10001"/>
                  </a:ext>
                </a:extLst>
              </a:tr>
              <a:tr h="370840">
                <a:tc>
                  <a:txBody>
                    <a:bodyPr/>
                    <a:lstStyle/>
                    <a:p>
                      <a:r>
                        <a:rPr lang="en-US"/>
                        <a:t>Taxable Value</a:t>
                      </a:r>
                    </a:p>
                  </a:txBody>
                  <a:tcPr/>
                </a:tc>
                <a:tc>
                  <a:txBody>
                    <a:bodyPr/>
                    <a:lstStyle/>
                    <a:p>
                      <a:pPr algn="ctr"/>
                      <a:r>
                        <a:rPr lang="en-US"/>
                        <a:t>$ 45,659,707,648</a:t>
                      </a:r>
                    </a:p>
                  </a:txBody>
                  <a:tcPr anchor="ctr"/>
                </a:tc>
                <a:tc>
                  <a:txBody>
                    <a:bodyPr/>
                    <a:lstStyle/>
                    <a:p>
                      <a:pPr algn="ctr"/>
                      <a:r>
                        <a:rPr lang="en-US"/>
                        <a:t>$ 52,065,063,613</a:t>
                      </a:r>
                    </a:p>
                  </a:txBody>
                  <a:tcPr anchor="ctr"/>
                </a:tc>
                <a:tc>
                  <a:txBody>
                    <a:bodyPr/>
                    <a:lstStyle/>
                    <a:p>
                      <a:pPr algn="ctr"/>
                      <a:r>
                        <a:rPr lang="en-US"/>
                        <a:t>$ 54,218,088,600</a:t>
                      </a:r>
                    </a:p>
                  </a:txBody>
                  <a:tcPr anchor="ctr"/>
                </a:tc>
                <a:extLst>
                  <a:ext uri="{0D108BD9-81ED-4DB2-BD59-A6C34878D82A}">
                    <a16:rowId xmlns:a16="http://schemas.microsoft.com/office/drawing/2014/main" val="10002"/>
                  </a:ext>
                </a:extLst>
              </a:tr>
              <a:tr h="370840">
                <a:tc>
                  <a:txBody>
                    <a:bodyPr/>
                    <a:lstStyle/>
                    <a:p>
                      <a:r>
                        <a:rPr lang="en-US"/>
                        <a:t>Millage Rate</a:t>
                      </a:r>
                    </a:p>
                  </a:txBody>
                  <a:tcPr>
                    <a:lnB w="12700" cap="flat" cmpd="sng" algn="ctr">
                      <a:solidFill>
                        <a:schemeClr val="tx1"/>
                      </a:solidFill>
                      <a:prstDash val="solid"/>
                      <a:round/>
                      <a:headEnd type="none" w="med" len="med"/>
                      <a:tailEnd type="none" w="med" len="med"/>
                    </a:lnB>
                  </a:tcPr>
                </a:tc>
                <a:tc>
                  <a:txBody>
                    <a:bodyPr/>
                    <a:lstStyle/>
                    <a:p>
                      <a:pPr algn="ctr"/>
                      <a:r>
                        <a:rPr lang="en-US"/>
                        <a:t>5.483</a:t>
                      </a:r>
                    </a:p>
                  </a:txBody>
                  <a:tcPr anchor="ctr">
                    <a:lnB w="12700" cap="flat" cmpd="sng" algn="ctr">
                      <a:solidFill>
                        <a:schemeClr val="tx1"/>
                      </a:solidFill>
                      <a:prstDash val="solid"/>
                      <a:round/>
                      <a:headEnd type="none" w="med" len="med"/>
                      <a:tailEnd type="none" w="med" len="med"/>
                    </a:lnB>
                  </a:tcPr>
                </a:tc>
                <a:tc>
                  <a:txBody>
                    <a:bodyPr/>
                    <a:lstStyle/>
                    <a:p>
                      <a:pPr algn="ctr"/>
                      <a:r>
                        <a:rPr lang="en-US"/>
                        <a:t>4.808448</a:t>
                      </a:r>
                    </a:p>
                  </a:txBody>
                  <a:tcPr anchor="ctr">
                    <a:lnB w="12700" cap="flat" cmpd="sng" algn="ctr">
                      <a:solidFill>
                        <a:schemeClr val="tx1"/>
                      </a:solidFill>
                      <a:prstDash val="solid"/>
                      <a:round/>
                      <a:headEnd type="none" w="med" len="med"/>
                      <a:tailEnd type="none" w="med" len="med"/>
                    </a:lnB>
                  </a:tcPr>
                </a:tc>
                <a:tc>
                  <a:txBody>
                    <a:bodyPr/>
                    <a:lstStyle/>
                    <a:p>
                      <a:pPr algn="ctr"/>
                      <a:r>
                        <a:rPr lang="en-US"/>
                        <a:t>5.410</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a:t>Dollars Generated</a:t>
                      </a:r>
                      <a:r>
                        <a:rPr lang="en-US" baseline="0"/>
                        <a:t> (Yield)</a:t>
                      </a:r>
                      <a:endParaRPr lang="en-US"/>
                    </a:p>
                  </a:txBody>
                  <a:tcPr>
                    <a:lnT w="12700" cap="flat" cmpd="sng" algn="ctr">
                      <a:solidFill>
                        <a:schemeClr val="tx1"/>
                      </a:solidFill>
                      <a:prstDash val="solid"/>
                      <a:round/>
                      <a:headEnd type="none" w="med" len="med"/>
                      <a:tailEnd type="none" w="med" len="med"/>
                    </a:lnT>
                  </a:tcPr>
                </a:tc>
                <a:tc>
                  <a:txBody>
                    <a:bodyPr/>
                    <a:lstStyle/>
                    <a:p>
                      <a:pPr algn="ctr"/>
                      <a:r>
                        <a:rPr lang="en-US"/>
                        <a:t>$ 250,352,177</a:t>
                      </a:r>
                    </a:p>
                  </a:txBody>
                  <a:tcPr anchor="ctr">
                    <a:lnT w="12700" cap="flat" cmpd="sng" algn="ctr">
                      <a:solidFill>
                        <a:schemeClr val="tx1"/>
                      </a:solidFill>
                      <a:prstDash val="solid"/>
                      <a:round/>
                      <a:headEnd type="none" w="med" len="med"/>
                      <a:tailEnd type="none" w="med" len="med"/>
                    </a:lnT>
                  </a:tcPr>
                </a:tc>
                <a:tc>
                  <a:txBody>
                    <a:bodyPr/>
                    <a:lstStyle/>
                    <a:p>
                      <a:pPr algn="ctr"/>
                      <a:r>
                        <a:rPr lang="en-US"/>
                        <a:t>$ 250,352,151</a:t>
                      </a:r>
                    </a:p>
                  </a:txBody>
                  <a:tcPr anchor="ctr">
                    <a:lnT w="12700" cap="flat" cmpd="sng" algn="ctr">
                      <a:solidFill>
                        <a:schemeClr val="tx1"/>
                      </a:solidFill>
                      <a:prstDash val="solid"/>
                      <a:round/>
                      <a:headEnd type="none" w="med" len="med"/>
                      <a:tailEnd type="none" w="med" len="med"/>
                    </a:lnT>
                  </a:tcPr>
                </a:tc>
                <a:tc>
                  <a:txBody>
                    <a:bodyPr/>
                    <a:lstStyle/>
                    <a:p>
                      <a:pPr algn="ctr"/>
                      <a:r>
                        <a:rPr lang="en-US"/>
                        <a:t>$ 293,319,859</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70840">
                <a:tc>
                  <a:txBody>
                    <a:bodyPr/>
                    <a:lstStyle/>
                    <a:p>
                      <a:endParaRPr lang="en-US"/>
                    </a:p>
                  </a:txBody>
                  <a:tcP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extLst>
                  <a:ext uri="{0D108BD9-81ED-4DB2-BD59-A6C34878D82A}">
                    <a16:rowId xmlns:a16="http://schemas.microsoft.com/office/drawing/2014/main" val="10005"/>
                  </a:ext>
                </a:extLst>
              </a:tr>
              <a:tr h="370840">
                <a:tc gridSpan="4">
                  <a:txBody>
                    <a:bodyPr/>
                    <a:lstStyle/>
                    <a:p>
                      <a:pPr marL="0" indent="0">
                        <a:buFontTx/>
                        <a:buNone/>
                      </a:pPr>
                      <a:r>
                        <a:rPr lang="en-US" sz="2000" b="1" i="1"/>
                        <a:t>Current</a:t>
                      </a:r>
                      <a:r>
                        <a:rPr lang="en-US" sz="2000" b="1" i="1" baseline="0"/>
                        <a:t> year total proposed rate as a percent change of rolled-back rate is  12.61%</a:t>
                      </a:r>
                      <a:endParaRPr lang="en-US" sz="2000" b="1" i="1"/>
                    </a:p>
                  </a:txBody>
                  <a:tcPr/>
                </a:tc>
                <a:tc hMerge="1">
                  <a:txBody>
                    <a:bodyPr/>
                    <a:lstStyle/>
                    <a:p>
                      <a:pPr algn="ctr"/>
                      <a:endParaRPr lang="en-US"/>
                    </a:p>
                  </a:txBody>
                  <a:tcPr anchor="ctr"/>
                </a:tc>
                <a:tc hMerge="1">
                  <a:txBody>
                    <a:bodyPr/>
                    <a:lstStyle/>
                    <a:p>
                      <a:pPr algn="ctr"/>
                      <a:endParaRPr lang="en-US"/>
                    </a:p>
                  </a:txBody>
                  <a:tcPr anchor="ctr"/>
                </a:tc>
                <a:tc hMerge="1">
                  <a:txBody>
                    <a:bodyPr/>
                    <a:lstStyle/>
                    <a:p>
                      <a:pPr algn="ctr"/>
                      <a:endParaRPr lang="en-US"/>
                    </a:p>
                  </a:txBody>
                  <a:tcPr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4</a:t>
            </a:fld>
            <a:endParaRPr lang="en-US" dirty="0"/>
          </a:p>
        </p:txBody>
      </p:sp>
      <p:pic>
        <p:nvPicPr>
          <p:cNvPr id="6" name="Picture 5">
            <a:extLst>
              <a:ext uri="{FF2B5EF4-FFF2-40B4-BE49-F238E27FC236}">
                <a16:creationId xmlns:a16="http://schemas.microsoft.com/office/drawing/2014/main" id="{B8D94C5D-ADEB-4C75-5FAE-449BB34E89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416893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What is a Millage Rate? </a:t>
            </a:r>
            <a:endParaRPr lang="en-US" sz="2800" dirty="0">
              <a:solidFill>
                <a:schemeClr val="tx1"/>
              </a:solidFill>
            </a:endParaRPr>
          </a:p>
        </p:txBody>
      </p:sp>
      <p:graphicFrame>
        <p:nvGraphicFramePr>
          <p:cNvPr id="5" name="Content Placeholder 4"/>
          <p:cNvGraphicFramePr>
            <a:graphicFrameLocks noGrp="1"/>
          </p:cNvGraphicFramePr>
          <p:nvPr>
            <p:ph idx="1"/>
          </p:nvPr>
        </p:nvGraphicFramePr>
        <p:xfrm>
          <a:off x="1096963" y="1846263"/>
          <a:ext cx="10058400" cy="2981458"/>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499189">
                <a:tc>
                  <a:txBody>
                    <a:bodyPr/>
                    <a:lstStyle/>
                    <a:p>
                      <a:endParaRPr lang="en-US"/>
                    </a:p>
                  </a:txBody>
                  <a:tcPr/>
                </a:tc>
                <a:tc>
                  <a:txBody>
                    <a:bodyPr/>
                    <a:lstStyle/>
                    <a:p>
                      <a:pPr algn="ctr"/>
                      <a:endParaRPr lang="en-US"/>
                    </a:p>
                  </a:txBody>
                  <a:tcPr/>
                </a:tc>
                <a:extLst>
                  <a:ext uri="{0D108BD9-81ED-4DB2-BD59-A6C34878D82A}">
                    <a16:rowId xmlns:a16="http://schemas.microsoft.com/office/drawing/2014/main" val="10000"/>
                  </a:ext>
                </a:extLst>
              </a:tr>
              <a:tr h="499189">
                <a:tc>
                  <a:txBody>
                    <a:bodyPr/>
                    <a:lstStyle/>
                    <a:p>
                      <a:r>
                        <a:rPr lang="en-US"/>
                        <a:t>Taxable</a:t>
                      </a:r>
                      <a:r>
                        <a:rPr lang="en-US" baseline="0"/>
                        <a:t> Value</a:t>
                      </a:r>
                      <a:endParaRPr lang="en-US"/>
                    </a:p>
                  </a:txBody>
                  <a:tcPr anchor="ctr"/>
                </a:tc>
                <a:tc>
                  <a:txBody>
                    <a:bodyPr/>
                    <a:lstStyle/>
                    <a:p>
                      <a:pPr algn="ctr"/>
                      <a:r>
                        <a:rPr lang="en-US"/>
                        <a:t>$ 54,218,088,600</a:t>
                      </a:r>
                    </a:p>
                  </a:txBody>
                  <a:tcPr anchor="ctr"/>
                </a:tc>
                <a:extLst>
                  <a:ext uri="{0D108BD9-81ED-4DB2-BD59-A6C34878D82A}">
                    <a16:rowId xmlns:a16="http://schemas.microsoft.com/office/drawing/2014/main" val="10001"/>
                  </a:ext>
                </a:extLst>
              </a:tr>
              <a:tr h="499189">
                <a:tc>
                  <a:txBody>
                    <a:bodyPr/>
                    <a:lstStyle/>
                    <a:p>
                      <a:r>
                        <a:rPr lang="en-US"/>
                        <a:t>Divide</a:t>
                      </a:r>
                      <a:r>
                        <a:rPr lang="en-US" baseline="0"/>
                        <a:t> by 1,000</a:t>
                      </a:r>
                      <a:endParaRPr lang="en-US"/>
                    </a:p>
                  </a:txBody>
                  <a:tcPr anchor="ctr"/>
                </a:tc>
                <a:tc>
                  <a:txBody>
                    <a:bodyPr/>
                    <a:lstStyle/>
                    <a:p>
                      <a:pPr algn="ctr"/>
                      <a:r>
                        <a:rPr lang="en-US"/>
                        <a:t>1,000</a:t>
                      </a:r>
                    </a:p>
                  </a:txBody>
                  <a:tcPr anchor="ctr"/>
                </a:tc>
                <a:extLst>
                  <a:ext uri="{0D108BD9-81ED-4DB2-BD59-A6C34878D82A}">
                    <a16:rowId xmlns:a16="http://schemas.microsoft.com/office/drawing/2014/main" val="10002"/>
                  </a:ext>
                </a:extLst>
              </a:tr>
              <a:tr h="492351">
                <a:tc>
                  <a:txBody>
                    <a:bodyPr/>
                    <a:lstStyle/>
                    <a:p>
                      <a:r>
                        <a:rPr lang="en-US"/>
                        <a:t>Collection Rate by Florida Statute</a:t>
                      </a:r>
                    </a:p>
                  </a:txBody>
                  <a:tcPr anchor="ctr">
                    <a:lnB w="12700" cap="flat" cmpd="sng" algn="ctr">
                      <a:solidFill>
                        <a:schemeClr val="tx1"/>
                      </a:solidFill>
                      <a:prstDash val="solid"/>
                      <a:round/>
                      <a:headEnd type="none" w="med" len="med"/>
                      <a:tailEnd type="none" w="med" len="med"/>
                    </a:lnB>
                  </a:tcPr>
                </a:tc>
                <a:tc>
                  <a:txBody>
                    <a:bodyPr/>
                    <a:lstStyle/>
                    <a:p>
                      <a:pPr algn="ctr"/>
                      <a:r>
                        <a:rPr lang="en-US"/>
                        <a:t>96%</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92351">
                <a:tc>
                  <a:txBody>
                    <a:bodyPr/>
                    <a:lstStyle/>
                    <a:p>
                      <a:endParaRPr lang="en-US"/>
                    </a:p>
                  </a:txBody>
                  <a:tcPr anchor="ctr">
                    <a:lnT w="12700" cap="flat" cmpd="sng" algn="ctr">
                      <a:solidFill>
                        <a:schemeClr val="tx1"/>
                      </a:solidFill>
                      <a:prstDash val="solid"/>
                      <a:round/>
                      <a:headEnd type="none" w="med" len="med"/>
                      <a:tailEnd type="none" w="med" len="med"/>
                    </a:lnT>
                  </a:tcPr>
                </a:tc>
                <a:tc>
                  <a:txBody>
                    <a:bodyPr/>
                    <a:lstStyle/>
                    <a:p>
                      <a:pPr algn="ctr"/>
                      <a:endParaRPr lang="en-US"/>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499189">
                <a:tc>
                  <a:txBody>
                    <a:bodyPr/>
                    <a:lstStyle/>
                    <a:p>
                      <a:r>
                        <a:rPr lang="en-US" b="1" i="1"/>
                        <a:t>Value of One</a:t>
                      </a:r>
                      <a:r>
                        <a:rPr lang="en-US" b="1" i="1" baseline="0"/>
                        <a:t> Mill</a:t>
                      </a:r>
                      <a:endParaRPr lang="en-US" b="1" i="1"/>
                    </a:p>
                  </a:txBody>
                  <a:tcPr anchor="ctr"/>
                </a:tc>
                <a:tc>
                  <a:txBody>
                    <a:bodyPr/>
                    <a:lstStyle/>
                    <a:p>
                      <a:pPr algn="ctr"/>
                      <a:r>
                        <a:rPr lang="en-US" b="1" i="1"/>
                        <a:t>$52,049,365</a:t>
                      </a:r>
                    </a:p>
                  </a:txBody>
                  <a:tcPr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5</a:t>
            </a:fld>
            <a:endParaRPr lang="en-US" dirty="0"/>
          </a:p>
        </p:txBody>
      </p:sp>
      <p:pic>
        <p:nvPicPr>
          <p:cNvPr id="6" name="Picture 5">
            <a:extLst>
              <a:ext uri="{FF2B5EF4-FFF2-40B4-BE49-F238E27FC236}">
                <a16:creationId xmlns:a16="http://schemas.microsoft.com/office/drawing/2014/main" id="{B8506AE4-2852-F5BB-8062-DC18EF82F4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18352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solidFill>
                  <a:schemeClr val="tx1"/>
                </a:solidFill>
              </a:rPr>
              <a:t>Proposed Millage Rates for 2023-2024</a:t>
            </a:r>
          </a:p>
        </p:txBody>
      </p:sp>
      <p:graphicFrame>
        <p:nvGraphicFramePr>
          <p:cNvPr id="5" name="Content Placeholder 4"/>
          <p:cNvGraphicFramePr>
            <a:graphicFrameLocks noGrp="1"/>
          </p:cNvGraphicFramePr>
          <p:nvPr>
            <p:ph idx="1"/>
          </p:nvPr>
        </p:nvGraphicFramePr>
        <p:xfrm>
          <a:off x="1725561" y="2143976"/>
          <a:ext cx="8439164" cy="2991549"/>
        </p:xfrm>
        <a:graphic>
          <a:graphicData uri="http://schemas.openxmlformats.org/drawingml/2006/table">
            <a:tbl>
              <a:tblPr firstRow="1" bandRow="1">
                <a:tableStyleId>{5C22544A-7EE6-4342-B048-85BDC9FD1C3A}</a:tableStyleId>
              </a:tblPr>
              <a:tblGrid>
                <a:gridCol w="4219582">
                  <a:extLst>
                    <a:ext uri="{9D8B030D-6E8A-4147-A177-3AD203B41FA5}">
                      <a16:colId xmlns:a16="http://schemas.microsoft.com/office/drawing/2014/main" val="20000"/>
                    </a:ext>
                  </a:extLst>
                </a:gridCol>
                <a:gridCol w="4219582">
                  <a:extLst>
                    <a:ext uri="{9D8B030D-6E8A-4147-A177-3AD203B41FA5}">
                      <a16:colId xmlns:a16="http://schemas.microsoft.com/office/drawing/2014/main" val="20001"/>
                    </a:ext>
                  </a:extLst>
                </a:gridCol>
              </a:tblGrid>
              <a:tr h="429888">
                <a:tc>
                  <a:txBody>
                    <a:bodyPr/>
                    <a:lstStyle/>
                    <a:p>
                      <a:pPr algn="ctr"/>
                      <a:endParaRPr lang="en-US"/>
                    </a:p>
                  </a:txBody>
                  <a:tcPr/>
                </a:tc>
                <a:tc>
                  <a:txBody>
                    <a:bodyPr/>
                    <a:lstStyle/>
                    <a:p>
                      <a:pPr algn="ctr"/>
                      <a:r>
                        <a:rPr lang="en-US"/>
                        <a:t>2023-2024</a:t>
                      </a:r>
                    </a:p>
                  </a:txBody>
                  <a:tcPr/>
                </a:tc>
                <a:extLst>
                  <a:ext uri="{0D108BD9-81ED-4DB2-BD59-A6C34878D82A}">
                    <a16:rowId xmlns:a16="http://schemas.microsoft.com/office/drawing/2014/main" val="10000"/>
                  </a:ext>
                </a:extLst>
              </a:tr>
              <a:tr h="429888">
                <a:tc>
                  <a:txBody>
                    <a:bodyPr/>
                    <a:lstStyle/>
                    <a:p>
                      <a:r>
                        <a:rPr lang="en-US"/>
                        <a:t>State Required Local Effort (RLE)</a:t>
                      </a:r>
                    </a:p>
                  </a:txBody>
                  <a:tcPr/>
                </a:tc>
                <a:tc>
                  <a:txBody>
                    <a:bodyPr/>
                    <a:lstStyle/>
                    <a:p>
                      <a:pPr algn="ctr"/>
                      <a:r>
                        <a:rPr lang="en-US"/>
                        <a:t>3.162</a:t>
                      </a:r>
                    </a:p>
                  </a:txBody>
                  <a:tcPr/>
                </a:tc>
                <a:extLst>
                  <a:ext uri="{0D108BD9-81ED-4DB2-BD59-A6C34878D82A}">
                    <a16:rowId xmlns:a16="http://schemas.microsoft.com/office/drawing/2014/main" val="10001"/>
                  </a:ext>
                </a:extLst>
              </a:tr>
              <a:tr h="423999">
                <a:tc>
                  <a:txBody>
                    <a:bodyPr/>
                    <a:lstStyle/>
                    <a:p>
                      <a:r>
                        <a:rPr lang="en-US"/>
                        <a:t>Basic Discretionary Millage</a:t>
                      </a:r>
                    </a:p>
                  </a:txBody>
                  <a:tcPr>
                    <a:lnB w="12700" cap="flat" cmpd="sng" algn="ctr">
                      <a:solidFill>
                        <a:schemeClr val="tx1"/>
                      </a:solidFill>
                      <a:prstDash val="solid"/>
                      <a:round/>
                      <a:headEnd type="none" w="med" len="med"/>
                      <a:tailEnd type="none" w="med" len="med"/>
                    </a:lnB>
                  </a:tcPr>
                </a:tc>
                <a:tc>
                  <a:txBody>
                    <a:bodyPr/>
                    <a:lstStyle/>
                    <a:p>
                      <a:pPr algn="ctr"/>
                      <a:r>
                        <a:rPr lang="en-US"/>
                        <a:t>0.748</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29888">
                <a:tc>
                  <a:txBody>
                    <a:bodyPr/>
                    <a:lstStyle/>
                    <a:p>
                      <a:pPr algn="ctr"/>
                      <a:r>
                        <a:rPr lang="en-US" b="1"/>
                        <a:t>     Subtotal</a:t>
                      </a:r>
                    </a:p>
                  </a:txBody>
                  <a:tcPr>
                    <a:lnT w="12700" cap="flat" cmpd="sng" algn="ctr">
                      <a:solidFill>
                        <a:schemeClr val="tx1"/>
                      </a:solidFill>
                      <a:prstDash val="solid"/>
                      <a:round/>
                      <a:headEnd type="none" w="med" len="med"/>
                      <a:tailEnd type="none" w="med" len="med"/>
                    </a:lnT>
                  </a:tcPr>
                </a:tc>
                <a:tc>
                  <a:txBody>
                    <a:bodyPr/>
                    <a:lstStyle/>
                    <a:p>
                      <a:pPr algn="ctr"/>
                      <a:r>
                        <a:rPr lang="en-US" b="1"/>
                        <a:t>3.910</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423999">
                <a:tc>
                  <a:txBody>
                    <a:bodyPr/>
                    <a:lstStyle/>
                    <a:p>
                      <a:r>
                        <a:rPr lang="en-US"/>
                        <a:t>Capital Outlay Millage</a:t>
                      </a:r>
                    </a:p>
                  </a:txBody>
                  <a:tcPr>
                    <a:lnB w="12700" cap="flat" cmpd="sng" algn="ctr">
                      <a:solidFill>
                        <a:schemeClr val="tx1"/>
                      </a:solidFill>
                      <a:prstDash val="solid"/>
                      <a:round/>
                      <a:headEnd type="none" w="med" len="med"/>
                      <a:tailEnd type="none" w="med" len="med"/>
                    </a:lnB>
                  </a:tcPr>
                </a:tc>
                <a:tc>
                  <a:txBody>
                    <a:bodyPr/>
                    <a:lstStyle/>
                    <a:p>
                      <a:pPr algn="ctr"/>
                      <a:r>
                        <a:rPr lang="en-US"/>
                        <a:t>1.500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23999">
                <a:tc>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429888">
                <a:tc>
                  <a:txBody>
                    <a:bodyPr/>
                    <a:lstStyle/>
                    <a:p>
                      <a:r>
                        <a:rPr lang="en-US" b="1" i="1"/>
                        <a:t>Total 2023-2024 Millage</a:t>
                      </a:r>
                      <a:r>
                        <a:rPr lang="en-US" b="1" i="1" baseline="0"/>
                        <a:t> Levy</a:t>
                      </a:r>
                      <a:endParaRPr lang="en-US" b="1" i="1"/>
                    </a:p>
                  </a:txBody>
                  <a:tcPr/>
                </a:tc>
                <a:tc>
                  <a:txBody>
                    <a:bodyPr/>
                    <a:lstStyle/>
                    <a:p>
                      <a:pPr algn="ctr"/>
                      <a:r>
                        <a:rPr lang="en-US" b="1" i="1"/>
                        <a:t>5.410</a:t>
                      </a:r>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6</a:t>
            </a:fld>
            <a:endParaRPr lang="en-US" dirty="0"/>
          </a:p>
        </p:txBody>
      </p:sp>
      <p:pic>
        <p:nvPicPr>
          <p:cNvPr id="6" name="Picture 5">
            <a:extLst>
              <a:ext uri="{FF2B5EF4-FFF2-40B4-BE49-F238E27FC236}">
                <a16:creationId xmlns:a16="http://schemas.microsoft.com/office/drawing/2014/main" id="{D5EEB970-D93F-F85D-E22F-AEDC8E260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589413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pPr algn="ctr"/>
            <a:r>
              <a:rPr lang="en-US" dirty="0">
                <a:solidFill>
                  <a:schemeClr val="tx1"/>
                </a:solidFill>
              </a:rPr>
              <a:t>How Millage Works – Scenario #1</a:t>
            </a:r>
          </a:p>
        </p:txBody>
      </p:sp>
      <p:graphicFrame>
        <p:nvGraphicFramePr>
          <p:cNvPr id="6" name="Group 26"/>
          <p:cNvGraphicFramePr>
            <a:graphicFrameLocks noGrp="1"/>
          </p:cNvGraphicFramePr>
          <p:nvPr>
            <p:ph idx="1"/>
          </p:nvPr>
        </p:nvGraphicFramePr>
        <p:xfrm>
          <a:off x="6543992" y="1956390"/>
          <a:ext cx="4611688" cy="3327991"/>
        </p:xfrm>
        <a:graphic>
          <a:graphicData uri="http://schemas.openxmlformats.org/drawingml/2006/table">
            <a:tbl>
              <a:tblPr>
                <a:tableStyleId>{5940675A-B579-460E-94D1-54222C63F5DA}</a:tableStyleId>
              </a:tblPr>
              <a:tblGrid>
                <a:gridCol w="2536213">
                  <a:extLst>
                    <a:ext uri="{9D8B030D-6E8A-4147-A177-3AD203B41FA5}">
                      <a16:colId xmlns:a16="http://schemas.microsoft.com/office/drawing/2014/main" val="20000"/>
                    </a:ext>
                  </a:extLst>
                </a:gridCol>
                <a:gridCol w="2075475">
                  <a:extLst>
                    <a:ext uri="{9D8B030D-6E8A-4147-A177-3AD203B41FA5}">
                      <a16:colId xmlns:a16="http://schemas.microsoft.com/office/drawing/2014/main" val="20001"/>
                    </a:ext>
                  </a:extLst>
                </a:gridCol>
              </a:tblGrid>
              <a:tr h="8980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Assessed Value</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$280,000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54722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Less – Homestead Exemption</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sng" strike="noStrike" cap="none" normalizeH="0" baseline="0">
                          <a:ln>
                            <a:noFill/>
                          </a:ln>
                          <a:effectLst/>
                        </a:rPr>
                        <a:t>- $25,000</a:t>
                      </a:r>
                      <a:endParaRPr kumimoji="0" lang="en-US" sz="2800" b="0" i="0" u="sng"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8270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Taxable Value </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$255,000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7</a:t>
            </a:fld>
            <a:endParaRPr lang="en-US" dirty="0"/>
          </a:p>
        </p:txBody>
      </p:sp>
      <p:sp>
        <p:nvSpPr>
          <p:cNvPr id="5" name="Rectangle 3"/>
          <p:cNvSpPr txBox="1">
            <a:spLocks noChangeArrowheads="1"/>
          </p:cNvSpPr>
          <p:nvPr/>
        </p:nvSpPr>
        <p:spPr>
          <a:xfrm>
            <a:off x="1154083" y="1956390"/>
            <a:ext cx="4844902" cy="3327991"/>
          </a:xfrm>
          <a:prstGeom prst="rect">
            <a:avLst/>
          </a:prstGeom>
          <a:noFill/>
          <a:ln w="28575" cap="sq" cmpd="sng">
            <a:solidFill>
              <a:schemeClr val="tx1"/>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  Assumes </a:t>
            </a:r>
            <a:r>
              <a:rPr lang="en-US" u="sng" dirty="0"/>
              <a:t>no</a:t>
            </a:r>
            <a:r>
              <a:rPr lang="en-US" dirty="0"/>
              <a:t> increase in $280,000 home</a:t>
            </a:r>
          </a:p>
          <a:p>
            <a:pPr marL="0" indent="0">
              <a:buNone/>
            </a:pPr>
            <a:r>
              <a:rPr lang="en-US" dirty="0"/>
              <a:t>  2022-23 millage = 5.483 mills</a:t>
            </a:r>
          </a:p>
          <a:p>
            <a:pPr marL="0" indent="0">
              <a:buNone/>
            </a:pPr>
            <a:r>
              <a:rPr lang="en-US" dirty="0"/>
              <a:t>  2023-24 millage = 5.410 mills (1.33% mills)</a:t>
            </a:r>
          </a:p>
          <a:p>
            <a:pPr marL="0" indent="0">
              <a:buNone/>
            </a:pPr>
            <a:r>
              <a:rPr lang="en-US" dirty="0"/>
              <a:t>  </a:t>
            </a:r>
            <a:r>
              <a:rPr lang="en-US" b="1"/>
              <a:t>Last year’s taxes were $1,398.17</a:t>
            </a:r>
            <a:endParaRPr lang="en-US" b="1" baseline="30000"/>
          </a:p>
          <a:p>
            <a:pPr marL="0" indent="0">
              <a:buNone/>
            </a:pPr>
            <a:r>
              <a:rPr lang="en-US" b="1"/>
              <a:t>  This year’s taxes will be $1,379.55</a:t>
            </a:r>
            <a:endParaRPr lang="en-US" b="1" baseline="30000"/>
          </a:p>
          <a:p>
            <a:pPr marL="0" indent="0">
              <a:buNone/>
            </a:pPr>
            <a:r>
              <a:rPr lang="en-US" dirty="0"/>
              <a:t>  </a:t>
            </a:r>
            <a:r>
              <a:rPr lang="en-US" b="1" u="sng" dirty="0"/>
              <a:t>Decrease</a:t>
            </a:r>
            <a:r>
              <a:rPr lang="en-US" dirty="0"/>
              <a:t> of $18.62 or (1.33%)</a:t>
            </a:r>
            <a:endParaRPr lang="en-US" sz="2000" dirty="0"/>
          </a:p>
        </p:txBody>
      </p:sp>
      <p:pic>
        <p:nvPicPr>
          <p:cNvPr id="7" name="Picture 6">
            <a:extLst>
              <a:ext uri="{FF2B5EF4-FFF2-40B4-BE49-F238E27FC236}">
                <a16:creationId xmlns:a16="http://schemas.microsoft.com/office/drawing/2014/main" id="{A5DCBC97-7710-B48F-4507-B6BB85D953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85105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pPr algn="ctr"/>
            <a:r>
              <a:rPr lang="en-US" dirty="0">
                <a:solidFill>
                  <a:schemeClr val="tx1"/>
                </a:solidFill>
              </a:rPr>
              <a:t>How Millage Works – Scenario #2</a:t>
            </a:r>
          </a:p>
        </p:txBody>
      </p:sp>
      <p:graphicFrame>
        <p:nvGraphicFramePr>
          <p:cNvPr id="6" name="Group 26"/>
          <p:cNvGraphicFramePr>
            <a:graphicFrameLocks noGrp="1"/>
          </p:cNvGraphicFramePr>
          <p:nvPr>
            <p:ph idx="1"/>
          </p:nvPr>
        </p:nvGraphicFramePr>
        <p:xfrm>
          <a:off x="6543992" y="1956390"/>
          <a:ext cx="4611688" cy="3466215"/>
        </p:xfrm>
        <a:graphic>
          <a:graphicData uri="http://schemas.openxmlformats.org/drawingml/2006/table">
            <a:tbl>
              <a:tblPr>
                <a:tableStyleId>{5940675A-B579-460E-94D1-54222C63F5DA}</a:tableStyleId>
              </a:tblPr>
              <a:tblGrid>
                <a:gridCol w="2663803">
                  <a:extLst>
                    <a:ext uri="{9D8B030D-6E8A-4147-A177-3AD203B41FA5}">
                      <a16:colId xmlns:a16="http://schemas.microsoft.com/office/drawing/2014/main" val="20000"/>
                    </a:ext>
                  </a:extLst>
                </a:gridCol>
                <a:gridCol w="1947885">
                  <a:extLst>
                    <a:ext uri="{9D8B030D-6E8A-4147-A177-3AD203B41FA5}">
                      <a16:colId xmlns:a16="http://schemas.microsoft.com/office/drawing/2014/main" val="20001"/>
                    </a:ext>
                  </a:extLst>
                </a:gridCol>
              </a:tblGrid>
              <a:tr h="93177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Assessed Value</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$288,400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543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Less – Homestead Exemption</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sng" strike="noStrike" cap="none" normalizeH="0" baseline="0">
                          <a:ln>
                            <a:noFill/>
                          </a:ln>
                          <a:effectLst/>
                        </a:rPr>
                        <a:t>- $25,000</a:t>
                      </a:r>
                      <a:endParaRPr kumimoji="0" lang="en-US" sz="2800" b="0" i="0" u="sng"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9139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Taxable Value</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$263,400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8</a:t>
            </a:fld>
            <a:endParaRPr lang="en-US" dirty="0"/>
          </a:p>
        </p:txBody>
      </p:sp>
      <p:sp>
        <p:nvSpPr>
          <p:cNvPr id="5" name="Rectangle 3"/>
          <p:cNvSpPr txBox="1">
            <a:spLocks noChangeArrowheads="1"/>
          </p:cNvSpPr>
          <p:nvPr/>
        </p:nvSpPr>
        <p:spPr>
          <a:xfrm>
            <a:off x="1154083" y="1956390"/>
            <a:ext cx="4844902" cy="3466215"/>
          </a:xfrm>
          <a:prstGeom prst="rect">
            <a:avLst/>
          </a:prstGeom>
          <a:noFill/>
          <a:ln w="28575" cap="sq" cmpd="sng">
            <a:solidFill>
              <a:schemeClr val="tx1"/>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  Assumes 3.0% increase in $280,000 home</a:t>
            </a:r>
          </a:p>
          <a:p>
            <a:pPr marL="0" indent="0">
              <a:buNone/>
            </a:pPr>
            <a:r>
              <a:rPr lang="en-US" dirty="0"/>
              <a:t>  2022-23 millage = 5.483 mills</a:t>
            </a:r>
          </a:p>
          <a:p>
            <a:pPr marL="0" indent="0">
              <a:buNone/>
            </a:pPr>
            <a:r>
              <a:rPr lang="en-US" dirty="0"/>
              <a:t>  2023-24 millage = 5.410 mills (1.33% mills)</a:t>
            </a:r>
          </a:p>
          <a:p>
            <a:pPr marL="0" indent="0">
              <a:buNone/>
            </a:pPr>
            <a:r>
              <a:rPr lang="en-US" dirty="0"/>
              <a:t>  </a:t>
            </a:r>
            <a:r>
              <a:rPr lang="en-US" b="1"/>
              <a:t>Last year’s taxes were $1,398.17</a:t>
            </a:r>
            <a:endParaRPr lang="en-US" b="1" baseline="30000"/>
          </a:p>
          <a:p>
            <a:pPr marL="0" indent="0">
              <a:buNone/>
            </a:pPr>
            <a:r>
              <a:rPr lang="en-US" b="1"/>
              <a:t>  This year’s taxes will be $1,424.99</a:t>
            </a:r>
            <a:endParaRPr lang="en-US" b="1" baseline="30000"/>
          </a:p>
          <a:p>
            <a:pPr marL="0" indent="0">
              <a:buNone/>
            </a:pPr>
            <a:r>
              <a:rPr lang="en-US" dirty="0"/>
              <a:t>  </a:t>
            </a:r>
            <a:r>
              <a:rPr lang="en-US" b="1" u="sng" dirty="0"/>
              <a:t>Increase</a:t>
            </a:r>
            <a:r>
              <a:rPr lang="en-US" dirty="0"/>
              <a:t> of $26.83 or 1.92%</a:t>
            </a:r>
            <a:endParaRPr lang="en-US" sz="2000" dirty="0"/>
          </a:p>
        </p:txBody>
      </p:sp>
      <p:pic>
        <p:nvPicPr>
          <p:cNvPr id="7" name="Picture 6">
            <a:extLst>
              <a:ext uri="{FF2B5EF4-FFF2-40B4-BE49-F238E27FC236}">
                <a16:creationId xmlns:a16="http://schemas.microsoft.com/office/drawing/2014/main" id="{563AA239-B2C0-5ED8-1CC7-4609A3EA50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619837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0"/>
            <a:ext cx="10646953" cy="1184031"/>
          </a:xfrm>
        </p:spPr>
        <p:txBody>
          <a:bodyPr/>
          <a:lstStyle/>
          <a:p>
            <a:pPr algn="ctr"/>
            <a:r>
              <a:rPr lang="en-US" dirty="0">
                <a:solidFill>
                  <a:schemeClr val="tx1"/>
                </a:solidFill>
              </a:rPr>
              <a:t>Property Values</a:t>
            </a:r>
          </a:p>
        </p:txBody>
      </p:sp>
      <p:sp>
        <p:nvSpPr>
          <p:cNvPr id="4" name="Slide Number Placeholder 3"/>
          <p:cNvSpPr>
            <a:spLocks noGrp="1"/>
          </p:cNvSpPr>
          <p:nvPr>
            <p:ph type="sldNum" sz="quarter" idx="12"/>
          </p:nvPr>
        </p:nvSpPr>
        <p:spPr/>
        <p:txBody>
          <a:bodyPr/>
          <a:lstStyle/>
          <a:p>
            <a:fld id="{884827F0-572A-431A-A40B-470BF045B04E}" type="slidenum">
              <a:rPr lang="en-US" smtClean="0"/>
              <a:t>9</a:t>
            </a:fld>
            <a:endParaRPr lang="en-US" dirty="0"/>
          </a:p>
        </p:txBody>
      </p:sp>
      <p:pic>
        <p:nvPicPr>
          <p:cNvPr id="6" name="Picture 5">
            <a:extLst>
              <a:ext uri="{FF2B5EF4-FFF2-40B4-BE49-F238E27FC236}">
                <a16:creationId xmlns:a16="http://schemas.microsoft.com/office/drawing/2014/main" id="{0E0D6850-90ED-11A5-A6CB-3B338B9D6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graphicFrame>
        <p:nvGraphicFramePr>
          <p:cNvPr id="3" name="Object 2">
            <a:extLst>
              <a:ext uri="{FF2B5EF4-FFF2-40B4-BE49-F238E27FC236}">
                <a16:creationId xmlns:a16="http://schemas.microsoft.com/office/drawing/2014/main" id="{CCEE1B25-5381-6D67-2FB2-F4ABC18B2D2F}"/>
              </a:ext>
            </a:extLst>
          </p:cNvPr>
          <p:cNvGraphicFramePr>
            <a:graphicFrameLocks noChangeAspect="1"/>
          </p:cNvGraphicFramePr>
          <p:nvPr/>
        </p:nvGraphicFramePr>
        <p:xfrm>
          <a:off x="1208133" y="1563329"/>
          <a:ext cx="10004350" cy="4409768"/>
        </p:xfrm>
        <a:graphic>
          <a:graphicData uri="http://schemas.openxmlformats.org/presentationml/2006/ole">
            <mc:AlternateContent xmlns:mc="http://schemas.openxmlformats.org/markup-compatibility/2006">
              <mc:Choice xmlns:v="urn:schemas-microsoft-com:vml" Requires="v">
                <p:oleObj name="Worksheet" r:id="rId4" imgW="6657831" imgH="3743240" progId="Excel.Sheet.12">
                  <p:embed/>
                </p:oleObj>
              </mc:Choice>
              <mc:Fallback>
                <p:oleObj name="Worksheet" r:id="rId4" imgW="6657831" imgH="3743240" progId="Excel.Sheet.12">
                  <p:embed/>
                  <p:pic>
                    <p:nvPicPr>
                      <p:cNvPr id="3" name="Object 2">
                        <a:extLst>
                          <a:ext uri="{FF2B5EF4-FFF2-40B4-BE49-F238E27FC236}">
                            <a16:creationId xmlns:a16="http://schemas.microsoft.com/office/drawing/2014/main" id="{CCEE1B25-5381-6D67-2FB2-F4ABC18B2D2F}"/>
                          </a:ext>
                        </a:extLst>
                      </p:cNvPr>
                      <p:cNvPicPr/>
                      <p:nvPr/>
                    </p:nvPicPr>
                    <p:blipFill>
                      <a:blip r:embed="rId5"/>
                      <a:stretch>
                        <a:fillRect/>
                      </a:stretch>
                    </p:blipFill>
                    <p:spPr>
                      <a:xfrm>
                        <a:off x="1208133" y="1563329"/>
                        <a:ext cx="10004350" cy="4409768"/>
                      </a:xfrm>
                      <a:prstGeom prst="rect">
                        <a:avLst/>
                      </a:prstGeom>
                    </p:spPr>
                  </p:pic>
                </p:oleObj>
              </mc:Fallback>
            </mc:AlternateContent>
          </a:graphicData>
        </a:graphic>
      </p:graphicFrame>
      <p:sp>
        <p:nvSpPr>
          <p:cNvPr id="7" name="Arrow: Right 6">
            <a:extLst>
              <a:ext uri="{FF2B5EF4-FFF2-40B4-BE49-F238E27FC236}">
                <a16:creationId xmlns:a16="http://schemas.microsoft.com/office/drawing/2014/main" id="{E590B30B-2594-7A14-4A55-CC6DBA20DC49}"/>
              </a:ext>
            </a:extLst>
          </p:cNvPr>
          <p:cNvSpPr/>
          <p:nvPr/>
        </p:nvSpPr>
        <p:spPr>
          <a:xfrm>
            <a:off x="294968" y="2094271"/>
            <a:ext cx="684549" cy="4424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Arrow: Left 4">
            <a:extLst>
              <a:ext uri="{FF2B5EF4-FFF2-40B4-BE49-F238E27FC236}">
                <a16:creationId xmlns:a16="http://schemas.microsoft.com/office/drawing/2014/main" id="{7841F94C-DD0F-044D-4F25-7C4933FFEC03}"/>
              </a:ext>
            </a:extLst>
          </p:cNvPr>
          <p:cNvSpPr/>
          <p:nvPr/>
        </p:nvSpPr>
        <p:spPr>
          <a:xfrm>
            <a:off x="11315168" y="2846439"/>
            <a:ext cx="631026" cy="280219"/>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7747911"/>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F9043949D7494BB09919860BCF29E4" ma:contentTypeVersion="9" ma:contentTypeDescription="Create a new document." ma:contentTypeScope="" ma:versionID="32c9921c631796aa893f86295a0894b9">
  <xsd:schema xmlns:xsd="http://www.w3.org/2001/XMLSchema" xmlns:xs="http://www.w3.org/2001/XMLSchema" xmlns:p="http://schemas.microsoft.com/office/2006/metadata/properties" xmlns:ns3="e69917f6-2247-4731-a66f-d8995dde6d8f" targetNamespace="http://schemas.microsoft.com/office/2006/metadata/properties" ma:root="true" ma:fieldsID="a52c9ea69c0d83a28bfacbf8ac3dea71" ns3:_="">
    <xsd:import namespace="e69917f6-2247-4731-a66f-d8995dde6d8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9917f6-2247-4731-a66f-d8995dde6d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D90F17-D520-470D-8AFB-F99B984A03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9917f6-2247-4731-a66f-d8995dde6d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DE51E2-8698-4F5D-BB04-C1B21805E217}">
  <ds:schemaRefs>
    <ds:schemaRef ds:uri="http://schemas.microsoft.com/sharepoint/v3/contenttype/forms"/>
  </ds:schemaRefs>
</ds:datastoreItem>
</file>

<file path=customXml/itemProps3.xml><?xml version="1.0" encoding="utf-8"?>
<ds:datastoreItem xmlns:ds="http://schemas.openxmlformats.org/officeDocument/2006/customXml" ds:itemID="{69D835BC-AE05-4EA1-A776-188421775CD4}">
  <ds:schemaRefs>
    <ds:schemaRef ds:uri="http://schemas.microsoft.com/office/2006/documentManagement/types"/>
    <ds:schemaRef ds:uri="http://purl.org/dc/terms/"/>
    <ds:schemaRef ds:uri="http://purl.org/dc/elements/1.1/"/>
    <ds:schemaRef ds:uri="http://schemas.microsoft.com/office/infopath/2007/PartnerControls"/>
    <ds:schemaRef ds:uri="http://schemas.microsoft.com/office/2006/metadata/properties"/>
    <ds:schemaRef ds:uri="http://www.w3.org/XML/1998/namespace"/>
    <ds:schemaRef ds:uri="http://schemas.openxmlformats.org/package/2006/metadata/core-properties"/>
    <ds:schemaRef ds:uri="e69917f6-2247-4731-a66f-d8995dde6d8f"/>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27364</TotalTime>
  <Words>4226</Words>
  <Application>Microsoft Office PowerPoint</Application>
  <PresentationFormat>Widescreen</PresentationFormat>
  <Paragraphs>312</Paragraphs>
  <Slides>22</Slides>
  <Notes>22</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Calibri Light</vt:lpstr>
      <vt:lpstr>Tahoma</vt:lpstr>
      <vt:lpstr>Times New Roman</vt:lpstr>
      <vt:lpstr>Wingdings</vt:lpstr>
      <vt:lpstr>Retrospect</vt:lpstr>
      <vt:lpstr>Custom Design</vt:lpstr>
      <vt:lpstr>1_Retrospect</vt:lpstr>
      <vt:lpstr>Worksheet</vt:lpstr>
      <vt:lpstr>Final Public Hearing to Adopt the  2023 – 2024 Millage Rates and Budget </vt:lpstr>
      <vt:lpstr>TRIM Calendar</vt:lpstr>
      <vt:lpstr>History of Millage Rates</vt:lpstr>
      <vt:lpstr>2023-2024 Rolled-Back Rate</vt:lpstr>
      <vt:lpstr>What is a Millage Rate? </vt:lpstr>
      <vt:lpstr>Proposed Millage Rates for 2023-2024</vt:lpstr>
      <vt:lpstr>How Millage Works – Scenario #1</vt:lpstr>
      <vt:lpstr>How Millage Works – Scenario #2</vt:lpstr>
      <vt:lpstr>Property Values</vt:lpstr>
      <vt:lpstr>Total Budget for 2023-2024</vt:lpstr>
      <vt:lpstr>General Fund Revenue</vt:lpstr>
      <vt:lpstr>General Fund Appropriations</vt:lpstr>
      <vt:lpstr>Special Revenue Fund – Federal Projects</vt:lpstr>
      <vt:lpstr>Food Services Revenue</vt:lpstr>
      <vt:lpstr>Food Services - Appropriations</vt:lpstr>
      <vt:lpstr>Debt Service Revenue</vt:lpstr>
      <vt:lpstr>Debt Service Appropriations</vt:lpstr>
      <vt:lpstr>Capital Outlay Revenue</vt:lpstr>
      <vt:lpstr>Capital Outlay Appropriations  </vt:lpstr>
      <vt:lpstr>Total Budget for 2023-2024</vt:lpstr>
      <vt:lpstr>St. Johns County School District</vt:lpstr>
      <vt:lpstr>St. Johns County School District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Legislative Review</dc:title>
  <dc:creator>Beth Sweeny</dc:creator>
  <cp:lastModifiedBy>Gretchen Saunders</cp:lastModifiedBy>
  <cp:revision>372</cp:revision>
  <cp:lastPrinted>2022-09-09T14:16:57Z</cp:lastPrinted>
  <dcterms:created xsi:type="dcterms:W3CDTF">2017-06-27T20:33:09Z</dcterms:created>
  <dcterms:modified xsi:type="dcterms:W3CDTF">2023-09-11T15:55:35Z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0x010100A2F9043949D7494BB09919860BCF29E4</vt:lpwstr>
  </property>
</Properties>
</file>