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3" r:id="rId7"/>
    <p:sldId id="266" r:id="rId8"/>
    <p:sldId id="267" r:id="rId9"/>
    <p:sldId id="268" r:id="rId10"/>
    <p:sldId id="270"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sley, Paul" initials="BP" lastIdx="2" clrIdx="0">
    <p:extLst>
      <p:ext uri="{19B8F6BF-5375-455C-9EA6-DF929625EA0E}">
        <p15:presenceInfo xmlns:p15="http://schemas.microsoft.com/office/powerpoint/2012/main" userId="S-1-5-21-443401358-3291105477-2049745595-20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1" d="100"/>
          <a:sy n="121" d="100"/>
        </p:scale>
        <p:origin x="108" y="96"/>
      </p:cViewPr>
      <p:guideLst/>
    </p:cSldViewPr>
  </p:slideViewPr>
  <p:notesTextViewPr>
    <p:cViewPr>
      <p:scale>
        <a:sx n="3" d="2"/>
        <a:sy n="3" d="2"/>
      </p:scale>
      <p:origin x="0" y="0"/>
    </p:cViewPr>
  </p:notesTextViewPr>
  <p:sorterViewPr>
    <p:cViewPr>
      <p:scale>
        <a:sx n="100" d="100"/>
        <a:sy n="100" d="100"/>
      </p:scale>
      <p:origin x="0" y="-26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17T10:27:53.710" idx="1">
    <p:pos x="10" y="10"/>
    <p:text/>
    <p:extLst>
      <p:ext uri="{C676402C-5697-4E1C-873F-D02D1690AC5C}">
        <p15:threadingInfo xmlns:p15="http://schemas.microsoft.com/office/powerpoint/2012/main" timeZoneBias="240"/>
      </p:ext>
    </p:extLst>
  </p:cm>
  <p:cm authorId="1" dt="2022-06-17T10:27:54.772" idx="2">
    <p:pos x="106" y="106"/>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7/21/2025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omments" Target="../comments/comment1.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32388"/>
            <a:ext cx="7766936" cy="1646302"/>
          </a:xfrm>
        </p:spPr>
        <p:txBody>
          <a:bodyPr/>
          <a:lstStyle/>
          <a:p>
            <a:pPr algn="ctr"/>
            <a:r>
              <a:rPr lang="en-US" sz="9600" b="1" dirty="0">
                <a:solidFill>
                  <a:schemeClr val="tx1"/>
                </a:solidFill>
                <a:latin typeface="Arial" panose="020B0604020202020204" pitchFamily="34" charset="0"/>
                <a:cs typeface="Arial" panose="020B0604020202020204" pitchFamily="34" charset="0"/>
              </a:rPr>
              <a:t>DRILLS</a:t>
            </a:r>
          </a:p>
        </p:txBody>
      </p:sp>
      <p:sp>
        <p:nvSpPr>
          <p:cNvPr id="3" name="Subtitle 2"/>
          <p:cNvSpPr>
            <a:spLocks noGrp="1"/>
          </p:cNvSpPr>
          <p:nvPr>
            <p:ph type="subTitle" idx="1"/>
          </p:nvPr>
        </p:nvSpPr>
        <p:spPr>
          <a:xfrm>
            <a:off x="1507067" y="6309550"/>
            <a:ext cx="7766936" cy="1096899"/>
          </a:xfrm>
        </p:spPr>
        <p:txBody>
          <a:bodyPr>
            <a:normAutofit/>
          </a:bodyPr>
          <a:lstStyle/>
          <a:p>
            <a:pPr algn="ctr"/>
            <a:endParaRPr lang="en-US" sz="2400" dirty="0"/>
          </a:p>
        </p:txBody>
      </p:sp>
      <p:pic>
        <p:nvPicPr>
          <p:cNvPr id="10" name="Picture 9"/>
          <p:cNvPicPr>
            <a:picLocks noChangeAspect="1"/>
          </p:cNvPicPr>
          <p:nvPr/>
        </p:nvPicPr>
        <p:blipFill>
          <a:blip r:embed="rId2"/>
          <a:stretch>
            <a:fillRect/>
          </a:stretch>
        </p:blipFill>
        <p:spPr>
          <a:xfrm>
            <a:off x="3152486" y="2388755"/>
            <a:ext cx="4485986" cy="2512152"/>
          </a:xfrm>
          <a:prstGeom prst="rect">
            <a:avLst/>
          </a:prstGeom>
        </p:spPr>
      </p:pic>
    </p:spTree>
    <p:extLst>
      <p:ext uri="{BB962C8B-B14F-4D97-AF65-F5344CB8AC3E}">
        <p14:creationId xmlns:p14="http://schemas.microsoft.com/office/powerpoint/2010/main" val="1932733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291" y="-5417"/>
            <a:ext cx="4424218" cy="440120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When a tip is submitted on the </a:t>
            </a:r>
            <a:r>
              <a:rPr lang="en-US" sz="2000" b="1" dirty="0" err="1">
                <a:latin typeface="Arial" panose="020B0604020202020204" pitchFamily="34" charset="0"/>
                <a:cs typeface="Arial" panose="020B0604020202020204" pitchFamily="34" charset="0"/>
              </a:rPr>
              <a:t>FortifyFl</a:t>
            </a:r>
            <a:r>
              <a:rPr lang="en-US" sz="2000" b="1" dirty="0">
                <a:latin typeface="Arial" panose="020B0604020202020204" pitchFamily="34" charset="0"/>
                <a:cs typeface="Arial" panose="020B0604020202020204" pitchFamily="34" charset="0"/>
              </a:rPr>
              <a:t> app it will go directly to the School Officials and Law Enforcement of the school you selected</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Anyone can place a tip on the </a:t>
            </a:r>
            <a:r>
              <a:rPr lang="en-US" sz="2000" b="1" dirty="0" err="1">
                <a:latin typeface="Arial" panose="020B0604020202020204" pitchFamily="34" charset="0"/>
                <a:cs typeface="Arial" panose="020B0604020202020204" pitchFamily="34" charset="0"/>
              </a:rPr>
              <a:t>FortifyFl</a:t>
            </a:r>
            <a:r>
              <a:rPr lang="en-US" sz="2000" b="1" dirty="0">
                <a:latin typeface="Arial" panose="020B0604020202020204" pitchFamily="34" charset="0"/>
                <a:cs typeface="Arial" panose="020B0604020202020204" pitchFamily="34" charset="0"/>
              </a:rPr>
              <a:t> app to include Students, Parents, Concerned Citizens.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If you see or hear something please say something.  </a:t>
            </a:r>
            <a:r>
              <a:rPr lang="en-US" sz="2000" b="1" dirty="0" err="1">
                <a:latin typeface="Arial" panose="020B0604020202020204" pitchFamily="34" charset="0"/>
                <a:cs typeface="Arial" panose="020B0604020202020204" pitchFamily="34" charset="0"/>
              </a:rPr>
              <a:t>FortifyFl</a:t>
            </a:r>
            <a:r>
              <a:rPr lang="en-US" sz="2000" b="1" dirty="0">
                <a:latin typeface="Arial" panose="020B0604020202020204" pitchFamily="34" charset="0"/>
                <a:cs typeface="Arial" panose="020B0604020202020204" pitchFamily="34" charset="0"/>
              </a:rPr>
              <a:t> is your way of saying something 24hrs a day 7 days a week. </a:t>
            </a:r>
          </a:p>
        </p:txBody>
      </p:sp>
      <p:pic>
        <p:nvPicPr>
          <p:cNvPr id="4" name="Picture 3"/>
          <p:cNvPicPr>
            <a:picLocks noChangeAspect="1"/>
          </p:cNvPicPr>
          <p:nvPr/>
        </p:nvPicPr>
        <p:blipFill>
          <a:blip r:embed="rId2"/>
          <a:stretch>
            <a:fillRect/>
          </a:stretch>
        </p:blipFill>
        <p:spPr>
          <a:xfrm>
            <a:off x="5426910" y="109193"/>
            <a:ext cx="6565961" cy="1670449"/>
          </a:xfrm>
          <a:prstGeom prst="rect">
            <a:avLst/>
          </a:prstGeom>
        </p:spPr>
      </p:pic>
      <p:pic>
        <p:nvPicPr>
          <p:cNvPr id="7" name="Picture 6"/>
          <p:cNvPicPr>
            <a:picLocks noChangeAspect="1"/>
          </p:cNvPicPr>
          <p:nvPr/>
        </p:nvPicPr>
        <p:blipFill>
          <a:blip r:embed="rId3"/>
          <a:stretch>
            <a:fillRect/>
          </a:stretch>
        </p:blipFill>
        <p:spPr>
          <a:xfrm>
            <a:off x="6793344" y="1921443"/>
            <a:ext cx="3833091" cy="4936557"/>
          </a:xfrm>
          <a:prstGeom prst="rect">
            <a:avLst/>
          </a:prstGeom>
        </p:spPr>
      </p:pic>
    </p:spTree>
    <p:extLst>
      <p:ext uri="{BB962C8B-B14F-4D97-AF65-F5344CB8AC3E}">
        <p14:creationId xmlns:p14="http://schemas.microsoft.com/office/powerpoint/2010/main" val="372810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91874" y="4271530"/>
            <a:ext cx="7399892" cy="3140652"/>
          </a:xfrm>
          <a:prstGeom prst="rect">
            <a:avLst/>
          </a:prstGeom>
        </p:spPr>
      </p:pic>
      <p:pic>
        <p:nvPicPr>
          <p:cNvPr id="2" name="Picture 1"/>
          <p:cNvPicPr>
            <a:picLocks noChangeAspect="1"/>
          </p:cNvPicPr>
          <p:nvPr/>
        </p:nvPicPr>
        <p:blipFill>
          <a:blip r:embed="rId3"/>
          <a:stretch>
            <a:fillRect/>
          </a:stretch>
        </p:blipFill>
        <p:spPr>
          <a:xfrm>
            <a:off x="2737435" y="129309"/>
            <a:ext cx="4508769" cy="3321346"/>
          </a:xfrm>
          <a:prstGeom prst="rect">
            <a:avLst/>
          </a:prstGeom>
        </p:spPr>
      </p:pic>
      <p:pic>
        <p:nvPicPr>
          <p:cNvPr id="4" name="Picture 3"/>
          <p:cNvPicPr>
            <a:picLocks noChangeAspect="1"/>
          </p:cNvPicPr>
          <p:nvPr/>
        </p:nvPicPr>
        <p:blipFill>
          <a:blip r:embed="rId4"/>
          <a:stretch>
            <a:fillRect/>
          </a:stretch>
        </p:blipFill>
        <p:spPr>
          <a:xfrm>
            <a:off x="4289713" y="3518618"/>
            <a:ext cx="1704688" cy="1704688"/>
          </a:xfrm>
          <a:prstGeom prst="rect">
            <a:avLst/>
          </a:prstGeom>
        </p:spPr>
      </p:pic>
    </p:spTree>
    <p:extLst>
      <p:ext uri="{BB962C8B-B14F-4D97-AF65-F5344CB8AC3E}">
        <p14:creationId xmlns:p14="http://schemas.microsoft.com/office/powerpoint/2010/main" val="126431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latin typeface="Arial" panose="020B0604020202020204" pitchFamily="34" charset="0"/>
                <a:cs typeface="Arial" panose="020B0604020202020204" pitchFamily="34" charset="0"/>
              </a:rPr>
              <a:t>Today we are going to look at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Lockdown Drills</a:t>
            </a:r>
          </a:p>
        </p:txBody>
      </p:sp>
      <p:sp>
        <p:nvSpPr>
          <p:cNvPr id="3" name="Content Placeholder 2"/>
          <p:cNvSpPr>
            <a:spLocks noGrp="1"/>
          </p:cNvSpPr>
          <p:nvPr>
            <p:ph idx="1"/>
          </p:nvPr>
        </p:nvSpPr>
        <p:spPr>
          <a:xfrm>
            <a:off x="677334" y="2160590"/>
            <a:ext cx="8596668" cy="2647604"/>
          </a:xfrm>
        </p:spPr>
        <p:txBody>
          <a:bodyPr>
            <a:normAutofit/>
          </a:bodyPr>
          <a:lstStyle/>
          <a:p>
            <a:r>
              <a:rPr lang="en-US" sz="2400" b="1" dirty="0">
                <a:latin typeface="Arial" panose="020B0604020202020204" pitchFamily="34" charset="0"/>
                <a:cs typeface="Arial" panose="020B0604020202020204" pitchFamily="34" charset="0"/>
              </a:rPr>
              <a:t>We want you to know that our school is very safe, and you are very safe being here.  But lets talk about a few things that can make our school even safer.</a:t>
            </a:r>
          </a:p>
          <a:p>
            <a:r>
              <a:rPr lang="en-US" sz="2400" b="1" dirty="0">
                <a:latin typeface="Arial" panose="020B0604020202020204" pitchFamily="34" charset="0"/>
                <a:cs typeface="Arial" panose="020B0604020202020204" pitchFamily="34" charset="0"/>
              </a:rPr>
              <a:t>Today we will learn what to do in a lockdown drill.</a:t>
            </a:r>
          </a:p>
          <a:p>
            <a:r>
              <a:rPr lang="en-US" sz="2400" b="1" dirty="0">
                <a:latin typeface="Arial" panose="020B0604020202020204" pitchFamily="34" charset="0"/>
                <a:cs typeface="Arial" panose="020B0604020202020204" pitchFamily="34" charset="0"/>
              </a:rPr>
              <a:t>We will talk about what to do and ALWAYS listening to your teacher.</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4071475" y="4925404"/>
            <a:ext cx="2858366" cy="1758994"/>
          </a:xfrm>
          <a:prstGeom prst="rect">
            <a:avLst/>
          </a:prstGeom>
        </p:spPr>
      </p:pic>
      <p:pic>
        <p:nvPicPr>
          <p:cNvPr id="6" name="Picture 5"/>
          <p:cNvPicPr>
            <a:picLocks noChangeAspect="1"/>
          </p:cNvPicPr>
          <p:nvPr/>
        </p:nvPicPr>
        <p:blipFill>
          <a:blip r:embed="rId3"/>
          <a:stretch>
            <a:fillRect/>
          </a:stretch>
        </p:blipFill>
        <p:spPr>
          <a:xfrm>
            <a:off x="9274002" y="311945"/>
            <a:ext cx="2647950" cy="1733550"/>
          </a:xfrm>
          <a:prstGeom prst="rect">
            <a:avLst/>
          </a:prstGeom>
        </p:spPr>
      </p:pic>
      <p:pic>
        <p:nvPicPr>
          <p:cNvPr id="7" name="Picture 6"/>
          <p:cNvPicPr>
            <a:picLocks noChangeAspect="1"/>
          </p:cNvPicPr>
          <p:nvPr/>
        </p:nvPicPr>
        <p:blipFill>
          <a:blip r:embed="rId4"/>
          <a:stretch>
            <a:fillRect/>
          </a:stretch>
        </p:blipFill>
        <p:spPr>
          <a:xfrm>
            <a:off x="8845189" y="4923288"/>
            <a:ext cx="3076763" cy="1761110"/>
          </a:xfrm>
          <a:prstGeom prst="rect">
            <a:avLst/>
          </a:prstGeom>
        </p:spPr>
      </p:pic>
    </p:spTree>
    <p:extLst>
      <p:ext uri="{BB962C8B-B14F-4D97-AF65-F5344CB8AC3E}">
        <p14:creationId xmlns:p14="http://schemas.microsoft.com/office/powerpoint/2010/main" val="128966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435" y="193964"/>
            <a:ext cx="1031701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Speaking of ALWAYS, lets look at the ALWAYS rules.</a:t>
            </a:r>
          </a:p>
        </p:txBody>
      </p:sp>
      <p:pic>
        <p:nvPicPr>
          <p:cNvPr id="3" name="Picture 2"/>
          <p:cNvPicPr>
            <a:picLocks noChangeAspect="1"/>
          </p:cNvPicPr>
          <p:nvPr/>
        </p:nvPicPr>
        <p:blipFill>
          <a:blip r:embed="rId2"/>
          <a:stretch>
            <a:fillRect/>
          </a:stretch>
        </p:blipFill>
        <p:spPr>
          <a:xfrm>
            <a:off x="9182522" y="0"/>
            <a:ext cx="2693863" cy="1513609"/>
          </a:xfrm>
          <a:prstGeom prst="rect">
            <a:avLst/>
          </a:prstGeom>
        </p:spPr>
      </p:pic>
      <p:sp>
        <p:nvSpPr>
          <p:cNvPr id="4" name="TextBox 3"/>
          <p:cNvSpPr txBox="1"/>
          <p:nvPr/>
        </p:nvSpPr>
        <p:spPr>
          <a:xfrm>
            <a:off x="212435" y="1183193"/>
            <a:ext cx="1073265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Always LISTEN to the School Teachers, Administrators or Trusted Adults.</a:t>
            </a:r>
          </a:p>
        </p:txBody>
      </p:sp>
      <p:pic>
        <p:nvPicPr>
          <p:cNvPr id="5" name="Picture 4"/>
          <p:cNvPicPr>
            <a:picLocks noChangeAspect="1"/>
          </p:cNvPicPr>
          <p:nvPr/>
        </p:nvPicPr>
        <p:blipFill>
          <a:blip r:embed="rId3"/>
          <a:stretch>
            <a:fillRect/>
          </a:stretch>
        </p:blipFill>
        <p:spPr>
          <a:xfrm>
            <a:off x="8225676" y="3468844"/>
            <a:ext cx="2590800" cy="1762125"/>
          </a:xfrm>
          <a:prstGeom prst="rect">
            <a:avLst/>
          </a:prstGeom>
        </p:spPr>
      </p:pic>
      <p:pic>
        <p:nvPicPr>
          <p:cNvPr id="6" name="Picture 5"/>
          <p:cNvPicPr>
            <a:picLocks noChangeAspect="1"/>
          </p:cNvPicPr>
          <p:nvPr/>
        </p:nvPicPr>
        <p:blipFill>
          <a:blip r:embed="rId4"/>
          <a:stretch>
            <a:fillRect/>
          </a:stretch>
        </p:blipFill>
        <p:spPr>
          <a:xfrm>
            <a:off x="5163848" y="3345295"/>
            <a:ext cx="1847850" cy="2476500"/>
          </a:xfrm>
          <a:prstGeom prst="rect">
            <a:avLst/>
          </a:prstGeom>
        </p:spPr>
      </p:pic>
      <p:pic>
        <p:nvPicPr>
          <p:cNvPr id="7" name="Picture 6"/>
          <p:cNvPicPr>
            <a:picLocks noChangeAspect="1"/>
          </p:cNvPicPr>
          <p:nvPr/>
        </p:nvPicPr>
        <p:blipFill>
          <a:blip r:embed="rId5"/>
          <a:stretch>
            <a:fillRect/>
          </a:stretch>
        </p:blipFill>
        <p:spPr>
          <a:xfrm>
            <a:off x="1093284" y="3530022"/>
            <a:ext cx="2456584" cy="1639770"/>
          </a:xfrm>
          <a:prstGeom prst="rect">
            <a:avLst/>
          </a:prstGeom>
        </p:spPr>
      </p:pic>
      <p:pic>
        <p:nvPicPr>
          <p:cNvPr id="8" name="Picture 7"/>
          <p:cNvPicPr>
            <a:picLocks noChangeAspect="1"/>
          </p:cNvPicPr>
          <p:nvPr/>
        </p:nvPicPr>
        <p:blipFill>
          <a:blip r:embed="rId6"/>
          <a:stretch>
            <a:fillRect/>
          </a:stretch>
        </p:blipFill>
        <p:spPr>
          <a:xfrm>
            <a:off x="5291064" y="1913719"/>
            <a:ext cx="1355581" cy="1355581"/>
          </a:xfrm>
          <a:prstGeom prst="rect">
            <a:avLst/>
          </a:prstGeom>
        </p:spPr>
      </p:pic>
      <p:pic>
        <p:nvPicPr>
          <p:cNvPr id="9" name="Picture 8"/>
          <p:cNvPicPr>
            <a:picLocks noChangeAspect="1"/>
          </p:cNvPicPr>
          <p:nvPr/>
        </p:nvPicPr>
        <p:blipFill>
          <a:blip r:embed="rId6"/>
          <a:stretch>
            <a:fillRect/>
          </a:stretch>
        </p:blipFill>
        <p:spPr>
          <a:xfrm rot="1867637">
            <a:off x="2543273" y="1829633"/>
            <a:ext cx="1320944" cy="1320944"/>
          </a:xfrm>
          <a:prstGeom prst="rect">
            <a:avLst/>
          </a:prstGeom>
        </p:spPr>
      </p:pic>
      <p:pic>
        <p:nvPicPr>
          <p:cNvPr id="10" name="Picture 9"/>
          <p:cNvPicPr>
            <a:picLocks noChangeAspect="1"/>
          </p:cNvPicPr>
          <p:nvPr/>
        </p:nvPicPr>
        <p:blipFill>
          <a:blip r:embed="rId6"/>
          <a:stretch>
            <a:fillRect/>
          </a:stretch>
        </p:blipFill>
        <p:spPr>
          <a:xfrm rot="19990210">
            <a:off x="7821600" y="1866382"/>
            <a:ext cx="1450254" cy="1450254"/>
          </a:xfrm>
          <a:prstGeom prst="rect">
            <a:avLst/>
          </a:prstGeom>
        </p:spPr>
      </p:pic>
      <p:sp>
        <p:nvSpPr>
          <p:cNvPr id="11" name="TextBox 10"/>
          <p:cNvSpPr txBox="1"/>
          <p:nvPr/>
        </p:nvSpPr>
        <p:spPr>
          <a:xfrm>
            <a:off x="906869" y="5281114"/>
            <a:ext cx="2780145"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Teachers, Para’s and Substitutes</a:t>
            </a:r>
          </a:p>
        </p:txBody>
      </p:sp>
      <p:sp>
        <p:nvSpPr>
          <p:cNvPr id="12" name="TextBox 11"/>
          <p:cNvSpPr txBox="1"/>
          <p:nvPr/>
        </p:nvSpPr>
        <p:spPr>
          <a:xfrm>
            <a:off x="4359563" y="5842337"/>
            <a:ext cx="3657600"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Principals, Counselors and other Safe Adults</a:t>
            </a:r>
          </a:p>
        </p:txBody>
      </p:sp>
      <p:sp>
        <p:nvSpPr>
          <p:cNvPr id="13" name="TextBox 12"/>
          <p:cNvSpPr txBox="1"/>
          <p:nvPr/>
        </p:nvSpPr>
        <p:spPr>
          <a:xfrm>
            <a:off x="8144088" y="5328171"/>
            <a:ext cx="2974109"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Custodians, Lunch Room Staff and Law Enforcement</a:t>
            </a:r>
          </a:p>
        </p:txBody>
      </p:sp>
    </p:spTree>
    <p:extLst>
      <p:ext uri="{BB962C8B-B14F-4D97-AF65-F5344CB8AC3E}">
        <p14:creationId xmlns:p14="http://schemas.microsoft.com/office/powerpoint/2010/main" val="4290420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anim calcmode="lin" valueType="num">
                                      <p:cBhvr>
                                        <p:cTn id="22" dur="2000" fill="hold"/>
                                        <p:tgtEl>
                                          <p:spTgt spid="11"/>
                                        </p:tgtEl>
                                        <p:attrNameLst>
                                          <p:attrName>ppt_w</p:attrName>
                                        </p:attrNameLst>
                                      </p:cBhvr>
                                      <p:tavLst>
                                        <p:tav tm="0" fmla="#ppt_w*sin(2.5*pi*$)">
                                          <p:val>
                                            <p:fltVal val="0"/>
                                          </p:val>
                                        </p:tav>
                                        <p:tav tm="100000">
                                          <p:val>
                                            <p:fltVal val="1"/>
                                          </p:val>
                                        </p:tav>
                                      </p:tavLst>
                                    </p:anim>
                                    <p:anim calcmode="lin" valueType="num">
                                      <p:cBhvr>
                                        <p:cTn id="23"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ppt_w</p:attrName>
                                        </p:attrNameLst>
                                      </p:cBhvr>
                                      <p:tavLst>
                                        <p:tav tm="0" fmla="#ppt_w*sin(2.5*pi*$)">
                                          <p:val>
                                            <p:fltVal val="0"/>
                                          </p:val>
                                        </p:tav>
                                        <p:tav tm="100000">
                                          <p:val>
                                            <p:fltVal val="1"/>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anim calcmode="lin" valueType="num">
                                      <p:cBhvr>
                                        <p:cTn id="36" dur="2000" fill="hold"/>
                                        <p:tgtEl>
                                          <p:spTgt spid="6"/>
                                        </p:tgtEl>
                                        <p:attrNameLst>
                                          <p:attrName>ppt_w</p:attrName>
                                        </p:attrNameLst>
                                      </p:cBhvr>
                                      <p:tavLst>
                                        <p:tav tm="0" fmla="#ppt_w*sin(2.5*pi*$)">
                                          <p:val>
                                            <p:fltVal val="0"/>
                                          </p:val>
                                        </p:tav>
                                        <p:tav tm="100000">
                                          <p:val>
                                            <p:fltVal val="1"/>
                                          </p:val>
                                        </p:tav>
                                      </p:tavLst>
                                    </p:anim>
                                    <p:anim calcmode="lin" valueType="num">
                                      <p:cBhvr>
                                        <p:cTn id="3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anim calcmode="lin" valueType="num">
                                      <p:cBhvr>
                                        <p:cTn id="43" dur="2000" fill="hold"/>
                                        <p:tgtEl>
                                          <p:spTgt spid="12"/>
                                        </p:tgtEl>
                                        <p:attrNameLst>
                                          <p:attrName>ppt_w</p:attrName>
                                        </p:attrNameLst>
                                      </p:cBhvr>
                                      <p:tavLst>
                                        <p:tav tm="0" fmla="#ppt_w*sin(2.5*pi*$)">
                                          <p:val>
                                            <p:fltVal val="0"/>
                                          </p:val>
                                        </p:tav>
                                        <p:tav tm="100000">
                                          <p:val>
                                            <p:fltVal val="1"/>
                                          </p:val>
                                        </p:tav>
                                      </p:tavLst>
                                    </p:anim>
                                    <p:anim calcmode="lin" valueType="num">
                                      <p:cBhvr>
                                        <p:cTn id="4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000"/>
                                        <p:tgtEl>
                                          <p:spTgt spid="10"/>
                                        </p:tgtEl>
                                      </p:cBhvr>
                                    </p:animEffect>
                                    <p:anim calcmode="lin" valueType="num">
                                      <p:cBhvr>
                                        <p:cTn id="50" dur="2000" fill="hold"/>
                                        <p:tgtEl>
                                          <p:spTgt spid="10"/>
                                        </p:tgtEl>
                                        <p:attrNameLst>
                                          <p:attrName>ppt_w</p:attrName>
                                        </p:attrNameLst>
                                      </p:cBhvr>
                                      <p:tavLst>
                                        <p:tav tm="0" fmla="#ppt_w*sin(2.5*pi*$)">
                                          <p:val>
                                            <p:fltVal val="0"/>
                                          </p:val>
                                        </p:tav>
                                        <p:tav tm="100000">
                                          <p:val>
                                            <p:fltVal val="1"/>
                                          </p:val>
                                        </p:tav>
                                      </p:tavLst>
                                    </p:anim>
                                    <p:anim calcmode="lin" valueType="num">
                                      <p:cBhvr>
                                        <p:cTn id="5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2000"/>
                                        <p:tgtEl>
                                          <p:spTgt spid="5"/>
                                        </p:tgtEl>
                                      </p:cBhvr>
                                    </p:animEffect>
                                    <p:anim calcmode="lin" valueType="num">
                                      <p:cBhvr>
                                        <p:cTn id="57" dur="2000" fill="hold"/>
                                        <p:tgtEl>
                                          <p:spTgt spid="5"/>
                                        </p:tgtEl>
                                        <p:attrNameLst>
                                          <p:attrName>ppt_w</p:attrName>
                                        </p:attrNameLst>
                                      </p:cBhvr>
                                      <p:tavLst>
                                        <p:tav tm="0" fmla="#ppt_w*sin(2.5*pi*$)">
                                          <p:val>
                                            <p:fltVal val="0"/>
                                          </p:val>
                                        </p:tav>
                                        <p:tav tm="100000">
                                          <p:val>
                                            <p:fltVal val="1"/>
                                          </p:val>
                                        </p:tav>
                                      </p:tavLst>
                                    </p:anim>
                                    <p:anim calcmode="lin" valueType="num">
                                      <p:cBhvr>
                                        <p:cTn id="58"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2000"/>
                                        <p:tgtEl>
                                          <p:spTgt spid="13"/>
                                        </p:tgtEl>
                                      </p:cBhvr>
                                    </p:animEffect>
                                    <p:anim calcmode="lin" valueType="num">
                                      <p:cBhvr>
                                        <p:cTn id="64" dur="2000" fill="hold"/>
                                        <p:tgtEl>
                                          <p:spTgt spid="13"/>
                                        </p:tgtEl>
                                        <p:attrNameLst>
                                          <p:attrName>ppt_w</p:attrName>
                                        </p:attrNameLst>
                                      </p:cBhvr>
                                      <p:tavLst>
                                        <p:tav tm="0" fmla="#ppt_w*sin(2.5*pi*$)">
                                          <p:val>
                                            <p:fltVal val="0"/>
                                          </p:val>
                                        </p:tav>
                                        <p:tav tm="100000">
                                          <p:val>
                                            <p:fltVal val="1"/>
                                          </p:val>
                                        </p:tav>
                                      </p:tavLst>
                                    </p:anim>
                                    <p:anim calcmode="lin" valueType="num">
                                      <p:cBhvr>
                                        <p:cTn id="65"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7" y="249382"/>
            <a:ext cx="1878219" cy="1053842"/>
          </a:xfrm>
          <a:prstGeom prst="rect">
            <a:avLst/>
          </a:prstGeom>
        </p:spPr>
      </p:pic>
      <p:sp>
        <p:nvSpPr>
          <p:cNvPr id="3" name="TextBox 2"/>
          <p:cNvSpPr txBox="1"/>
          <p:nvPr/>
        </p:nvSpPr>
        <p:spPr>
          <a:xfrm>
            <a:off x="2115127" y="249382"/>
            <a:ext cx="7296728"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Try and remain calm and quiet as possible.  When you are calm you will listen and react better</a:t>
            </a:r>
            <a:r>
              <a:rPr lang="en-US" dirty="0"/>
              <a:t>.  </a:t>
            </a:r>
          </a:p>
        </p:txBody>
      </p:sp>
      <p:sp>
        <p:nvSpPr>
          <p:cNvPr id="7" name="TextBox 6"/>
          <p:cNvSpPr txBox="1"/>
          <p:nvPr/>
        </p:nvSpPr>
        <p:spPr>
          <a:xfrm>
            <a:off x="-126899" y="1841013"/>
            <a:ext cx="3357214"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Sometimes this can be difficult but really try</a:t>
            </a:r>
          </a:p>
        </p:txBody>
      </p:sp>
      <p:sp>
        <p:nvSpPr>
          <p:cNvPr id="8" name="TextBox 7"/>
          <p:cNvSpPr txBox="1"/>
          <p:nvPr/>
        </p:nvSpPr>
        <p:spPr>
          <a:xfrm>
            <a:off x="6175156" y="1787140"/>
            <a:ext cx="3388448"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Quiet as a mouse, like playing hide and seek with your friends</a:t>
            </a:r>
          </a:p>
        </p:txBody>
      </p:sp>
      <p:sp>
        <p:nvSpPr>
          <p:cNvPr id="9" name="TextBox 8"/>
          <p:cNvSpPr txBox="1"/>
          <p:nvPr/>
        </p:nvSpPr>
        <p:spPr>
          <a:xfrm>
            <a:off x="2996323" y="6040582"/>
            <a:ext cx="3087358"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Take some deep breaths</a:t>
            </a:r>
          </a:p>
        </p:txBody>
      </p:sp>
      <p:pic>
        <p:nvPicPr>
          <p:cNvPr id="10" name="Picture 9"/>
          <p:cNvPicPr>
            <a:picLocks noChangeAspect="1"/>
          </p:cNvPicPr>
          <p:nvPr/>
        </p:nvPicPr>
        <p:blipFill>
          <a:blip r:embed="rId3"/>
          <a:stretch>
            <a:fillRect/>
          </a:stretch>
        </p:blipFill>
        <p:spPr>
          <a:xfrm>
            <a:off x="6969267" y="2935817"/>
            <a:ext cx="1800225" cy="2533650"/>
          </a:xfrm>
          <a:prstGeom prst="rect">
            <a:avLst/>
          </a:prstGeom>
        </p:spPr>
      </p:pic>
      <p:pic>
        <p:nvPicPr>
          <p:cNvPr id="11" name="Picture 10"/>
          <p:cNvPicPr>
            <a:picLocks noChangeAspect="1"/>
          </p:cNvPicPr>
          <p:nvPr/>
        </p:nvPicPr>
        <p:blipFill>
          <a:blip r:embed="rId4"/>
          <a:stretch>
            <a:fillRect/>
          </a:stretch>
        </p:blipFill>
        <p:spPr>
          <a:xfrm>
            <a:off x="470620" y="2699423"/>
            <a:ext cx="2162175" cy="2114550"/>
          </a:xfrm>
          <a:prstGeom prst="rect">
            <a:avLst/>
          </a:prstGeom>
        </p:spPr>
      </p:pic>
      <p:pic>
        <p:nvPicPr>
          <p:cNvPr id="12" name="Picture 11"/>
          <p:cNvPicPr>
            <a:picLocks noChangeAspect="1"/>
          </p:cNvPicPr>
          <p:nvPr/>
        </p:nvPicPr>
        <p:blipFill>
          <a:blip r:embed="rId5"/>
          <a:stretch>
            <a:fillRect/>
          </a:stretch>
        </p:blipFill>
        <p:spPr>
          <a:xfrm>
            <a:off x="3135064" y="4267921"/>
            <a:ext cx="2809875" cy="1628775"/>
          </a:xfrm>
          <a:prstGeom prst="rect">
            <a:avLst/>
          </a:prstGeom>
        </p:spPr>
      </p:pic>
    </p:spTree>
    <p:extLst>
      <p:ext uri="{BB962C8B-B14F-4D97-AF65-F5344CB8AC3E}">
        <p14:creationId xmlns:p14="http://schemas.microsoft.com/office/powerpoint/2010/main" val="141206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anim calcmode="lin" valueType="num">
                                      <p:cBhvr>
                                        <p:cTn id="38" dur="2000" fill="hold"/>
                                        <p:tgtEl>
                                          <p:spTgt spid="12"/>
                                        </p:tgtEl>
                                        <p:attrNameLst>
                                          <p:attrName>ppt_w</p:attrName>
                                        </p:attrNameLst>
                                      </p:cBhvr>
                                      <p:tavLst>
                                        <p:tav tm="0" fmla="#ppt_w*sin(2.5*pi*$)">
                                          <p:val>
                                            <p:fltVal val="0"/>
                                          </p:val>
                                        </p:tav>
                                        <p:tav tm="100000">
                                          <p:val>
                                            <p:fltVal val="1"/>
                                          </p:val>
                                        </p:tav>
                                      </p:tavLst>
                                    </p:anim>
                                    <p:anim calcmode="lin" valueType="num">
                                      <p:cBhvr>
                                        <p:cTn id="3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316" y="186159"/>
            <a:ext cx="1877731" cy="1054699"/>
          </a:xfrm>
          <a:prstGeom prst="rect">
            <a:avLst/>
          </a:prstGeom>
        </p:spPr>
      </p:pic>
      <p:sp>
        <p:nvSpPr>
          <p:cNvPr id="3" name="TextBox 2"/>
          <p:cNvSpPr txBox="1"/>
          <p:nvPr/>
        </p:nvSpPr>
        <p:spPr>
          <a:xfrm>
            <a:off x="2179782" y="277091"/>
            <a:ext cx="955040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Be prepared to be still and quiet for a long period of time</a:t>
            </a:r>
            <a:r>
              <a:rPr lang="en-US" sz="2000" dirty="0">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3"/>
          <a:stretch>
            <a:fillRect/>
          </a:stretch>
        </p:blipFill>
        <p:spPr>
          <a:xfrm>
            <a:off x="579943" y="4758145"/>
            <a:ext cx="2702069" cy="2023944"/>
          </a:xfrm>
          <a:prstGeom prst="rect">
            <a:avLst/>
          </a:prstGeom>
        </p:spPr>
      </p:pic>
      <p:sp>
        <p:nvSpPr>
          <p:cNvPr id="8" name="TextBox 7"/>
          <p:cNvSpPr txBox="1"/>
          <p:nvPr/>
        </p:nvSpPr>
        <p:spPr>
          <a:xfrm>
            <a:off x="579942" y="3198913"/>
            <a:ext cx="2619375" cy="1323439"/>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Lie on the floor close to your </a:t>
            </a:r>
          </a:p>
          <a:p>
            <a:pPr algn="ctr"/>
            <a:r>
              <a:rPr lang="en-US" sz="2000" b="1" dirty="0">
                <a:latin typeface="Arial" panose="020B0604020202020204" pitchFamily="34" charset="0"/>
                <a:cs typeface="Arial" panose="020B0604020202020204" pitchFamily="34" charset="0"/>
              </a:rPr>
              <a:t>“Safe Wall” like Superman</a:t>
            </a:r>
          </a:p>
        </p:txBody>
      </p:sp>
      <p:sp>
        <p:nvSpPr>
          <p:cNvPr id="9" name="TextBox 8"/>
          <p:cNvSpPr txBox="1"/>
          <p:nvPr/>
        </p:nvSpPr>
        <p:spPr>
          <a:xfrm>
            <a:off x="4498109" y="3814618"/>
            <a:ext cx="2623127" cy="163121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Remember to be very quiet</a:t>
            </a:r>
          </a:p>
          <a:p>
            <a:pPr algn="ctr"/>
            <a:r>
              <a:rPr lang="en-US" sz="2000" b="1" dirty="0">
                <a:latin typeface="Arial" panose="020B0604020202020204" pitchFamily="34" charset="0"/>
                <a:cs typeface="Arial" panose="020B0604020202020204" pitchFamily="34" charset="0"/>
              </a:rPr>
              <a:t> Like a game of hide and seek with your friends</a:t>
            </a:r>
          </a:p>
        </p:txBody>
      </p:sp>
      <p:sp>
        <p:nvSpPr>
          <p:cNvPr id="10" name="TextBox 9"/>
          <p:cNvSpPr txBox="1"/>
          <p:nvPr/>
        </p:nvSpPr>
        <p:spPr>
          <a:xfrm>
            <a:off x="9074654" y="2963120"/>
            <a:ext cx="1893454"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Be prepared this may last a long time </a:t>
            </a:r>
          </a:p>
        </p:txBody>
      </p:sp>
      <p:pic>
        <p:nvPicPr>
          <p:cNvPr id="11" name="Picture 10"/>
          <p:cNvPicPr>
            <a:picLocks noChangeAspect="1"/>
          </p:cNvPicPr>
          <p:nvPr/>
        </p:nvPicPr>
        <p:blipFill>
          <a:blip r:embed="rId4"/>
          <a:stretch>
            <a:fillRect/>
          </a:stretch>
        </p:blipFill>
        <p:spPr>
          <a:xfrm>
            <a:off x="4557134" y="1803273"/>
            <a:ext cx="2505075" cy="1828800"/>
          </a:xfrm>
          <a:prstGeom prst="rect">
            <a:avLst/>
          </a:prstGeom>
        </p:spPr>
      </p:pic>
      <p:pic>
        <p:nvPicPr>
          <p:cNvPr id="12" name="Picture 11"/>
          <p:cNvPicPr>
            <a:picLocks noChangeAspect="1"/>
          </p:cNvPicPr>
          <p:nvPr/>
        </p:nvPicPr>
        <p:blipFill>
          <a:blip r:embed="rId5"/>
          <a:stretch>
            <a:fillRect/>
          </a:stretch>
        </p:blipFill>
        <p:spPr>
          <a:xfrm>
            <a:off x="9074654" y="4311072"/>
            <a:ext cx="2143125" cy="2133600"/>
          </a:xfrm>
          <a:prstGeom prst="rect">
            <a:avLst/>
          </a:prstGeom>
        </p:spPr>
      </p:pic>
      <p:pic>
        <p:nvPicPr>
          <p:cNvPr id="13" name="Picture 12"/>
          <p:cNvPicPr>
            <a:picLocks noChangeAspect="1"/>
          </p:cNvPicPr>
          <p:nvPr/>
        </p:nvPicPr>
        <p:blipFill>
          <a:blip r:embed="rId6"/>
          <a:stretch>
            <a:fillRect/>
          </a:stretch>
        </p:blipFill>
        <p:spPr>
          <a:xfrm>
            <a:off x="707014" y="1270271"/>
            <a:ext cx="2447925" cy="1866900"/>
          </a:xfrm>
          <a:prstGeom prst="rect">
            <a:avLst/>
          </a:prstGeom>
        </p:spPr>
      </p:pic>
    </p:spTree>
    <p:extLst>
      <p:ext uri="{BB962C8B-B14F-4D97-AF65-F5344CB8AC3E}">
        <p14:creationId xmlns:p14="http://schemas.microsoft.com/office/powerpoint/2010/main" val="91809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459" y="139400"/>
            <a:ext cx="1877731" cy="1054699"/>
          </a:xfrm>
          <a:prstGeom prst="rect">
            <a:avLst/>
          </a:prstGeom>
        </p:spPr>
      </p:pic>
      <p:sp>
        <p:nvSpPr>
          <p:cNvPr id="3" name="TextBox 2"/>
          <p:cNvSpPr txBox="1"/>
          <p:nvPr/>
        </p:nvSpPr>
        <p:spPr>
          <a:xfrm>
            <a:off x="1895475" y="139400"/>
            <a:ext cx="7467600"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Move quickly and Quietly to the Closest and Safest location following directions from a trusted adult</a:t>
            </a:r>
          </a:p>
        </p:txBody>
      </p:sp>
      <p:pic>
        <p:nvPicPr>
          <p:cNvPr id="5" name="Picture 4"/>
          <p:cNvPicPr>
            <a:picLocks noChangeAspect="1"/>
          </p:cNvPicPr>
          <p:nvPr/>
        </p:nvPicPr>
        <p:blipFill>
          <a:blip r:embed="rId3"/>
          <a:stretch>
            <a:fillRect/>
          </a:stretch>
        </p:blipFill>
        <p:spPr>
          <a:xfrm>
            <a:off x="6253162" y="1194099"/>
            <a:ext cx="3205163" cy="4816502"/>
          </a:xfrm>
          <a:prstGeom prst="rect">
            <a:avLst/>
          </a:prstGeom>
        </p:spPr>
      </p:pic>
      <p:sp>
        <p:nvSpPr>
          <p:cNvPr id="6" name="TextBox 5"/>
          <p:cNvSpPr txBox="1"/>
          <p:nvPr/>
        </p:nvSpPr>
        <p:spPr>
          <a:xfrm>
            <a:off x="400050" y="4810125"/>
            <a:ext cx="5505450" cy="163121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Move as quickly as possible when you hear the lockdown signal.</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Move as quietly as possible and to the closest, safest area with an adult.  </a:t>
            </a:r>
          </a:p>
        </p:txBody>
      </p:sp>
      <p:pic>
        <p:nvPicPr>
          <p:cNvPr id="7" name="Picture 6"/>
          <p:cNvPicPr>
            <a:picLocks noChangeAspect="1"/>
          </p:cNvPicPr>
          <p:nvPr/>
        </p:nvPicPr>
        <p:blipFill>
          <a:blip r:embed="rId4"/>
          <a:stretch>
            <a:fillRect/>
          </a:stretch>
        </p:blipFill>
        <p:spPr>
          <a:xfrm>
            <a:off x="696376" y="1359010"/>
            <a:ext cx="4526760" cy="2543464"/>
          </a:xfrm>
          <a:prstGeom prst="rect">
            <a:avLst/>
          </a:prstGeom>
        </p:spPr>
      </p:pic>
    </p:spTree>
    <p:extLst>
      <p:ext uri="{BB962C8B-B14F-4D97-AF65-F5344CB8AC3E}">
        <p14:creationId xmlns:p14="http://schemas.microsoft.com/office/powerpoint/2010/main" val="40959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29487" y="90487"/>
            <a:ext cx="4757738" cy="1821834"/>
          </a:xfrm>
          <a:prstGeom prst="rect">
            <a:avLst/>
          </a:prstGeom>
        </p:spPr>
      </p:pic>
      <p:sp>
        <p:nvSpPr>
          <p:cNvPr id="3" name="TextBox 2"/>
          <p:cNvSpPr txBox="1"/>
          <p:nvPr/>
        </p:nvSpPr>
        <p:spPr>
          <a:xfrm>
            <a:off x="257175" y="90487"/>
            <a:ext cx="581025" cy="6740307"/>
          </a:xfrm>
          <a:prstGeom prst="rect">
            <a:avLst/>
          </a:prstGeom>
          <a:noFill/>
        </p:spPr>
        <p:txBody>
          <a:bodyPr wrap="square" rtlCol="0">
            <a:spAutoFit/>
          </a:bodyPr>
          <a:lstStyle/>
          <a:p>
            <a:r>
              <a:rPr lang="en-US" sz="4800" b="1" dirty="0">
                <a:latin typeface="Arial" panose="020B0604020202020204" pitchFamily="34" charset="0"/>
                <a:cs typeface="Arial" panose="020B0604020202020204" pitchFamily="34" charset="0"/>
              </a:rPr>
              <a:t>A</a:t>
            </a:r>
          </a:p>
          <a:p>
            <a:endParaRPr lang="en-US" sz="4800" b="1" dirty="0">
              <a:latin typeface="Arial" panose="020B0604020202020204" pitchFamily="34" charset="0"/>
              <a:cs typeface="Arial" panose="020B0604020202020204" pitchFamily="34" charset="0"/>
            </a:endParaRPr>
          </a:p>
          <a:p>
            <a:r>
              <a:rPr lang="en-US" sz="4800" b="1" dirty="0">
                <a:latin typeface="Arial" panose="020B0604020202020204" pitchFamily="34" charset="0"/>
                <a:cs typeface="Arial" panose="020B0604020202020204" pitchFamily="34" charset="0"/>
              </a:rPr>
              <a:t>L</a:t>
            </a:r>
          </a:p>
          <a:p>
            <a:endParaRPr lang="en-US" sz="4800" b="1" dirty="0">
              <a:latin typeface="Arial" panose="020B0604020202020204" pitchFamily="34" charset="0"/>
              <a:cs typeface="Arial" panose="020B0604020202020204" pitchFamily="34" charset="0"/>
            </a:endParaRPr>
          </a:p>
          <a:p>
            <a:r>
              <a:rPr lang="en-US" sz="4800" b="1" dirty="0">
                <a:latin typeface="Arial" panose="020B0604020202020204" pitchFamily="34" charset="0"/>
                <a:cs typeface="Arial" panose="020B0604020202020204" pitchFamily="34" charset="0"/>
              </a:rPr>
              <a:t>E</a:t>
            </a:r>
          </a:p>
          <a:p>
            <a:endParaRPr lang="en-US" sz="4800" b="1" dirty="0">
              <a:latin typeface="Arial" panose="020B0604020202020204" pitchFamily="34" charset="0"/>
              <a:cs typeface="Arial" panose="020B0604020202020204" pitchFamily="34" charset="0"/>
            </a:endParaRPr>
          </a:p>
          <a:p>
            <a:r>
              <a:rPr lang="en-US" sz="4800" b="1" dirty="0">
                <a:latin typeface="Arial" panose="020B0604020202020204" pitchFamily="34" charset="0"/>
                <a:cs typeface="Arial" panose="020B0604020202020204" pitchFamily="34" charset="0"/>
              </a:rPr>
              <a:t>R</a:t>
            </a:r>
          </a:p>
          <a:p>
            <a:endParaRPr lang="en-US" sz="4800" b="1" dirty="0">
              <a:latin typeface="Arial" panose="020B0604020202020204" pitchFamily="34" charset="0"/>
              <a:cs typeface="Arial" panose="020B0604020202020204" pitchFamily="34" charset="0"/>
            </a:endParaRPr>
          </a:p>
          <a:p>
            <a:r>
              <a:rPr lang="en-US" sz="4800" b="1" dirty="0">
                <a:latin typeface="Arial" panose="020B0604020202020204" pitchFamily="34" charset="0"/>
                <a:cs typeface="Arial" panose="020B0604020202020204" pitchFamily="34" charset="0"/>
              </a:rPr>
              <a:t>T</a:t>
            </a:r>
          </a:p>
        </p:txBody>
      </p:sp>
      <p:sp>
        <p:nvSpPr>
          <p:cNvPr id="4" name="TextBox 3"/>
          <p:cNvSpPr txBox="1"/>
          <p:nvPr/>
        </p:nvSpPr>
        <p:spPr>
          <a:xfrm>
            <a:off x="904875" y="401239"/>
            <a:ext cx="5019675"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Assess: What do you hear and see?</a:t>
            </a:r>
          </a:p>
        </p:txBody>
      </p:sp>
      <p:sp>
        <p:nvSpPr>
          <p:cNvPr id="5" name="TextBox 4"/>
          <p:cNvSpPr txBox="1"/>
          <p:nvPr/>
        </p:nvSpPr>
        <p:spPr>
          <a:xfrm>
            <a:off x="885824" y="1912321"/>
            <a:ext cx="8258175"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Lockdown: When the lockdown occurs follow your trusted adult.</a:t>
            </a:r>
          </a:p>
        </p:txBody>
      </p:sp>
      <p:sp>
        <p:nvSpPr>
          <p:cNvPr id="6" name="TextBox 5"/>
          <p:cNvSpPr txBox="1"/>
          <p:nvPr/>
        </p:nvSpPr>
        <p:spPr>
          <a:xfrm>
            <a:off x="904874" y="3334045"/>
            <a:ext cx="7781925"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Evade: If you cannot lockdown then follow your trusted adult away from danger.</a:t>
            </a:r>
          </a:p>
        </p:txBody>
      </p:sp>
      <p:sp>
        <p:nvSpPr>
          <p:cNvPr id="7" name="TextBox 6"/>
          <p:cNvSpPr txBox="1"/>
          <p:nvPr/>
        </p:nvSpPr>
        <p:spPr>
          <a:xfrm>
            <a:off x="904875" y="4829175"/>
            <a:ext cx="8220075"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Resist: If you cannot lockdown or run away, listen to your teacher.  </a:t>
            </a:r>
          </a:p>
        </p:txBody>
      </p:sp>
      <p:sp>
        <p:nvSpPr>
          <p:cNvPr id="8" name="TextBox 7"/>
          <p:cNvSpPr txBox="1"/>
          <p:nvPr/>
        </p:nvSpPr>
        <p:spPr>
          <a:xfrm>
            <a:off x="904874" y="6250899"/>
            <a:ext cx="8734425"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Tell: If you see anyone or anything unusual, tell an adult immediately.</a:t>
            </a:r>
          </a:p>
        </p:txBody>
      </p:sp>
    </p:spTree>
    <p:extLst>
      <p:ext uri="{BB962C8B-B14F-4D97-AF65-F5344CB8AC3E}">
        <p14:creationId xmlns:p14="http://schemas.microsoft.com/office/powerpoint/2010/main" val="305309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down)">
                                      <p:cBhvr>
                                        <p:cTn id="79" dur="580">
                                          <p:stCondLst>
                                            <p:cond delay="0"/>
                                          </p:stCondLst>
                                        </p:cTn>
                                        <p:tgtEl>
                                          <p:spTgt spid="8"/>
                                        </p:tgtEl>
                                      </p:cBhvr>
                                    </p:animEffect>
                                    <p:anim calcmode="lin" valueType="num">
                                      <p:cBhvr>
                                        <p:cTn id="8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5" dur="26">
                                          <p:stCondLst>
                                            <p:cond delay="650"/>
                                          </p:stCondLst>
                                        </p:cTn>
                                        <p:tgtEl>
                                          <p:spTgt spid="8"/>
                                        </p:tgtEl>
                                      </p:cBhvr>
                                      <p:to x="100000" y="60000"/>
                                    </p:animScale>
                                    <p:animScale>
                                      <p:cBhvr>
                                        <p:cTn id="86" dur="166" decel="50000">
                                          <p:stCondLst>
                                            <p:cond delay="676"/>
                                          </p:stCondLst>
                                        </p:cTn>
                                        <p:tgtEl>
                                          <p:spTgt spid="8"/>
                                        </p:tgtEl>
                                      </p:cBhvr>
                                      <p:to x="100000" y="100000"/>
                                    </p:animScale>
                                    <p:animScale>
                                      <p:cBhvr>
                                        <p:cTn id="87" dur="26">
                                          <p:stCondLst>
                                            <p:cond delay="1312"/>
                                          </p:stCondLst>
                                        </p:cTn>
                                        <p:tgtEl>
                                          <p:spTgt spid="8"/>
                                        </p:tgtEl>
                                      </p:cBhvr>
                                      <p:to x="100000" y="80000"/>
                                    </p:animScale>
                                    <p:animScale>
                                      <p:cBhvr>
                                        <p:cTn id="88" dur="166" decel="50000">
                                          <p:stCondLst>
                                            <p:cond delay="1338"/>
                                          </p:stCondLst>
                                        </p:cTn>
                                        <p:tgtEl>
                                          <p:spTgt spid="8"/>
                                        </p:tgtEl>
                                      </p:cBhvr>
                                      <p:to x="100000" y="100000"/>
                                    </p:animScale>
                                    <p:animScale>
                                      <p:cBhvr>
                                        <p:cTn id="89" dur="26">
                                          <p:stCondLst>
                                            <p:cond delay="1642"/>
                                          </p:stCondLst>
                                        </p:cTn>
                                        <p:tgtEl>
                                          <p:spTgt spid="8"/>
                                        </p:tgtEl>
                                      </p:cBhvr>
                                      <p:to x="100000" y="90000"/>
                                    </p:animScale>
                                    <p:animScale>
                                      <p:cBhvr>
                                        <p:cTn id="90" dur="166" decel="50000">
                                          <p:stCondLst>
                                            <p:cond delay="1668"/>
                                          </p:stCondLst>
                                        </p:cTn>
                                        <p:tgtEl>
                                          <p:spTgt spid="8"/>
                                        </p:tgtEl>
                                      </p:cBhvr>
                                      <p:to x="100000" y="100000"/>
                                    </p:animScale>
                                    <p:animScale>
                                      <p:cBhvr>
                                        <p:cTn id="91" dur="26">
                                          <p:stCondLst>
                                            <p:cond delay="1808"/>
                                          </p:stCondLst>
                                        </p:cTn>
                                        <p:tgtEl>
                                          <p:spTgt spid="8"/>
                                        </p:tgtEl>
                                      </p:cBhvr>
                                      <p:to x="100000" y="95000"/>
                                    </p:animScale>
                                    <p:animScale>
                                      <p:cBhvr>
                                        <p:cTn id="9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328" y="4448841"/>
            <a:ext cx="4133248" cy="2325641"/>
          </a:xfrm>
          <a:prstGeom prst="rect">
            <a:avLst/>
          </a:prstGeom>
        </p:spPr>
      </p:pic>
      <p:pic>
        <p:nvPicPr>
          <p:cNvPr id="3" name="Picture 2"/>
          <p:cNvPicPr>
            <a:picLocks noChangeAspect="1"/>
          </p:cNvPicPr>
          <p:nvPr/>
        </p:nvPicPr>
        <p:blipFill>
          <a:blip r:embed="rId3"/>
          <a:stretch>
            <a:fillRect/>
          </a:stretch>
        </p:blipFill>
        <p:spPr>
          <a:xfrm>
            <a:off x="8234362" y="3867150"/>
            <a:ext cx="3881438" cy="2907332"/>
          </a:xfrm>
          <a:prstGeom prst="rect">
            <a:avLst/>
          </a:prstGeom>
        </p:spPr>
      </p:pic>
      <p:sp>
        <p:nvSpPr>
          <p:cNvPr id="5" name="TextBox 4"/>
          <p:cNvSpPr txBox="1"/>
          <p:nvPr/>
        </p:nvSpPr>
        <p:spPr>
          <a:xfrm>
            <a:off x="985835" y="1942586"/>
            <a:ext cx="8486776" cy="1323439"/>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Never open a door for anyone.  Let the person on the other side find the correct door to enter.  This is one of your times it’s ok to ignore an adult or stranger. We know you are being nice but they need to go in the correct door to check in. </a:t>
            </a:r>
          </a:p>
        </p:txBody>
      </p:sp>
      <p:sp>
        <p:nvSpPr>
          <p:cNvPr id="6" name="TextBox 5"/>
          <p:cNvSpPr txBox="1"/>
          <p:nvPr/>
        </p:nvSpPr>
        <p:spPr>
          <a:xfrm>
            <a:off x="1023936" y="564976"/>
            <a:ext cx="8448675"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Never open a door!!!</a:t>
            </a:r>
          </a:p>
        </p:txBody>
      </p:sp>
      <p:pic>
        <p:nvPicPr>
          <p:cNvPr id="7" name="Picture 6"/>
          <p:cNvPicPr>
            <a:picLocks noChangeAspect="1"/>
          </p:cNvPicPr>
          <p:nvPr/>
        </p:nvPicPr>
        <p:blipFill>
          <a:blip r:embed="rId4"/>
          <a:stretch>
            <a:fillRect/>
          </a:stretch>
        </p:blipFill>
        <p:spPr>
          <a:xfrm>
            <a:off x="4950692" y="3543756"/>
            <a:ext cx="2419926" cy="3230726"/>
          </a:xfrm>
          <a:prstGeom prst="rect">
            <a:avLst/>
          </a:prstGeom>
        </p:spPr>
      </p:pic>
    </p:spTree>
    <p:extLst>
      <p:ext uri="{BB962C8B-B14F-4D97-AF65-F5344CB8AC3E}">
        <p14:creationId xmlns:p14="http://schemas.microsoft.com/office/powerpoint/2010/main" val="2617280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310" y="134143"/>
            <a:ext cx="6752070" cy="3271189"/>
          </a:xfrm>
          <a:prstGeom prst="rect">
            <a:avLst/>
          </a:prstGeom>
        </p:spPr>
      </p:pic>
      <p:sp>
        <p:nvSpPr>
          <p:cNvPr id="3" name="TextBox 2"/>
          <p:cNvSpPr txBox="1"/>
          <p:nvPr/>
        </p:nvSpPr>
        <p:spPr>
          <a:xfrm>
            <a:off x="766618" y="3888509"/>
            <a:ext cx="6714837"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Please, Please, Please if you see something say something.</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If you see, hear or read anything that could be alarming or something that does not sound right please tell an adult.</a:t>
            </a:r>
          </a:p>
        </p:txBody>
      </p:sp>
      <p:pic>
        <p:nvPicPr>
          <p:cNvPr id="4" name="Picture 3"/>
          <p:cNvPicPr>
            <a:picLocks noChangeAspect="1"/>
          </p:cNvPicPr>
          <p:nvPr/>
        </p:nvPicPr>
        <p:blipFill>
          <a:blip r:embed="rId3"/>
          <a:stretch>
            <a:fillRect/>
          </a:stretch>
        </p:blipFill>
        <p:spPr>
          <a:xfrm>
            <a:off x="7752195" y="169536"/>
            <a:ext cx="3243359" cy="1816281"/>
          </a:xfrm>
          <a:prstGeom prst="rect">
            <a:avLst/>
          </a:prstGeom>
        </p:spPr>
      </p:pic>
      <p:pic>
        <p:nvPicPr>
          <p:cNvPr id="5" name="Picture 4"/>
          <p:cNvPicPr>
            <a:picLocks noChangeAspect="1"/>
          </p:cNvPicPr>
          <p:nvPr/>
        </p:nvPicPr>
        <p:blipFill>
          <a:blip r:embed="rId4"/>
          <a:stretch>
            <a:fillRect/>
          </a:stretch>
        </p:blipFill>
        <p:spPr>
          <a:xfrm>
            <a:off x="7073034" y="2303462"/>
            <a:ext cx="3181350" cy="1438275"/>
          </a:xfrm>
          <a:prstGeom prst="rect">
            <a:avLst/>
          </a:prstGeom>
        </p:spPr>
      </p:pic>
    </p:spTree>
    <p:extLst>
      <p:ext uri="{BB962C8B-B14F-4D97-AF65-F5344CB8AC3E}">
        <p14:creationId xmlns:p14="http://schemas.microsoft.com/office/powerpoint/2010/main" val="4087376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781</TotalTime>
  <Words>489</Words>
  <Application>Microsoft Office PowerPoint</Application>
  <PresentationFormat>Widescreen</PresentationFormat>
  <Paragraphs>48</Paragraphs>
  <Slides>11</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DRILLS</vt:lpstr>
      <vt:lpstr>Today we are going to look at  Lockdown Drills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SJSO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DRILLS</dc:title>
  <dc:creator>Beasley, Paul</dc:creator>
  <cp:lastModifiedBy>Emily C. Serrano</cp:lastModifiedBy>
  <cp:revision>49</cp:revision>
  <dcterms:created xsi:type="dcterms:W3CDTF">2022-06-15T14:22:21Z</dcterms:created>
  <dcterms:modified xsi:type="dcterms:W3CDTF">2025-07-21T17:37:43Z</dcterms:modified>
</cp:coreProperties>
</file>