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74" r:id="rId2"/>
    <p:sldId id="258" r:id="rId3"/>
    <p:sldId id="259" r:id="rId4"/>
    <p:sldId id="260" r:id="rId5"/>
    <p:sldId id="261" r:id="rId6"/>
    <p:sldId id="262" r:id="rId7"/>
    <p:sldId id="263" r:id="rId8"/>
    <p:sldId id="264" r:id="rId9"/>
    <p:sldId id="273" r:id="rId10"/>
    <p:sldId id="265" r:id="rId11"/>
    <p:sldId id="266" r:id="rId12"/>
    <p:sldId id="270" r:id="rId13"/>
    <p:sldId id="268" r:id="rId14"/>
    <p:sldId id="272" r:id="rId15"/>
    <p:sldId id="271"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sley, Paul" initials="BP" lastIdx="2" clrIdx="0">
    <p:extLst>
      <p:ext uri="{19B8F6BF-5375-455C-9EA6-DF929625EA0E}">
        <p15:presenceInfo xmlns:p15="http://schemas.microsoft.com/office/powerpoint/2012/main" userId="S-1-5-21-443401358-3291105477-2049745595-2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108"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17T10:27:53.710" idx="1">
    <p:pos x="10" y="10"/>
    <p:text/>
    <p:extLst>
      <p:ext uri="{C676402C-5697-4E1C-873F-D02D1690AC5C}">
        <p15:threadingInfo xmlns:p15="http://schemas.microsoft.com/office/powerpoint/2012/main" timeZoneBias="240"/>
      </p:ext>
    </p:extLst>
  </p:cm>
  <p:cm authorId="1" dt="2022-06-17T10:27:54.772" idx="2">
    <p:pos x="106" y="106"/>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311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060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922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40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025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660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638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007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33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422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7/21/2025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5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7/21/2025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5355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F541-AC29-3FD7-A183-1724661B96C7}"/>
              </a:ext>
            </a:extLst>
          </p:cNvPr>
          <p:cNvSpPr>
            <a:spLocks noGrp="1"/>
          </p:cNvSpPr>
          <p:nvPr>
            <p:ph type="title"/>
          </p:nvPr>
        </p:nvSpPr>
        <p:spPr/>
        <p:txBody>
          <a:bodyPr/>
          <a:lstStyle/>
          <a:p>
            <a:pPr algn="ctr"/>
            <a:r>
              <a:rPr lang="en-US" dirty="0"/>
              <a:t>Active Assailant Training</a:t>
            </a:r>
          </a:p>
        </p:txBody>
      </p:sp>
      <p:pic>
        <p:nvPicPr>
          <p:cNvPr id="5" name="Content Placeholder 4" descr="A picture containing text, sign&#10;&#10;AI-generated content may be incorrect.">
            <a:extLst>
              <a:ext uri="{FF2B5EF4-FFF2-40B4-BE49-F238E27FC236}">
                <a16:creationId xmlns:a16="http://schemas.microsoft.com/office/drawing/2014/main" id="{647D6796-CF9C-0CB7-9D35-921B228D17F6}"/>
              </a:ext>
            </a:extLst>
          </p:cNvPr>
          <p:cNvPicPr>
            <a:picLocks noGrp="1" noChangeAspect="1"/>
          </p:cNvPicPr>
          <p:nvPr>
            <p:ph idx="1"/>
          </p:nvPr>
        </p:nvPicPr>
        <p:blipFill>
          <a:blip r:embed="rId2"/>
          <a:stretch>
            <a:fillRect/>
          </a:stretch>
        </p:blipFill>
        <p:spPr>
          <a:xfrm>
            <a:off x="2388504" y="2025061"/>
            <a:ext cx="2967268" cy="2979185"/>
          </a:xfrm>
        </p:spPr>
      </p:pic>
      <p:pic>
        <p:nvPicPr>
          <p:cNvPr id="7" name="Picture 6" descr="Logo&#10;&#10;AI-generated content may be incorrect.">
            <a:extLst>
              <a:ext uri="{FF2B5EF4-FFF2-40B4-BE49-F238E27FC236}">
                <a16:creationId xmlns:a16="http://schemas.microsoft.com/office/drawing/2014/main" id="{2AAE157F-265A-8BE1-6D43-F7E2E139FFD7}"/>
              </a:ext>
            </a:extLst>
          </p:cNvPr>
          <p:cNvPicPr>
            <a:picLocks noChangeAspect="1"/>
          </p:cNvPicPr>
          <p:nvPr/>
        </p:nvPicPr>
        <p:blipFill>
          <a:blip r:embed="rId3"/>
          <a:stretch>
            <a:fillRect/>
          </a:stretch>
        </p:blipFill>
        <p:spPr>
          <a:xfrm>
            <a:off x="6183841" y="2025062"/>
            <a:ext cx="2979185" cy="2979185"/>
          </a:xfrm>
          <a:prstGeom prst="rect">
            <a:avLst/>
          </a:prstGeom>
        </p:spPr>
      </p:pic>
    </p:spTree>
    <p:extLst>
      <p:ext uri="{BB962C8B-B14F-4D97-AF65-F5344CB8AC3E}">
        <p14:creationId xmlns:p14="http://schemas.microsoft.com/office/powerpoint/2010/main" val="181768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1" y="90487"/>
            <a:ext cx="5548312" cy="3692149"/>
          </a:xfrm>
          <a:prstGeom prst="rect">
            <a:avLst/>
          </a:prstGeom>
        </p:spPr>
      </p:pic>
      <p:pic>
        <p:nvPicPr>
          <p:cNvPr id="3" name="Picture 2"/>
          <p:cNvPicPr>
            <a:picLocks noChangeAspect="1"/>
          </p:cNvPicPr>
          <p:nvPr/>
        </p:nvPicPr>
        <p:blipFill>
          <a:blip r:embed="rId3"/>
          <a:stretch>
            <a:fillRect/>
          </a:stretch>
        </p:blipFill>
        <p:spPr>
          <a:xfrm>
            <a:off x="6881811" y="3024247"/>
            <a:ext cx="5110163" cy="3400581"/>
          </a:xfrm>
          <a:prstGeom prst="rect">
            <a:avLst/>
          </a:prstGeom>
        </p:spPr>
      </p:pic>
      <p:sp>
        <p:nvSpPr>
          <p:cNvPr id="4" name="TextBox 3"/>
          <p:cNvSpPr txBox="1"/>
          <p:nvPr/>
        </p:nvSpPr>
        <p:spPr>
          <a:xfrm>
            <a:off x="6000750" y="161925"/>
            <a:ext cx="3276600" cy="2862322"/>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When the lockdown</a:t>
            </a:r>
          </a:p>
          <a:p>
            <a:pPr algn="ctr"/>
            <a:r>
              <a:rPr lang="en-US" sz="3600" b="1" dirty="0">
                <a:latin typeface="Arial" panose="020B0604020202020204" pitchFamily="34" charset="0"/>
                <a:cs typeface="Arial" panose="020B0604020202020204" pitchFamily="34" charset="0"/>
              </a:rPr>
              <a:t> is given it should</a:t>
            </a:r>
          </a:p>
          <a:p>
            <a:pPr algn="ctr"/>
            <a:r>
              <a:rPr lang="en-US" sz="3600" b="1" dirty="0">
                <a:latin typeface="Arial" panose="020B0604020202020204" pitchFamily="34" charset="0"/>
                <a:cs typeface="Arial" panose="020B0604020202020204" pitchFamily="34" charset="0"/>
              </a:rPr>
              <a:t> look like a</a:t>
            </a:r>
          </a:p>
        </p:txBody>
      </p:sp>
      <p:sp>
        <p:nvSpPr>
          <p:cNvPr id="5" name="TextBox 4"/>
          <p:cNvSpPr txBox="1"/>
          <p:nvPr/>
        </p:nvSpPr>
        <p:spPr>
          <a:xfrm>
            <a:off x="200026" y="3811012"/>
            <a:ext cx="5340804" cy="2308324"/>
          </a:xfrm>
          <a:prstGeom prst="rect">
            <a:avLst/>
          </a:prstGeom>
          <a:noFill/>
        </p:spPr>
        <p:txBody>
          <a:bodyPr wrap="square" rtlCol="0">
            <a:spAutoFit/>
          </a:bodyPr>
          <a:lstStyle/>
          <a:p>
            <a:pPr algn="ctr"/>
            <a:r>
              <a:rPr lang="en-US" sz="7200" b="1" dirty="0">
                <a:latin typeface="Arial" panose="020B0604020202020204" pitchFamily="34" charset="0"/>
                <a:cs typeface="Arial" panose="020B0604020202020204" pitchFamily="34" charset="0"/>
              </a:rPr>
              <a:t>Ghost</a:t>
            </a:r>
          </a:p>
          <a:p>
            <a:pPr algn="ctr"/>
            <a:r>
              <a:rPr lang="en-US" sz="7200" b="1" dirty="0">
                <a:latin typeface="Arial" panose="020B0604020202020204" pitchFamily="34" charset="0"/>
                <a:cs typeface="Arial" panose="020B0604020202020204" pitchFamily="34" charset="0"/>
              </a:rPr>
              <a:t>Town</a:t>
            </a:r>
          </a:p>
        </p:txBody>
      </p:sp>
    </p:spTree>
    <p:extLst>
      <p:ext uri="{BB962C8B-B14F-4D97-AF65-F5344CB8AC3E}">
        <p14:creationId xmlns:p14="http://schemas.microsoft.com/office/powerpoint/2010/main" val="983357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29487" y="90487"/>
            <a:ext cx="4757738" cy="1821834"/>
          </a:xfrm>
          <a:prstGeom prst="rect">
            <a:avLst/>
          </a:prstGeom>
        </p:spPr>
      </p:pic>
      <p:sp>
        <p:nvSpPr>
          <p:cNvPr id="3" name="TextBox 2"/>
          <p:cNvSpPr txBox="1"/>
          <p:nvPr/>
        </p:nvSpPr>
        <p:spPr>
          <a:xfrm>
            <a:off x="257175" y="90487"/>
            <a:ext cx="581025" cy="6186309"/>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L</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E</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R</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T</a:t>
            </a:r>
          </a:p>
        </p:txBody>
      </p:sp>
      <p:sp>
        <p:nvSpPr>
          <p:cNvPr id="4" name="TextBox 3"/>
          <p:cNvSpPr txBox="1"/>
          <p:nvPr/>
        </p:nvSpPr>
        <p:spPr>
          <a:xfrm>
            <a:off x="904874" y="289053"/>
            <a:ext cx="501967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Assess: What do you hear and see?</a:t>
            </a:r>
          </a:p>
        </p:txBody>
      </p:sp>
      <p:sp>
        <p:nvSpPr>
          <p:cNvPr id="5" name="TextBox 4"/>
          <p:cNvSpPr txBox="1"/>
          <p:nvPr/>
        </p:nvSpPr>
        <p:spPr>
          <a:xfrm>
            <a:off x="838200" y="1446192"/>
            <a:ext cx="6255205"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Lockdown: When the lockdown occurs move quickly and quietly to the closest area preferably with an adult.</a:t>
            </a:r>
          </a:p>
        </p:txBody>
      </p:sp>
      <p:sp>
        <p:nvSpPr>
          <p:cNvPr id="6" name="TextBox 5"/>
          <p:cNvSpPr txBox="1"/>
          <p:nvPr/>
        </p:nvSpPr>
        <p:spPr>
          <a:xfrm>
            <a:off x="904874" y="2877624"/>
            <a:ext cx="6726012"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Evade: If you cannot lockdown then evade (run away) away from danger.</a:t>
            </a:r>
          </a:p>
        </p:txBody>
      </p:sp>
      <p:sp>
        <p:nvSpPr>
          <p:cNvPr id="7" name="TextBox 6"/>
          <p:cNvSpPr txBox="1"/>
          <p:nvPr/>
        </p:nvSpPr>
        <p:spPr>
          <a:xfrm>
            <a:off x="904874" y="4342539"/>
            <a:ext cx="6943725"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Resist: If you cannot lockdown or evade, a last resort is to resist.  Work together for best results. </a:t>
            </a:r>
          </a:p>
        </p:txBody>
      </p:sp>
      <p:sp>
        <p:nvSpPr>
          <p:cNvPr id="8" name="TextBox 7"/>
          <p:cNvSpPr txBox="1"/>
          <p:nvPr/>
        </p:nvSpPr>
        <p:spPr>
          <a:xfrm>
            <a:off x="730703" y="5578381"/>
            <a:ext cx="873442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Tell: If you see anyone or anything unusual, tell an adult immediately.</a:t>
            </a:r>
          </a:p>
        </p:txBody>
      </p:sp>
    </p:spTree>
    <p:extLst>
      <p:ext uri="{BB962C8B-B14F-4D97-AF65-F5344CB8AC3E}">
        <p14:creationId xmlns:p14="http://schemas.microsoft.com/office/powerpoint/2010/main" val="30530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80">
                                          <p:stCondLst>
                                            <p:cond delay="0"/>
                                          </p:stCondLst>
                                        </p:cTn>
                                        <p:tgtEl>
                                          <p:spTgt spid="8"/>
                                        </p:tgtEl>
                                      </p:cBhvr>
                                    </p:animEffect>
                                    <p:anim calcmode="lin" valueType="num">
                                      <p:cBhvr>
                                        <p:cTn id="8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gtEl>
                                      </p:cBhvr>
                                      <p:to x="100000" y="60000"/>
                                    </p:animScale>
                                    <p:animScale>
                                      <p:cBhvr>
                                        <p:cTn id="86" dur="166" decel="50000">
                                          <p:stCondLst>
                                            <p:cond delay="676"/>
                                          </p:stCondLst>
                                        </p:cTn>
                                        <p:tgtEl>
                                          <p:spTgt spid="8"/>
                                        </p:tgtEl>
                                      </p:cBhvr>
                                      <p:to x="100000" y="100000"/>
                                    </p:animScale>
                                    <p:animScale>
                                      <p:cBhvr>
                                        <p:cTn id="87" dur="26">
                                          <p:stCondLst>
                                            <p:cond delay="1312"/>
                                          </p:stCondLst>
                                        </p:cTn>
                                        <p:tgtEl>
                                          <p:spTgt spid="8"/>
                                        </p:tgtEl>
                                      </p:cBhvr>
                                      <p:to x="100000" y="80000"/>
                                    </p:animScale>
                                    <p:animScale>
                                      <p:cBhvr>
                                        <p:cTn id="88" dur="166" decel="50000">
                                          <p:stCondLst>
                                            <p:cond delay="1338"/>
                                          </p:stCondLst>
                                        </p:cTn>
                                        <p:tgtEl>
                                          <p:spTgt spid="8"/>
                                        </p:tgtEl>
                                      </p:cBhvr>
                                      <p:to x="100000" y="100000"/>
                                    </p:animScale>
                                    <p:animScale>
                                      <p:cBhvr>
                                        <p:cTn id="89" dur="26">
                                          <p:stCondLst>
                                            <p:cond delay="1642"/>
                                          </p:stCondLst>
                                        </p:cTn>
                                        <p:tgtEl>
                                          <p:spTgt spid="8"/>
                                        </p:tgtEl>
                                      </p:cBhvr>
                                      <p:to x="100000" y="90000"/>
                                    </p:animScale>
                                    <p:animScale>
                                      <p:cBhvr>
                                        <p:cTn id="90" dur="166" decel="50000">
                                          <p:stCondLst>
                                            <p:cond delay="1668"/>
                                          </p:stCondLst>
                                        </p:cTn>
                                        <p:tgtEl>
                                          <p:spTgt spid="8"/>
                                        </p:tgtEl>
                                      </p:cBhvr>
                                      <p:to x="100000" y="100000"/>
                                    </p:animScale>
                                    <p:animScale>
                                      <p:cBhvr>
                                        <p:cTn id="91" dur="26">
                                          <p:stCondLst>
                                            <p:cond delay="1808"/>
                                          </p:stCondLst>
                                        </p:cTn>
                                        <p:tgtEl>
                                          <p:spTgt spid="8"/>
                                        </p:tgtEl>
                                      </p:cBhvr>
                                      <p:to x="100000" y="95000"/>
                                    </p:animScale>
                                    <p:animScale>
                                      <p:cBhvr>
                                        <p:cTn id="9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67549" y="146771"/>
            <a:ext cx="2619375" cy="1743075"/>
          </a:xfrm>
          <a:prstGeom prst="rect">
            <a:avLst/>
          </a:prstGeom>
        </p:spPr>
      </p:pic>
      <p:pic>
        <p:nvPicPr>
          <p:cNvPr id="3" name="Picture 2"/>
          <p:cNvPicPr>
            <a:picLocks noChangeAspect="1"/>
          </p:cNvPicPr>
          <p:nvPr/>
        </p:nvPicPr>
        <p:blipFill>
          <a:blip r:embed="rId3"/>
          <a:stretch>
            <a:fillRect/>
          </a:stretch>
        </p:blipFill>
        <p:spPr>
          <a:xfrm>
            <a:off x="9301954" y="4048291"/>
            <a:ext cx="2847975" cy="2113024"/>
          </a:xfrm>
          <a:prstGeom prst="rect">
            <a:avLst/>
          </a:prstGeom>
        </p:spPr>
      </p:pic>
      <p:pic>
        <p:nvPicPr>
          <p:cNvPr id="4" name="Picture 3"/>
          <p:cNvPicPr>
            <a:picLocks noChangeAspect="1"/>
          </p:cNvPicPr>
          <p:nvPr/>
        </p:nvPicPr>
        <p:blipFill>
          <a:blip r:embed="rId4"/>
          <a:stretch>
            <a:fillRect/>
          </a:stretch>
        </p:blipFill>
        <p:spPr>
          <a:xfrm>
            <a:off x="9301955" y="2180406"/>
            <a:ext cx="2847975" cy="1600200"/>
          </a:xfrm>
          <a:prstGeom prst="rect">
            <a:avLst/>
          </a:prstGeom>
        </p:spPr>
      </p:pic>
      <p:sp>
        <p:nvSpPr>
          <p:cNvPr id="5" name="TextBox 4"/>
          <p:cNvSpPr txBox="1"/>
          <p:nvPr/>
        </p:nvSpPr>
        <p:spPr>
          <a:xfrm>
            <a:off x="221673" y="267855"/>
            <a:ext cx="8950036"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What if you are arriving or departing when a lockdown occurs?</a:t>
            </a:r>
          </a:p>
        </p:txBody>
      </p:sp>
      <p:sp>
        <p:nvSpPr>
          <p:cNvPr id="6" name="TextBox 5"/>
          <p:cNvSpPr txBox="1"/>
          <p:nvPr/>
        </p:nvSpPr>
        <p:spPr>
          <a:xfrm>
            <a:off x="397164" y="1985818"/>
            <a:ext cx="833120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If you are driving, biking, walking or parent pick up/drop off and a lockdown occurs your actions will be the same.</a:t>
            </a:r>
          </a:p>
        </p:txBody>
      </p:sp>
      <p:sp>
        <p:nvSpPr>
          <p:cNvPr id="7" name="TextBox 6"/>
          <p:cNvSpPr txBox="1"/>
          <p:nvPr/>
        </p:nvSpPr>
        <p:spPr>
          <a:xfrm>
            <a:off x="397164" y="2980506"/>
            <a:ext cx="822960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If you can safely turn around and leave the campus, do so.  Return home and stay there.  Notify your parents that you are safe</a:t>
            </a:r>
          </a:p>
        </p:txBody>
      </p:sp>
      <p:sp>
        <p:nvSpPr>
          <p:cNvPr id="8" name="TextBox 7"/>
          <p:cNvSpPr txBox="1"/>
          <p:nvPr/>
        </p:nvSpPr>
        <p:spPr>
          <a:xfrm>
            <a:off x="397164" y="4048290"/>
            <a:ext cx="7804728"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If the threat is in the immediate area of where you are then use your ALERT.  Assess, Lockdown, Evade, Resist and Tell. </a:t>
            </a:r>
          </a:p>
        </p:txBody>
      </p:sp>
      <p:sp>
        <p:nvSpPr>
          <p:cNvPr id="9" name="TextBox 8"/>
          <p:cNvSpPr txBox="1"/>
          <p:nvPr/>
        </p:nvSpPr>
        <p:spPr>
          <a:xfrm>
            <a:off x="397165" y="5172364"/>
            <a:ext cx="8091054"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Do not enter the building unless it is necessary to avoid the threat outside. </a:t>
            </a:r>
          </a:p>
        </p:txBody>
      </p:sp>
    </p:spTree>
    <p:extLst>
      <p:ext uri="{BB962C8B-B14F-4D97-AF65-F5344CB8AC3E}">
        <p14:creationId xmlns:p14="http://schemas.microsoft.com/office/powerpoint/2010/main" val="153907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310" y="134143"/>
            <a:ext cx="6752070" cy="3271189"/>
          </a:xfrm>
          <a:prstGeom prst="rect">
            <a:avLst/>
          </a:prstGeom>
        </p:spPr>
      </p:pic>
      <p:sp>
        <p:nvSpPr>
          <p:cNvPr id="3" name="TextBox 2"/>
          <p:cNvSpPr txBox="1"/>
          <p:nvPr/>
        </p:nvSpPr>
        <p:spPr>
          <a:xfrm>
            <a:off x="766618" y="3888509"/>
            <a:ext cx="6714837"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Please, Please, Please if you see something say something.</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If you see, hear or read anything that could be alarming or something that does not sound right please tell an adult.</a:t>
            </a:r>
          </a:p>
        </p:txBody>
      </p:sp>
      <p:pic>
        <p:nvPicPr>
          <p:cNvPr id="4" name="Picture 3"/>
          <p:cNvPicPr>
            <a:picLocks noChangeAspect="1"/>
          </p:cNvPicPr>
          <p:nvPr/>
        </p:nvPicPr>
        <p:blipFill>
          <a:blip r:embed="rId3"/>
          <a:stretch>
            <a:fillRect/>
          </a:stretch>
        </p:blipFill>
        <p:spPr>
          <a:xfrm>
            <a:off x="9339839" y="4955963"/>
            <a:ext cx="2619375" cy="1743075"/>
          </a:xfrm>
          <a:prstGeom prst="rect">
            <a:avLst/>
          </a:prstGeom>
        </p:spPr>
      </p:pic>
      <p:pic>
        <p:nvPicPr>
          <p:cNvPr id="5" name="Picture 4"/>
          <p:cNvPicPr>
            <a:picLocks noChangeAspect="1"/>
          </p:cNvPicPr>
          <p:nvPr/>
        </p:nvPicPr>
        <p:blipFill>
          <a:blip r:embed="rId4"/>
          <a:stretch>
            <a:fillRect/>
          </a:stretch>
        </p:blipFill>
        <p:spPr>
          <a:xfrm>
            <a:off x="8996217" y="2522761"/>
            <a:ext cx="2962997" cy="1971740"/>
          </a:xfrm>
          <a:prstGeom prst="rect">
            <a:avLst/>
          </a:prstGeom>
        </p:spPr>
      </p:pic>
      <p:pic>
        <p:nvPicPr>
          <p:cNvPr id="6" name="Picture 5"/>
          <p:cNvPicPr>
            <a:picLocks noChangeAspect="1"/>
          </p:cNvPicPr>
          <p:nvPr/>
        </p:nvPicPr>
        <p:blipFill>
          <a:blip r:embed="rId5"/>
          <a:stretch>
            <a:fillRect/>
          </a:stretch>
        </p:blipFill>
        <p:spPr>
          <a:xfrm>
            <a:off x="9345614" y="305525"/>
            <a:ext cx="2613600" cy="1717239"/>
          </a:xfrm>
          <a:prstGeom prst="rect">
            <a:avLst/>
          </a:prstGeom>
        </p:spPr>
      </p:pic>
    </p:spTree>
    <p:extLst>
      <p:ext uri="{BB962C8B-B14F-4D97-AF65-F5344CB8AC3E}">
        <p14:creationId xmlns:p14="http://schemas.microsoft.com/office/powerpoint/2010/main" val="4087376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00291" y="3839208"/>
            <a:ext cx="3990109" cy="2924050"/>
          </a:xfrm>
          <a:prstGeom prst="rect">
            <a:avLst/>
          </a:prstGeom>
        </p:spPr>
      </p:pic>
      <p:pic>
        <p:nvPicPr>
          <p:cNvPr id="3" name="Picture 2"/>
          <p:cNvPicPr>
            <a:picLocks noChangeAspect="1"/>
          </p:cNvPicPr>
          <p:nvPr/>
        </p:nvPicPr>
        <p:blipFill>
          <a:blip r:embed="rId3"/>
          <a:stretch>
            <a:fillRect/>
          </a:stretch>
        </p:blipFill>
        <p:spPr>
          <a:xfrm>
            <a:off x="8347724" y="617465"/>
            <a:ext cx="3495242" cy="2798979"/>
          </a:xfrm>
          <a:prstGeom prst="rect">
            <a:avLst/>
          </a:prstGeom>
        </p:spPr>
      </p:pic>
      <p:sp>
        <p:nvSpPr>
          <p:cNvPr id="4" name="TextBox 3"/>
          <p:cNvSpPr txBox="1"/>
          <p:nvPr/>
        </p:nvSpPr>
        <p:spPr>
          <a:xfrm>
            <a:off x="738909" y="424873"/>
            <a:ext cx="7075055" cy="267765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All schools will have a main entry point (front desk).  Never open a door or gate for someone.  Always direct them towards the front desk so they may check in properly.  This is a crucial part of keeping our school safe.</a:t>
            </a:r>
          </a:p>
        </p:txBody>
      </p:sp>
      <p:pic>
        <p:nvPicPr>
          <p:cNvPr id="5" name="Picture 4"/>
          <p:cNvPicPr>
            <a:picLocks noChangeAspect="1"/>
          </p:cNvPicPr>
          <p:nvPr/>
        </p:nvPicPr>
        <p:blipFill>
          <a:blip r:embed="rId4"/>
          <a:stretch>
            <a:fillRect/>
          </a:stretch>
        </p:blipFill>
        <p:spPr>
          <a:xfrm>
            <a:off x="788525" y="3839208"/>
            <a:ext cx="6975822" cy="2865069"/>
          </a:xfrm>
          <a:prstGeom prst="rect">
            <a:avLst/>
          </a:prstGeom>
        </p:spPr>
      </p:pic>
    </p:spTree>
    <p:extLst>
      <p:ext uri="{BB962C8B-B14F-4D97-AF65-F5344CB8AC3E}">
        <p14:creationId xmlns:p14="http://schemas.microsoft.com/office/powerpoint/2010/main" val="150422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054" y="302359"/>
            <a:ext cx="4904509" cy="563231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When a tip is submitted on the </a:t>
            </a:r>
            <a:r>
              <a:rPr lang="en-US" b="1" dirty="0" err="1">
                <a:latin typeface="Arial" panose="020B0604020202020204" pitchFamily="34" charset="0"/>
                <a:cs typeface="Arial" panose="020B0604020202020204" pitchFamily="34" charset="0"/>
              </a:rPr>
              <a:t>FortifyFl</a:t>
            </a:r>
            <a:r>
              <a:rPr lang="en-US" b="1" dirty="0">
                <a:latin typeface="Arial" panose="020B0604020202020204" pitchFamily="34" charset="0"/>
                <a:cs typeface="Arial" panose="020B0604020202020204" pitchFamily="34" charset="0"/>
              </a:rPr>
              <a:t> app anonymous or non-anonymously it will go directly to the School Officials of the school you selected.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Law Enforcement will also get a copy of the tip with State Level Officials.  Local Law Enforcement will coordinate with School Officials to investigate and follow through on the tip.  State Level Officials will follow up to assist or over see the tip was followed through.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Anyone can place a tip on the </a:t>
            </a:r>
            <a:r>
              <a:rPr lang="en-US" b="1" dirty="0" err="1">
                <a:latin typeface="Arial" panose="020B0604020202020204" pitchFamily="34" charset="0"/>
                <a:cs typeface="Arial" panose="020B0604020202020204" pitchFamily="34" charset="0"/>
              </a:rPr>
              <a:t>FortifyFl</a:t>
            </a:r>
            <a:r>
              <a:rPr lang="en-US" b="1" dirty="0">
                <a:latin typeface="Arial" panose="020B0604020202020204" pitchFamily="34" charset="0"/>
                <a:cs typeface="Arial" panose="020B0604020202020204" pitchFamily="34" charset="0"/>
              </a:rPr>
              <a:t> app to include Students, Parents, Concerned Citizens.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If you see or hear something please say something.  </a:t>
            </a:r>
            <a:r>
              <a:rPr lang="en-US" b="1" dirty="0" err="1">
                <a:latin typeface="Arial" panose="020B0604020202020204" pitchFamily="34" charset="0"/>
                <a:cs typeface="Arial" panose="020B0604020202020204" pitchFamily="34" charset="0"/>
              </a:rPr>
              <a:t>FortifyFL</a:t>
            </a:r>
            <a:r>
              <a:rPr lang="en-US" b="1" dirty="0">
                <a:latin typeface="Arial" panose="020B0604020202020204" pitchFamily="34" charset="0"/>
                <a:cs typeface="Arial" panose="020B0604020202020204" pitchFamily="34" charset="0"/>
              </a:rPr>
              <a:t> is your way of saying something 24hrs a day 7 days a week. </a:t>
            </a:r>
          </a:p>
        </p:txBody>
      </p:sp>
      <p:pic>
        <p:nvPicPr>
          <p:cNvPr id="4" name="Picture 3"/>
          <p:cNvPicPr>
            <a:picLocks noChangeAspect="1"/>
          </p:cNvPicPr>
          <p:nvPr/>
        </p:nvPicPr>
        <p:blipFill>
          <a:blip r:embed="rId2"/>
          <a:stretch>
            <a:fillRect/>
          </a:stretch>
        </p:blipFill>
        <p:spPr>
          <a:xfrm>
            <a:off x="6183086" y="1809650"/>
            <a:ext cx="4656600" cy="4297235"/>
          </a:xfrm>
          <a:prstGeom prst="rect">
            <a:avLst/>
          </a:prstGeom>
        </p:spPr>
      </p:pic>
      <p:pic>
        <p:nvPicPr>
          <p:cNvPr id="5" name="Picture 4"/>
          <p:cNvPicPr>
            <a:picLocks noChangeAspect="1"/>
          </p:cNvPicPr>
          <p:nvPr/>
        </p:nvPicPr>
        <p:blipFill>
          <a:blip r:embed="rId3"/>
          <a:stretch>
            <a:fillRect/>
          </a:stretch>
        </p:blipFill>
        <p:spPr>
          <a:xfrm>
            <a:off x="5375563" y="139202"/>
            <a:ext cx="6565961" cy="1670449"/>
          </a:xfrm>
          <a:prstGeom prst="rect">
            <a:avLst/>
          </a:prstGeom>
        </p:spPr>
      </p:pic>
    </p:spTree>
    <p:extLst>
      <p:ext uri="{BB962C8B-B14F-4D97-AF65-F5344CB8AC3E}">
        <p14:creationId xmlns:p14="http://schemas.microsoft.com/office/powerpoint/2010/main" val="1037143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2583" y="249382"/>
            <a:ext cx="5208923" cy="6250707"/>
          </a:xfrm>
          <a:prstGeom prst="rect">
            <a:avLst/>
          </a:prstGeom>
        </p:spPr>
      </p:pic>
      <p:pic>
        <p:nvPicPr>
          <p:cNvPr id="6" name="Picture 5"/>
          <p:cNvPicPr>
            <a:picLocks noChangeAspect="1"/>
          </p:cNvPicPr>
          <p:nvPr/>
        </p:nvPicPr>
        <p:blipFill>
          <a:blip r:embed="rId3"/>
          <a:stretch>
            <a:fillRect/>
          </a:stretch>
        </p:blipFill>
        <p:spPr>
          <a:xfrm>
            <a:off x="5090390" y="1752311"/>
            <a:ext cx="5725391" cy="2972799"/>
          </a:xfrm>
          <a:prstGeom prst="rect">
            <a:avLst/>
          </a:prstGeom>
        </p:spPr>
      </p:pic>
    </p:spTree>
    <p:extLst>
      <p:ext uri="{BB962C8B-B14F-4D97-AF65-F5344CB8AC3E}">
        <p14:creationId xmlns:p14="http://schemas.microsoft.com/office/powerpoint/2010/main" val="1264317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Today we are going to look at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Lockdown Drills</a:t>
            </a:r>
          </a:p>
        </p:txBody>
      </p:sp>
      <p:sp>
        <p:nvSpPr>
          <p:cNvPr id="3" name="Content Placeholder 2"/>
          <p:cNvSpPr>
            <a:spLocks noGrp="1"/>
          </p:cNvSpPr>
          <p:nvPr>
            <p:ph idx="1"/>
          </p:nvPr>
        </p:nvSpPr>
        <p:spPr>
          <a:xfrm>
            <a:off x="677334" y="2160589"/>
            <a:ext cx="8596668" cy="3122611"/>
          </a:xfrm>
        </p:spPr>
        <p:txBody>
          <a:bodyPr>
            <a:normAutofit fontScale="92500" lnSpcReduction="10000"/>
          </a:bodyPr>
          <a:lstStyle/>
          <a:p>
            <a:r>
              <a:rPr lang="en-US" sz="2400" b="1" dirty="0">
                <a:latin typeface="Arial" panose="020B0604020202020204" pitchFamily="34" charset="0"/>
                <a:cs typeface="Arial" panose="020B0604020202020204" pitchFamily="34" charset="0"/>
              </a:rPr>
              <a:t>We want you to know that our school is very safe, and you are very safe being here.  But lets talk about a few things that can make our school even safer.</a:t>
            </a:r>
          </a:p>
          <a:p>
            <a:r>
              <a:rPr lang="en-US" sz="2400" b="1" dirty="0">
                <a:latin typeface="Arial" panose="020B0604020202020204" pitchFamily="34" charset="0"/>
                <a:cs typeface="Arial" panose="020B0604020202020204" pitchFamily="34" charset="0"/>
              </a:rPr>
              <a:t>Today we will learn what to do in a lockdown drill.</a:t>
            </a:r>
          </a:p>
          <a:p>
            <a:r>
              <a:rPr lang="en-US" sz="2400" b="1" dirty="0">
                <a:latin typeface="Arial" panose="020B0604020202020204" pitchFamily="34" charset="0"/>
                <a:cs typeface="Arial" panose="020B0604020202020204" pitchFamily="34" charset="0"/>
              </a:rPr>
              <a:t>We will discuss good practices around the school.</a:t>
            </a:r>
          </a:p>
          <a:p>
            <a:r>
              <a:rPr lang="en-US" sz="2400" b="1" dirty="0">
                <a:latin typeface="Arial" panose="020B0604020202020204" pitchFamily="34" charset="0"/>
                <a:cs typeface="Arial" panose="020B0604020202020204" pitchFamily="34" charset="0"/>
              </a:rPr>
              <a:t>We will talk about the importance of ALWAYS listening to your Teacher.</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274002" y="311945"/>
            <a:ext cx="2647950" cy="1733550"/>
          </a:xfrm>
          <a:prstGeom prst="rect">
            <a:avLst/>
          </a:prstGeom>
        </p:spPr>
      </p:pic>
      <p:pic>
        <p:nvPicPr>
          <p:cNvPr id="7" name="Picture 6"/>
          <p:cNvPicPr>
            <a:picLocks noChangeAspect="1"/>
          </p:cNvPicPr>
          <p:nvPr/>
        </p:nvPicPr>
        <p:blipFill>
          <a:blip r:embed="rId3"/>
          <a:stretch>
            <a:fillRect/>
          </a:stretch>
        </p:blipFill>
        <p:spPr>
          <a:xfrm>
            <a:off x="9049834" y="4479636"/>
            <a:ext cx="3003620" cy="2249816"/>
          </a:xfrm>
          <a:prstGeom prst="rect">
            <a:avLst/>
          </a:prstGeom>
        </p:spPr>
      </p:pic>
      <p:pic>
        <p:nvPicPr>
          <p:cNvPr id="8" name="Picture 7"/>
          <p:cNvPicPr>
            <a:picLocks noChangeAspect="1"/>
          </p:cNvPicPr>
          <p:nvPr/>
        </p:nvPicPr>
        <p:blipFill>
          <a:blip r:embed="rId4"/>
          <a:stretch>
            <a:fillRect/>
          </a:stretch>
        </p:blipFill>
        <p:spPr>
          <a:xfrm>
            <a:off x="4202545" y="4870038"/>
            <a:ext cx="3289733" cy="1859414"/>
          </a:xfrm>
          <a:prstGeom prst="rect">
            <a:avLst/>
          </a:prstGeom>
        </p:spPr>
      </p:pic>
    </p:spTree>
    <p:extLst>
      <p:ext uri="{BB962C8B-B14F-4D97-AF65-F5344CB8AC3E}">
        <p14:creationId xmlns:p14="http://schemas.microsoft.com/office/powerpoint/2010/main" val="1289666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435" y="193964"/>
            <a:ext cx="1031701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Speaking of ALWAYS, lets look at the ALWAYS rules.</a:t>
            </a:r>
          </a:p>
        </p:txBody>
      </p:sp>
      <p:pic>
        <p:nvPicPr>
          <p:cNvPr id="3" name="Picture 2"/>
          <p:cNvPicPr>
            <a:picLocks noChangeAspect="1"/>
          </p:cNvPicPr>
          <p:nvPr/>
        </p:nvPicPr>
        <p:blipFill>
          <a:blip r:embed="rId2"/>
          <a:stretch>
            <a:fillRect/>
          </a:stretch>
        </p:blipFill>
        <p:spPr>
          <a:xfrm>
            <a:off x="9182522" y="0"/>
            <a:ext cx="2693863" cy="1513609"/>
          </a:xfrm>
          <a:prstGeom prst="rect">
            <a:avLst/>
          </a:prstGeom>
        </p:spPr>
      </p:pic>
      <p:sp>
        <p:nvSpPr>
          <p:cNvPr id="4" name="TextBox 3"/>
          <p:cNvSpPr txBox="1"/>
          <p:nvPr/>
        </p:nvSpPr>
        <p:spPr>
          <a:xfrm>
            <a:off x="212435" y="1183193"/>
            <a:ext cx="1073265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Always LISTEN to the School Teachers, Administrators or Trusted Adults.</a:t>
            </a:r>
          </a:p>
        </p:txBody>
      </p:sp>
      <p:pic>
        <p:nvPicPr>
          <p:cNvPr id="5" name="Picture 4"/>
          <p:cNvPicPr>
            <a:picLocks noChangeAspect="1"/>
          </p:cNvPicPr>
          <p:nvPr/>
        </p:nvPicPr>
        <p:blipFill>
          <a:blip r:embed="rId3"/>
          <a:stretch>
            <a:fillRect/>
          </a:stretch>
        </p:blipFill>
        <p:spPr>
          <a:xfrm>
            <a:off x="8144088" y="2233838"/>
            <a:ext cx="2590800" cy="1762125"/>
          </a:xfrm>
          <a:prstGeom prst="rect">
            <a:avLst/>
          </a:prstGeom>
        </p:spPr>
      </p:pic>
      <p:pic>
        <p:nvPicPr>
          <p:cNvPr id="6" name="Picture 5"/>
          <p:cNvPicPr>
            <a:picLocks noChangeAspect="1"/>
          </p:cNvPicPr>
          <p:nvPr/>
        </p:nvPicPr>
        <p:blipFill>
          <a:blip r:embed="rId4"/>
          <a:stretch>
            <a:fillRect/>
          </a:stretch>
        </p:blipFill>
        <p:spPr>
          <a:xfrm>
            <a:off x="4654837" y="1783600"/>
            <a:ext cx="1847850" cy="2476500"/>
          </a:xfrm>
          <a:prstGeom prst="rect">
            <a:avLst/>
          </a:prstGeom>
        </p:spPr>
      </p:pic>
      <p:pic>
        <p:nvPicPr>
          <p:cNvPr id="7" name="Picture 6"/>
          <p:cNvPicPr>
            <a:picLocks noChangeAspect="1"/>
          </p:cNvPicPr>
          <p:nvPr/>
        </p:nvPicPr>
        <p:blipFill>
          <a:blip r:embed="rId5"/>
          <a:stretch>
            <a:fillRect/>
          </a:stretch>
        </p:blipFill>
        <p:spPr>
          <a:xfrm>
            <a:off x="1068649" y="2201965"/>
            <a:ext cx="2456584" cy="1639770"/>
          </a:xfrm>
          <a:prstGeom prst="rect">
            <a:avLst/>
          </a:prstGeom>
        </p:spPr>
      </p:pic>
      <p:sp>
        <p:nvSpPr>
          <p:cNvPr id="11" name="TextBox 10"/>
          <p:cNvSpPr txBox="1"/>
          <p:nvPr/>
        </p:nvSpPr>
        <p:spPr>
          <a:xfrm>
            <a:off x="906868" y="3995963"/>
            <a:ext cx="2780145"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Teachers, Para’s and Substitutes</a:t>
            </a:r>
          </a:p>
        </p:txBody>
      </p:sp>
      <p:sp>
        <p:nvSpPr>
          <p:cNvPr id="12" name="TextBox 11"/>
          <p:cNvSpPr txBox="1"/>
          <p:nvPr/>
        </p:nvSpPr>
        <p:spPr>
          <a:xfrm>
            <a:off x="3749962" y="4460397"/>
            <a:ext cx="3657600"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Principals, Deans, Counselors and other Administrative Adults</a:t>
            </a:r>
          </a:p>
        </p:txBody>
      </p:sp>
      <p:sp>
        <p:nvSpPr>
          <p:cNvPr id="13" name="TextBox 12"/>
          <p:cNvSpPr txBox="1"/>
          <p:nvPr/>
        </p:nvSpPr>
        <p:spPr>
          <a:xfrm>
            <a:off x="7970980" y="4339566"/>
            <a:ext cx="2974109"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Custodians, Lunch Room Personal and Law Enforcement</a:t>
            </a:r>
          </a:p>
        </p:txBody>
      </p:sp>
    </p:spTree>
    <p:extLst>
      <p:ext uri="{BB962C8B-B14F-4D97-AF65-F5344CB8AC3E}">
        <p14:creationId xmlns:p14="http://schemas.microsoft.com/office/powerpoint/2010/main" val="42904207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ppt_w</p:attrName>
                                        </p:attrNameLst>
                                      </p:cBhvr>
                                      <p:tavLst>
                                        <p:tav tm="0" fmla="#ppt_w*sin(2.5*pi*$)">
                                          <p:val>
                                            <p:fltVal val="0"/>
                                          </p:val>
                                        </p:tav>
                                        <p:tav tm="100000">
                                          <p:val>
                                            <p:fltVal val="1"/>
                                          </p:val>
                                        </p:tav>
                                      </p:tavLst>
                                    </p:anim>
                                    <p:anim calcmode="lin" valueType="num">
                                      <p:cBhvr>
                                        <p:cTn id="3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anim calcmode="lin" valueType="num">
                                      <p:cBhvr>
                                        <p:cTn id="43" dur="2000" fill="hold"/>
                                        <p:tgtEl>
                                          <p:spTgt spid="13"/>
                                        </p:tgtEl>
                                        <p:attrNameLst>
                                          <p:attrName>ppt_w</p:attrName>
                                        </p:attrNameLst>
                                      </p:cBhvr>
                                      <p:tavLst>
                                        <p:tav tm="0" fmla="#ppt_w*sin(2.5*pi*$)">
                                          <p:val>
                                            <p:fltVal val="0"/>
                                          </p:val>
                                        </p:tav>
                                        <p:tav tm="100000">
                                          <p:val>
                                            <p:fltVal val="1"/>
                                          </p:val>
                                        </p:tav>
                                      </p:tavLst>
                                    </p:anim>
                                    <p:anim calcmode="lin" valueType="num">
                                      <p:cBhvr>
                                        <p:cTn id="4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7" y="249382"/>
            <a:ext cx="1878219" cy="1053842"/>
          </a:xfrm>
          <a:prstGeom prst="rect">
            <a:avLst/>
          </a:prstGeom>
        </p:spPr>
      </p:pic>
      <p:sp>
        <p:nvSpPr>
          <p:cNvPr id="3" name="TextBox 2"/>
          <p:cNvSpPr txBox="1"/>
          <p:nvPr/>
        </p:nvSpPr>
        <p:spPr>
          <a:xfrm>
            <a:off x="2115127" y="249382"/>
            <a:ext cx="7296728"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Try and remain calm and quiet as possible.  When you are calm you will listen and react better</a:t>
            </a:r>
            <a:r>
              <a:rPr lang="en-US" dirty="0"/>
              <a:t>.  </a:t>
            </a:r>
          </a:p>
        </p:txBody>
      </p:sp>
      <p:pic>
        <p:nvPicPr>
          <p:cNvPr id="4" name="Picture 3"/>
          <p:cNvPicPr>
            <a:picLocks noChangeAspect="1"/>
          </p:cNvPicPr>
          <p:nvPr/>
        </p:nvPicPr>
        <p:blipFill>
          <a:blip r:embed="rId3"/>
          <a:stretch>
            <a:fillRect/>
          </a:stretch>
        </p:blipFill>
        <p:spPr>
          <a:xfrm>
            <a:off x="289646" y="2598016"/>
            <a:ext cx="2524125" cy="1809750"/>
          </a:xfrm>
          <a:prstGeom prst="rect">
            <a:avLst/>
          </a:prstGeom>
        </p:spPr>
      </p:pic>
      <p:pic>
        <p:nvPicPr>
          <p:cNvPr id="5" name="Picture 4"/>
          <p:cNvPicPr>
            <a:picLocks noChangeAspect="1"/>
          </p:cNvPicPr>
          <p:nvPr/>
        </p:nvPicPr>
        <p:blipFill>
          <a:blip r:embed="rId4"/>
          <a:stretch>
            <a:fillRect/>
          </a:stretch>
        </p:blipFill>
        <p:spPr>
          <a:xfrm>
            <a:off x="3237034" y="3331440"/>
            <a:ext cx="2619375" cy="1743075"/>
          </a:xfrm>
          <a:prstGeom prst="rect">
            <a:avLst/>
          </a:prstGeom>
        </p:spPr>
      </p:pic>
      <p:pic>
        <p:nvPicPr>
          <p:cNvPr id="6" name="Picture 5"/>
          <p:cNvPicPr>
            <a:picLocks noChangeAspect="1"/>
          </p:cNvPicPr>
          <p:nvPr/>
        </p:nvPicPr>
        <p:blipFill>
          <a:blip r:embed="rId5"/>
          <a:stretch>
            <a:fillRect/>
          </a:stretch>
        </p:blipFill>
        <p:spPr>
          <a:xfrm>
            <a:off x="6235843" y="2802803"/>
            <a:ext cx="3267075" cy="1400175"/>
          </a:xfrm>
          <a:prstGeom prst="rect">
            <a:avLst/>
          </a:prstGeom>
        </p:spPr>
      </p:pic>
      <p:sp>
        <p:nvSpPr>
          <p:cNvPr id="7" name="TextBox 6"/>
          <p:cNvSpPr txBox="1"/>
          <p:nvPr/>
        </p:nvSpPr>
        <p:spPr>
          <a:xfrm>
            <a:off x="-1" y="1841013"/>
            <a:ext cx="3135499"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Remain calm and focus on your surroundings</a:t>
            </a:r>
          </a:p>
        </p:txBody>
      </p:sp>
      <p:sp>
        <p:nvSpPr>
          <p:cNvPr id="8" name="TextBox 7"/>
          <p:cNvSpPr txBox="1"/>
          <p:nvPr/>
        </p:nvSpPr>
        <p:spPr>
          <a:xfrm>
            <a:off x="6114470" y="1510050"/>
            <a:ext cx="3388448" cy="132343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It is important to stay silent for the purposes of hearing and staying concealed</a:t>
            </a:r>
          </a:p>
        </p:txBody>
      </p:sp>
      <p:sp>
        <p:nvSpPr>
          <p:cNvPr id="9" name="TextBox 8"/>
          <p:cNvSpPr txBox="1"/>
          <p:nvPr/>
        </p:nvSpPr>
        <p:spPr>
          <a:xfrm>
            <a:off x="2942355" y="1986355"/>
            <a:ext cx="3087358"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Take some deep breaths and start planning your options</a:t>
            </a:r>
          </a:p>
        </p:txBody>
      </p:sp>
    </p:spTree>
    <p:extLst>
      <p:ext uri="{BB962C8B-B14F-4D97-AF65-F5344CB8AC3E}">
        <p14:creationId xmlns:p14="http://schemas.microsoft.com/office/powerpoint/2010/main" val="14120600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16" y="186159"/>
            <a:ext cx="1877731" cy="1054699"/>
          </a:xfrm>
          <a:prstGeom prst="rect">
            <a:avLst/>
          </a:prstGeom>
        </p:spPr>
      </p:pic>
      <p:sp>
        <p:nvSpPr>
          <p:cNvPr id="3" name="TextBox 2"/>
          <p:cNvSpPr txBox="1"/>
          <p:nvPr/>
        </p:nvSpPr>
        <p:spPr>
          <a:xfrm>
            <a:off x="2179782" y="277091"/>
            <a:ext cx="955040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Be prepared to be still and quiet for a long period of time</a:t>
            </a:r>
            <a:r>
              <a:rPr lang="en-US" sz="20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8933140" y="2090400"/>
            <a:ext cx="2364654" cy="2364654"/>
          </a:xfrm>
          <a:prstGeom prst="rect">
            <a:avLst/>
          </a:prstGeom>
        </p:spPr>
      </p:pic>
      <p:pic>
        <p:nvPicPr>
          <p:cNvPr id="5" name="Picture 4"/>
          <p:cNvPicPr>
            <a:picLocks noChangeAspect="1"/>
          </p:cNvPicPr>
          <p:nvPr/>
        </p:nvPicPr>
        <p:blipFill>
          <a:blip r:embed="rId4"/>
          <a:stretch>
            <a:fillRect/>
          </a:stretch>
        </p:blipFill>
        <p:spPr>
          <a:xfrm>
            <a:off x="4261317" y="1138193"/>
            <a:ext cx="3096710" cy="2060720"/>
          </a:xfrm>
          <a:prstGeom prst="rect">
            <a:avLst/>
          </a:prstGeom>
        </p:spPr>
      </p:pic>
      <p:pic>
        <p:nvPicPr>
          <p:cNvPr id="7" name="Picture 6"/>
          <p:cNvPicPr>
            <a:picLocks noChangeAspect="1"/>
          </p:cNvPicPr>
          <p:nvPr/>
        </p:nvPicPr>
        <p:blipFill>
          <a:blip r:embed="rId5"/>
          <a:stretch>
            <a:fillRect/>
          </a:stretch>
        </p:blipFill>
        <p:spPr>
          <a:xfrm>
            <a:off x="579942" y="1685925"/>
            <a:ext cx="2619375" cy="1743075"/>
          </a:xfrm>
          <a:prstGeom prst="rect">
            <a:avLst/>
          </a:prstGeom>
        </p:spPr>
      </p:pic>
      <p:sp>
        <p:nvSpPr>
          <p:cNvPr id="8" name="TextBox 7"/>
          <p:cNvSpPr txBox="1"/>
          <p:nvPr/>
        </p:nvSpPr>
        <p:spPr>
          <a:xfrm>
            <a:off x="579942" y="3588384"/>
            <a:ext cx="2619375"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Lie flat on the floor close to your </a:t>
            </a:r>
          </a:p>
          <a:p>
            <a:pPr algn="ctr"/>
            <a:r>
              <a:rPr lang="en-US" sz="2000" b="1" dirty="0">
                <a:latin typeface="Arial" panose="020B0604020202020204" pitchFamily="34" charset="0"/>
                <a:cs typeface="Arial" panose="020B0604020202020204" pitchFamily="34" charset="0"/>
              </a:rPr>
              <a:t>“Safe Wall” </a:t>
            </a:r>
          </a:p>
        </p:txBody>
      </p:sp>
      <p:sp>
        <p:nvSpPr>
          <p:cNvPr id="9" name="TextBox 8"/>
          <p:cNvSpPr txBox="1"/>
          <p:nvPr/>
        </p:nvSpPr>
        <p:spPr>
          <a:xfrm>
            <a:off x="4498108" y="3434497"/>
            <a:ext cx="2623127" cy="132343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Remember to be very quiet</a:t>
            </a:r>
          </a:p>
          <a:p>
            <a:pPr algn="ctr"/>
            <a:r>
              <a:rPr lang="en-US" sz="2000" b="1" dirty="0">
                <a:latin typeface="Arial" panose="020B0604020202020204" pitchFamily="34" charset="0"/>
                <a:cs typeface="Arial" panose="020B0604020202020204" pitchFamily="34" charset="0"/>
              </a:rPr>
              <a:t> this is important to stay concealed</a:t>
            </a:r>
          </a:p>
        </p:txBody>
      </p:sp>
      <p:sp>
        <p:nvSpPr>
          <p:cNvPr id="10" name="TextBox 9"/>
          <p:cNvSpPr txBox="1"/>
          <p:nvPr/>
        </p:nvSpPr>
        <p:spPr>
          <a:xfrm>
            <a:off x="8933140" y="875969"/>
            <a:ext cx="1893454"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Be prepared this may last a long time </a:t>
            </a:r>
          </a:p>
        </p:txBody>
      </p:sp>
    </p:spTree>
    <p:extLst>
      <p:ext uri="{BB962C8B-B14F-4D97-AF65-F5344CB8AC3E}">
        <p14:creationId xmlns:p14="http://schemas.microsoft.com/office/powerpoint/2010/main" val="918095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934" y="263225"/>
            <a:ext cx="1877731" cy="1054699"/>
          </a:xfrm>
          <a:prstGeom prst="rect">
            <a:avLst/>
          </a:prstGeom>
        </p:spPr>
      </p:pic>
      <p:sp>
        <p:nvSpPr>
          <p:cNvPr id="3" name="TextBox 2"/>
          <p:cNvSpPr txBox="1"/>
          <p:nvPr/>
        </p:nvSpPr>
        <p:spPr>
          <a:xfrm>
            <a:off x="2081865" y="263225"/>
            <a:ext cx="7252635"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Stay off your cell phones and put them in silent mode, if you have one.</a:t>
            </a:r>
          </a:p>
        </p:txBody>
      </p:sp>
      <p:pic>
        <p:nvPicPr>
          <p:cNvPr id="4" name="Picture 3"/>
          <p:cNvPicPr>
            <a:picLocks noChangeAspect="1"/>
          </p:cNvPicPr>
          <p:nvPr/>
        </p:nvPicPr>
        <p:blipFill>
          <a:blip r:embed="rId3"/>
          <a:stretch>
            <a:fillRect/>
          </a:stretch>
        </p:blipFill>
        <p:spPr>
          <a:xfrm>
            <a:off x="279598" y="1934935"/>
            <a:ext cx="3190875" cy="2338351"/>
          </a:xfrm>
          <a:prstGeom prst="rect">
            <a:avLst/>
          </a:prstGeom>
        </p:spPr>
      </p:pic>
      <p:pic>
        <p:nvPicPr>
          <p:cNvPr id="5" name="Picture 4"/>
          <p:cNvPicPr>
            <a:picLocks noChangeAspect="1"/>
          </p:cNvPicPr>
          <p:nvPr/>
        </p:nvPicPr>
        <p:blipFill>
          <a:blip r:embed="rId4"/>
          <a:stretch>
            <a:fillRect/>
          </a:stretch>
        </p:blipFill>
        <p:spPr>
          <a:xfrm>
            <a:off x="8935129" y="1128712"/>
            <a:ext cx="2300288" cy="2300288"/>
          </a:xfrm>
          <a:prstGeom prst="rect">
            <a:avLst/>
          </a:prstGeom>
        </p:spPr>
      </p:pic>
      <p:sp>
        <p:nvSpPr>
          <p:cNvPr id="6" name="TextBox 5"/>
          <p:cNvSpPr txBox="1"/>
          <p:nvPr/>
        </p:nvSpPr>
        <p:spPr>
          <a:xfrm>
            <a:off x="4403271" y="1175997"/>
            <a:ext cx="3067050" cy="4093428"/>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Staying off of your cell phone will allow you to pay attention to the adult in the area.</a:t>
            </a:r>
          </a:p>
          <a:p>
            <a:pPr algn="ctr"/>
            <a:r>
              <a:rPr lang="en-US" sz="2000" b="1" dirty="0">
                <a:latin typeface="Arial" panose="020B0604020202020204" pitchFamily="34" charset="0"/>
                <a:cs typeface="Arial" panose="020B0604020202020204" pitchFamily="34" charset="0"/>
              </a:rPr>
              <a:t>By silencing your device it allows you to stay concealed.</a:t>
            </a:r>
          </a:p>
          <a:p>
            <a:pPr algn="ctr"/>
            <a:r>
              <a:rPr lang="en-US" sz="2000" b="1" dirty="0">
                <a:latin typeface="Arial" panose="020B0604020202020204" pitchFamily="34" charset="0"/>
                <a:cs typeface="Arial" panose="020B0604020202020204" pitchFamily="34" charset="0"/>
              </a:rPr>
              <a:t>Taking videos or pictures will distract you and cause you to lose focus and clarity on your immediate surroundings. </a:t>
            </a:r>
          </a:p>
        </p:txBody>
      </p:sp>
    </p:spTree>
    <p:extLst>
      <p:ext uri="{BB962C8B-B14F-4D97-AF65-F5344CB8AC3E}">
        <p14:creationId xmlns:p14="http://schemas.microsoft.com/office/powerpoint/2010/main" val="24730539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459" y="139400"/>
            <a:ext cx="1877731" cy="1054699"/>
          </a:xfrm>
          <a:prstGeom prst="rect">
            <a:avLst/>
          </a:prstGeom>
        </p:spPr>
      </p:pic>
      <p:sp>
        <p:nvSpPr>
          <p:cNvPr id="3" name="TextBox 2"/>
          <p:cNvSpPr txBox="1"/>
          <p:nvPr/>
        </p:nvSpPr>
        <p:spPr>
          <a:xfrm>
            <a:off x="2099205" y="139400"/>
            <a:ext cx="746760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Move quickly and Quietly to the Closest and Safest location with a trusted adult</a:t>
            </a:r>
          </a:p>
        </p:txBody>
      </p:sp>
      <p:pic>
        <p:nvPicPr>
          <p:cNvPr id="4" name="Picture 3"/>
          <p:cNvPicPr>
            <a:picLocks noChangeAspect="1"/>
          </p:cNvPicPr>
          <p:nvPr/>
        </p:nvPicPr>
        <p:blipFill>
          <a:blip r:embed="rId3"/>
          <a:stretch>
            <a:fillRect/>
          </a:stretch>
        </p:blipFill>
        <p:spPr>
          <a:xfrm>
            <a:off x="1076324" y="1480918"/>
            <a:ext cx="3612626" cy="2695575"/>
          </a:xfrm>
          <a:prstGeom prst="rect">
            <a:avLst/>
          </a:prstGeom>
        </p:spPr>
      </p:pic>
      <p:pic>
        <p:nvPicPr>
          <p:cNvPr id="5" name="Picture 4"/>
          <p:cNvPicPr>
            <a:picLocks noChangeAspect="1"/>
          </p:cNvPicPr>
          <p:nvPr/>
        </p:nvPicPr>
        <p:blipFill>
          <a:blip r:embed="rId4"/>
          <a:stretch>
            <a:fillRect/>
          </a:stretch>
        </p:blipFill>
        <p:spPr>
          <a:xfrm>
            <a:off x="6887632" y="847286"/>
            <a:ext cx="3205163" cy="4816502"/>
          </a:xfrm>
          <a:prstGeom prst="rect">
            <a:avLst/>
          </a:prstGeom>
        </p:spPr>
      </p:pic>
      <p:sp>
        <p:nvSpPr>
          <p:cNvPr id="6" name="TextBox 5"/>
          <p:cNvSpPr txBox="1"/>
          <p:nvPr/>
        </p:nvSpPr>
        <p:spPr>
          <a:xfrm>
            <a:off x="998765" y="4320268"/>
            <a:ext cx="5505450"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Move as quickly as possible when you hear the lockdown signal.</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Move as quietly as possible and to the closest, safest area with an adult.  </a:t>
            </a:r>
          </a:p>
        </p:txBody>
      </p:sp>
    </p:spTree>
    <p:extLst>
      <p:ext uri="{BB962C8B-B14F-4D97-AF65-F5344CB8AC3E}">
        <p14:creationId xmlns:p14="http://schemas.microsoft.com/office/powerpoint/2010/main" val="4095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9520" y="3571875"/>
            <a:ext cx="5868080" cy="3286125"/>
          </a:xfrm>
          <a:prstGeom prst="rect">
            <a:avLst/>
          </a:prstGeom>
        </p:spPr>
      </p:pic>
      <p:sp>
        <p:nvSpPr>
          <p:cNvPr id="3" name="TextBox 2"/>
          <p:cNvSpPr txBox="1"/>
          <p:nvPr/>
        </p:nvSpPr>
        <p:spPr>
          <a:xfrm>
            <a:off x="2919072" y="2514600"/>
            <a:ext cx="3228975" cy="1754326"/>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Who can</a:t>
            </a:r>
          </a:p>
          <a:p>
            <a:pPr algn="ctr"/>
            <a:r>
              <a:rPr lang="en-US" sz="5400" b="1" dirty="0">
                <a:latin typeface="Arial" panose="020B0604020202020204" pitchFamily="34" charset="0"/>
                <a:cs typeface="Arial" panose="020B0604020202020204" pitchFamily="34" charset="0"/>
              </a:rPr>
              <a:t>Call for a</a:t>
            </a:r>
          </a:p>
        </p:txBody>
      </p:sp>
      <p:pic>
        <p:nvPicPr>
          <p:cNvPr id="4" name="Picture 3"/>
          <p:cNvPicPr>
            <a:picLocks noChangeAspect="1"/>
          </p:cNvPicPr>
          <p:nvPr/>
        </p:nvPicPr>
        <p:blipFill>
          <a:blip r:embed="rId3"/>
          <a:stretch>
            <a:fillRect/>
          </a:stretch>
        </p:blipFill>
        <p:spPr>
          <a:xfrm>
            <a:off x="75859" y="87631"/>
            <a:ext cx="8915400" cy="2496312"/>
          </a:xfrm>
          <a:prstGeom prst="rect">
            <a:avLst/>
          </a:prstGeom>
        </p:spPr>
      </p:pic>
    </p:spTree>
    <p:extLst>
      <p:ext uri="{BB962C8B-B14F-4D97-AF65-F5344CB8AC3E}">
        <p14:creationId xmlns:p14="http://schemas.microsoft.com/office/powerpoint/2010/main" val="386931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84893" y="3631840"/>
            <a:ext cx="4448125" cy="2499281"/>
          </a:xfrm>
          <a:prstGeom prst="rect">
            <a:avLst/>
          </a:prstGeom>
        </p:spPr>
      </p:pic>
      <p:sp>
        <p:nvSpPr>
          <p:cNvPr id="4" name="TextBox 3"/>
          <p:cNvSpPr txBox="1"/>
          <p:nvPr/>
        </p:nvSpPr>
        <p:spPr>
          <a:xfrm>
            <a:off x="0" y="160256"/>
            <a:ext cx="9935852"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The New: </a:t>
            </a:r>
            <a:r>
              <a:rPr lang="en-US" sz="4000" b="1" dirty="0" err="1">
                <a:latin typeface="Arial" panose="020B0604020202020204" pitchFamily="34" charset="0"/>
                <a:cs typeface="Arial" panose="020B0604020202020204" pitchFamily="34" charset="0"/>
              </a:rPr>
              <a:t>Centegix</a:t>
            </a:r>
            <a:r>
              <a:rPr lang="en-US" sz="4000" b="1" dirty="0">
                <a:latin typeface="Arial" panose="020B0604020202020204" pitchFamily="34" charset="0"/>
                <a:cs typeface="Arial" panose="020B0604020202020204" pitchFamily="34" charset="0"/>
              </a:rPr>
              <a:t> Crisis Alert System</a:t>
            </a:r>
          </a:p>
        </p:txBody>
      </p:sp>
      <p:sp>
        <p:nvSpPr>
          <p:cNvPr id="5" name="TextBox 4"/>
          <p:cNvSpPr txBox="1"/>
          <p:nvPr/>
        </p:nvSpPr>
        <p:spPr>
          <a:xfrm>
            <a:off x="575035" y="868142"/>
            <a:ext cx="6542202" cy="526297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When the Lock Down is activated the following warnings will occur.</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 RED strobe light will flash around the campus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 Lock Down Message will appear on computer screens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 message will be heard on the P.A. system</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These are your warnings that a Lock Down has been initiated and you are to follow your Lock Down procedures</a:t>
            </a:r>
          </a:p>
        </p:txBody>
      </p:sp>
      <p:pic>
        <p:nvPicPr>
          <p:cNvPr id="7" name="Picture 6"/>
          <p:cNvPicPr>
            <a:picLocks noChangeAspect="1"/>
          </p:cNvPicPr>
          <p:nvPr/>
        </p:nvPicPr>
        <p:blipFill>
          <a:blip r:embed="rId3"/>
          <a:stretch>
            <a:fillRect/>
          </a:stretch>
        </p:blipFill>
        <p:spPr>
          <a:xfrm>
            <a:off x="7584894" y="1000350"/>
            <a:ext cx="4448125" cy="2499281"/>
          </a:xfrm>
          <a:prstGeom prst="rect">
            <a:avLst/>
          </a:prstGeom>
        </p:spPr>
      </p:pic>
    </p:spTree>
    <p:extLst>
      <p:ext uri="{BB962C8B-B14F-4D97-AF65-F5344CB8AC3E}">
        <p14:creationId xmlns:p14="http://schemas.microsoft.com/office/powerpoint/2010/main" val="250805055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855</TotalTime>
  <Words>813</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Gill Sans MT</vt:lpstr>
      <vt:lpstr>Gallery</vt:lpstr>
      <vt:lpstr>Active Assailant Training</vt:lpstr>
      <vt:lpstr>Today we are going to look at  Lockdown Drills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SJSO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DRILLS</dc:title>
  <dc:creator>Beasley, Paul</dc:creator>
  <cp:lastModifiedBy>Emily C. Serrano</cp:lastModifiedBy>
  <cp:revision>55</cp:revision>
  <dcterms:created xsi:type="dcterms:W3CDTF">2022-06-15T14:22:21Z</dcterms:created>
  <dcterms:modified xsi:type="dcterms:W3CDTF">2025-07-21T17:39:35Z</dcterms:modified>
</cp:coreProperties>
</file>