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4" r:id="rId2"/>
    <p:sldMasterId id="2147483678" r:id="rId3"/>
    <p:sldMasterId id="2147483682" r:id="rId4"/>
  </p:sldMasterIdLst>
  <p:notesMasterIdLst>
    <p:notesMasterId r:id="rId26"/>
  </p:notesMasterIdLst>
  <p:sldIdLst>
    <p:sldId id="313" r:id="rId5"/>
    <p:sldId id="315" r:id="rId6"/>
    <p:sldId id="311" r:id="rId7"/>
    <p:sldId id="316" r:id="rId8"/>
    <p:sldId id="312" r:id="rId9"/>
    <p:sldId id="317" r:id="rId10"/>
    <p:sldId id="285" r:id="rId11"/>
    <p:sldId id="296" r:id="rId12"/>
    <p:sldId id="297" r:id="rId13"/>
    <p:sldId id="298" r:id="rId14"/>
    <p:sldId id="299" r:id="rId15"/>
    <p:sldId id="304" r:id="rId16"/>
    <p:sldId id="300" r:id="rId17"/>
    <p:sldId id="318" r:id="rId18"/>
    <p:sldId id="320" r:id="rId19"/>
    <p:sldId id="319" r:id="rId20"/>
    <p:sldId id="308" r:id="rId21"/>
    <p:sldId id="305" r:id="rId22"/>
    <p:sldId id="310" r:id="rId23"/>
    <p:sldId id="295" r:id="rId24"/>
    <p:sldId id="279" r:id="rId2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23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4B77EF-E389-4305-BB94-351753DE9B5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B6236C-6315-4968-A8B6-5E7ABDC1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37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Updated 1/2018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236C-6315-4968-A8B6-5E7ABDC118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Updated 1/2018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236C-6315-4968-A8B6-5E7ABDC11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0EDD-7CF7-446C-BD9E-BBA862E9B6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90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Perspectives:</a:t>
            </a:r>
          </a:p>
          <a:p>
            <a:r>
              <a:rPr lang="en-US" dirty="0" smtClean="0"/>
              <a:t>	Short standards aligned videos</a:t>
            </a:r>
          </a:p>
          <a:p>
            <a:r>
              <a:rPr lang="en-US" dirty="0" smtClean="0"/>
              <a:t>	Highlight experience and thoughts in math and science</a:t>
            </a:r>
          </a:p>
          <a:p>
            <a:r>
              <a:rPr lang="en-US" dirty="0" smtClean="0"/>
              <a:t>	Viewpoints from teachers, professionals, and enthusiasts</a:t>
            </a:r>
          </a:p>
          <a:p>
            <a:endParaRPr lang="en-US" dirty="0" smtClean="0"/>
          </a:p>
          <a:p>
            <a:r>
              <a:rPr lang="en-US" dirty="0" smtClean="0"/>
              <a:t>Text Complexity:</a:t>
            </a:r>
          </a:p>
          <a:p>
            <a:r>
              <a:rPr lang="en-US" dirty="0" smtClean="0"/>
              <a:t>	Text</a:t>
            </a:r>
            <a:r>
              <a:rPr lang="en-US" baseline="0" dirty="0" smtClean="0"/>
              <a:t> complexity a</a:t>
            </a:r>
            <a:r>
              <a:rPr lang="en-US" dirty="0" smtClean="0"/>
              <a:t>nalysis completed for you; Aligned to standards and grade-band; Text-dependent questions included!</a:t>
            </a:r>
          </a:p>
          <a:p>
            <a:endParaRPr lang="en-US" dirty="0" smtClean="0"/>
          </a:p>
          <a:p>
            <a:r>
              <a:rPr lang="en-US" dirty="0" smtClean="0"/>
              <a:t>MEAs:</a:t>
            </a:r>
          </a:p>
          <a:p>
            <a:r>
              <a:rPr lang="en-US" dirty="0" smtClean="0"/>
              <a:t>	Open-ended, problem-based lesson plans embedded with realistic activities</a:t>
            </a:r>
          </a:p>
          <a:p>
            <a:r>
              <a:rPr lang="en-US" dirty="0" smtClean="0"/>
              <a:t>	Students work in teams using math and science skills to solve open ended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236C-6315-4968-A8B6-5E7ABDC118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10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28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6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236C-6315-4968-A8B6-5E7ABDC1185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14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0EDD-7CF7-446C-BD9E-BBA862E9B6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40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236C-6315-4968-A8B6-5E7ABDC118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4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66CB-3D3F-40F0-8F89-89287C9C1E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0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18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236C-6315-4968-A8B6-5E7ABDC118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2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8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1/2018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2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8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0EDD-7CF7-446C-BD9E-BBA862E9B6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236C-6315-4968-A8B6-5E7ABDC118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6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Updated 1/2018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236C-6315-4968-A8B6-5E7ABDC118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9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59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tIns="91440" rIns="182880" anchor="t">
            <a:normAutofit/>
          </a:bodyPr>
          <a:lstStyle>
            <a:lvl1pPr>
              <a:defRPr lang="en-US" sz="3600" dirty="0">
                <a:solidFill>
                  <a:srgbClr val="FEF4E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lvl="0" indent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990600"/>
            <a:ext cx="8991600" cy="5029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8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59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tIns="91440" rIns="182880" anchor="t">
            <a:normAutofit/>
          </a:bodyPr>
          <a:lstStyle>
            <a:lvl1pPr>
              <a:defRPr lang="en-US" sz="3600" dirty="0">
                <a:solidFill>
                  <a:srgbClr val="FEF4E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lvl="0" indent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990600"/>
            <a:ext cx="8991600" cy="5029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8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06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 userDrawn="1"/>
        </p:nvSpPr>
        <p:spPr>
          <a:xfrm>
            <a:off x="4267200" y="12700"/>
            <a:ext cx="4876800" cy="684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228600" algn="l"/>
            <a:endParaRPr lang="en-US" sz="3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248" y="4038600"/>
            <a:ext cx="4873752" cy="1325563"/>
          </a:xfrm>
          <a:prstGeom prst="rect">
            <a:avLst/>
          </a:prstGeom>
        </p:spPr>
        <p:txBody>
          <a:bodyPr lIns="182880"/>
          <a:lstStyle>
            <a:lvl1pPr algn="l">
              <a:defRPr sz="3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94030" y="914400"/>
            <a:ext cx="4630738" cy="304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4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61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 userDrawn="1"/>
        </p:nvSpPr>
        <p:spPr>
          <a:xfrm>
            <a:off x="4267200" y="12700"/>
            <a:ext cx="4876800" cy="684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228600" algn="l"/>
            <a:endParaRPr lang="en-US" sz="3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248" y="4038600"/>
            <a:ext cx="4873752" cy="1325563"/>
          </a:xfrm>
          <a:prstGeom prst="rect">
            <a:avLst/>
          </a:prstGeom>
        </p:spPr>
        <p:txBody>
          <a:bodyPr lIns="182880"/>
          <a:lstStyle>
            <a:lvl1pPr algn="l">
              <a:defRPr sz="3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94030" y="914400"/>
            <a:ext cx="4630738" cy="304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59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tIns="91440" rIns="182880" anchor="t">
            <a:normAutofit/>
          </a:bodyPr>
          <a:lstStyle>
            <a:lvl1pPr>
              <a:defRPr lang="en-US" sz="3600" dirty="0">
                <a:solidFill>
                  <a:srgbClr val="FEF4E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lvl="0" indent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990600"/>
            <a:ext cx="8991600" cy="5029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2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7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 userDrawn="1"/>
        </p:nvSpPr>
        <p:spPr>
          <a:xfrm>
            <a:off x="4267200" y="12700"/>
            <a:ext cx="4876800" cy="684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228600" algn="l"/>
            <a:endParaRPr lang="en-US" sz="3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248" y="4038600"/>
            <a:ext cx="4873752" cy="1325563"/>
          </a:xfrm>
          <a:prstGeom prst="rect">
            <a:avLst/>
          </a:prstGeom>
        </p:spPr>
        <p:txBody>
          <a:bodyPr lIns="182880"/>
          <a:lstStyle>
            <a:lvl1pPr algn="l">
              <a:defRPr sz="3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94030" y="914400"/>
            <a:ext cx="4630738" cy="304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59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tIns="91440" rIns="182880" anchor="t">
            <a:normAutofit/>
          </a:bodyPr>
          <a:lstStyle>
            <a:lvl1pPr>
              <a:defRPr lang="en-US" sz="3600" dirty="0">
                <a:solidFill>
                  <a:srgbClr val="FEF4E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lvl="0" indent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990600"/>
            <a:ext cx="8991600" cy="5029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5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5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 userDrawn="1"/>
        </p:nvSpPr>
        <p:spPr>
          <a:xfrm>
            <a:off x="4267200" y="12700"/>
            <a:ext cx="4876800" cy="684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228600" algn="l"/>
            <a:endParaRPr lang="en-US" sz="3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248" y="4038600"/>
            <a:ext cx="4873752" cy="1325563"/>
          </a:xfrm>
          <a:prstGeom prst="rect">
            <a:avLst/>
          </a:prstGeom>
        </p:spPr>
        <p:txBody>
          <a:bodyPr lIns="182880"/>
          <a:lstStyle>
            <a:lvl1pPr algn="l">
              <a:defRPr sz="3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94030" y="914400"/>
            <a:ext cx="4630738" cy="304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4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-11652" y="6374869"/>
            <a:ext cx="9155652" cy="483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45720" bIns="9144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 ©2015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Florida Center for Research in Science, Technology, Engineering, and Mathematics 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Learning Systems Institute – Florida State University </a:t>
            </a:r>
            <a:endParaRPr lang="en-US" sz="7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8420"/>
            <a:ext cx="1216689" cy="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-11652" y="6374869"/>
            <a:ext cx="9155652" cy="483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45720" bIns="9144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 ©2015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Florida Center for Research in Science, Technology, Engineering, and Mathematics 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Learning Systems Institute – Florida State University </a:t>
            </a:r>
            <a:endParaRPr lang="en-US" sz="7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8420"/>
            <a:ext cx="1216689" cy="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-11652" y="6374869"/>
            <a:ext cx="9155652" cy="483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45720" bIns="9144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 ©2015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Florida Center for Research in Science, Technology, Engineering, and Mathematics 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Learning Systems Institute – Florida State University </a:t>
            </a:r>
            <a:endParaRPr lang="en-US" sz="7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8420"/>
            <a:ext cx="1216689" cy="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4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-11652" y="6374869"/>
            <a:ext cx="9155652" cy="483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45720" bIns="9144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 ©2015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Florida Center for Research in Science, Technology, Engineering, and Mathematics 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Learning Systems Institute – Florida State University </a:t>
            </a:r>
            <a:endParaRPr lang="en-US" sz="7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8420"/>
            <a:ext cx="1216689" cy="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palms.org/Public/PreviewResourceLesson/Preview/26705" TargetMode="External"/><Relationship Id="rId13" Type="http://schemas.openxmlformats.org/officeDocument/2006/relationships/hyperlink" Target="http://www.cpalms.org/Public/PreviewResourceLesson/Preview/29082" TargetMode="External"/><Relationship Id="rId3" Type="http://schemas.openxmlformats.org/officeDocument/2006/relationships/hyperlink" Target="http://www.cpalms.org/Public/PreviewResourceLesson/Preview/46496" TargetMode="External"/><Relationship Id="rId7" Type="http://schemas.openxmlformats.org/officeDocument/2006/relationships/hyperlink" Target="http://www.cpalms.org/Public/PreviewResourceLesson/Preview/29487" TargetMode="External"/><Relationship Id="rId12" Type="http://schemas.openxmlformats.org/officeDocument/2006/relationships/hyperlink" Target="http://www.cpalms.org/Public/PreviewResourceLesson/Preview/5073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palms.org/Public/PreviewResourceLesson/Preview/47042" TargetMode="External"/><Relationship Id="rId11" Type="http://schemas.openxmlformats.org/officeDocument/2006/relationships/hyperlink" Target="http://www.cpalms.org/Public/PreviewResourceLesson/Preview/39614" TargetMode="External"/><Relationship Id="rId5" Type="http://schemas.openxmlformats.org/officeDocument/2006/relationships/hyperlink" Target="http://www.cpalms.org/Public/PreviewResourceLesson/Preview/35738" TargetMode="External"/><Relationship Id="rId10" Type="http://schemas.openxmlformats.org/officeDocument/2006/relationships/hyperlink" Target="http://www.cpalms.org/Public/PreviewResourceLesson/Preview/45852" TargetMode="External"/><Relationship Id="rId4" Type="http://schemas.openxmlformats.org/officeDocument/2006/relationships/hyperlink" Target="http://www.cpalms.org/Public/PreviewResourceLesson/Preview/40001" TargetMode="External"/><Relationship Id="rId9" Type="http://schemas.openxmlformats.org/officeDocument/2006/relationships/hyperlink" Target="http://www.cpalms.org/Public/PreviewResourceLesson/Preview/43470" TargetMode="External"/><Relationship Id="rId14" Type="http://schemas.openxmlformats.org/officeDocument/2006/relationships/hyperlink" Target="http://www.cpalms.org/Public/PreviewResourceLesson/Preview/43290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palms.org/Public/PreviewResourceLesson/Preview/66222" TargetMode="External"/><Relationship Id="rId13" Type="http://schemas.openxmlformats.org/officeDocument/2006/relationships/hyperlink" Target="http://www.cpalms.org/Public/PreviewResourceUrl/Preview/65318" TargetMode="External"/><Relationship Id="rId3" Type="http://schemas.openxmlformats.org/officeDocument/2006/relationships/hyperlink" Target="http://www.cpalms.org/cpalms/perspectives.aspx" TargetMode="External"/><Relationship Id="rId7" Type="http://schemas.openxmlformats.org/officeDocument/2006/relationships/hyperlink" Target="http://www.cpalms.org/Public/PreviewResourceUrl/Preview/64382" TargetMode="External"/><Relationship Id="rId12" Type="http://schemas.openxmlformats.org/officeDocument/2006/relationships/hyperlink" Target="http://www.cpalms.org/Public/PreviewResourcePerspectivesVideo/Preview/120576" TargetMode="External"/><Relationship Id="rId17" Type="http://schemas.openxmlformats.org/officeDocument/2006/relationships/hyperlink" Target="http://www.cpalms.org/Public/PreviewResourceLesson/Preview/48626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www.cpalms.org/Public/PreviewResourceUrl/Preview/703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palms.org/Public/PreviewResourcePerspectivesVideo/Preview/126875" TargetMode="External"/><Relationship Id="rId11" Type="http://schemas.openxmlformats.org/officeDocument/2006/relationships/hyperlink" Target="http://www.cpalms.org/Public/PreviewResourceLesson/Preview/68168" TargetMode="External"/><Relationship Id="rId5" Type="http://schemas.openxmlformats.org/officeDocument/2006/relationships/hyperlink" Target="http://www.cpalms.org/cpalms/MEA.aspx" TargetMode="External"/><Relationship Id="rId15" Type="http://schemas.openxmlformats.org/officeDocument/2006/relationships/hyperlink" Target="http://www.cpalms.org/Public/PreviewResourcePerspectivesVideo/Preview/146720" TargetMode="External"/><Relationship Id="rId10" Type="http://schemas.openxmlformats.org/officeDocument/2006/relationships/hyperlink" Target="http://www.cpalms.org/Public/PreviewResourceUrl/Preview/66607" TargetMode="External"/><Relationship Id="rId4" Type="http://schemas.openxmlformats.org/officeDocument/2006/relationships/hyperlink" Target="http://www.cpalms.org/Resources/PublicPreviewResourceCollection.aspx?ResourceCollectionId=87" TargetMode="External"/><Relationship Id="rId9" Type="http://schemas.openxmlformats.org/officeDocument/2006/relationships/hyperlink" Target="http://www.cpalms.org/Public/PreviewResourcePerspectivesVideo/Preview/128411" TargetMode="External"/><Relationship Id="rId14" Type="http://schemas.openxmlformats.org/officeDocument/2006/relationships/hyperlink" Target="http://www.cpalms.org/Public/PreviewResourceLesson/Preview/7033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oridastudent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alms.org/project/cpalmscharter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604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/>
          <a:lstStyle/>
          <a:p>
            <a:pPr marL="228600" algn="r"/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www.cpalms.org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1143000"/>
            <a:ext cx="5029200" cy="30931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CPALMS and CPALMS Charter 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Hands-On:</a:t>
            </a:r>
          </a:p>
          <a:p>
            <a:pPr algn="ctr"/>
            <a:r>
              <a:rPr lang="en-US" sz="29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 of Tools and Resources to Support Standards-Driven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25779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772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Course Descriptions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560858"/>
            <a:ext cx="8610600" cy="5867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1200" y="992888"/>
            <a:ext cx="1419896" cy="627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6324600" y="3396918"/>
            <a:ext cx="1313645" cy="4829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08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174654"/>
            <a:ext cx="85344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709597"/>
            <a:ext cx="8229602" cy="5638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52800" y="1143000"/>
            <a:ext cx="1516487" cy="608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077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338"/>
            <a:ext cx="91440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Sample original lesson plans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55183" y="1095532"/>
          <a:ext cx="2169226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3"/>
                        </a:rPr>
                        <a:t>How Many?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46496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4"/>
                        </a:rPr>
                        <a:t>What Are They Thinking? Understanding Division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40001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hlinkClick r:id="rId5"/>
                        </a:rPr>
                        <a:t>Alas,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hlinkClick r:id="rId5"/>
                        </a:rPr>
                        <a:t> Poor Pythagoras, I Knew You Well! 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</a:rPr>
                        <a:t>35738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6"/>
                        </a:rPr>
                        <a:t>Crafty Circumference Challenge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47042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462619" y="1095532"/>
          <a:ext cx="2169226" cy="39165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7"/>
                        </a:rPr>
                        <a:t>Day and Night Sky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/>
                        <a:t>29487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8"/>
                        </a:rPr>
                        <a:t>Experiment or Investigation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26705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9"/>
                        </a:rPr>
                        <a:t>Back</a:t>
                      </a:r>
                      <a:r>
                        <a:rPr lang="en-US" sz="1600" baseline="0" dirty="0" smtClean="0">
                          <a:hlinkClick r:id="rId9"/>
                        </a:rPr>
                        <a:t> to the Past with the Geologic Time Scale</a:t>
                      </a:r>
                      <a:endParaRPr lang="en-US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43470</a:t>
                      </a:r>
                      <a:endParaRPr lang="en-US" sz="16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hlinkClick r:id="rId10"/>
                        </a:rPr>
                        <a:t>Conductors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hlinkClick r:id="rId10"/>
                        </a:rPr>
                        <a:t> vs. Insulators: An Inquiry Lab 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</a:rPr>
                        <a:t>45852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09550" y="1095532"/>
          <a:ext cx="1007423" cy="3906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53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K-2</a:t>
                      </a:r>
                    </a:p>
                    <a:p>
                      <a:endParaRPr lang="en-US" sz="1600" b="1" dirty="0" smtClean="0"/>
                    </a:p>
                    <a:p>
                      <a:endParaRPr lang="en-US" sz="16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3-5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6-8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9-12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670054" y="1095532"/>
          <a:ext cx="3340596" cy="39165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0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11"/>
                        </a:rPr>
                        <a:t>Text Detectives Investigate Meat Eating Plants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39614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12"/>
                        </a:rPr>
                        <a:t>Which Do You Prefer? Understanding an Author's use of Text Features in a Non-Fiction Text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50736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User Beware: Foreshadowing and Morals in “The Monkey’s Paw”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29082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14"/>
                        </a:rPr>
                        <a:t>Show Me a Hero, and I Will Write You a Tragedy- Part 1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43290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Sample Resources by CTE Areas</a:t>
            </a:r>
            <a:endParaRPr lang="en-US" sz="28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1913759"/>
              </p:ext>
            </p:extLst>
          </p:nvPr>
        </p:nvGraphicFramePr>
        <p:xfrm>
          <a:off x="148166" y="554257"/>
          <a:ext cx="8763001" cy="5766601"/>
        </p:xfrm>
        <a:graphic>
          <a:graphicData uri="http://schemas.openxmlformats.org/drawingml/2006/table">
            <a:tbl>
              <a:tblPr firstRow="1" bandRow="1"/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8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Perspectives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Text Complexity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MEAs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4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Agriculture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A viticulture scientist explains grape expectations for medicine and society.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Why are Bees Vanishing? (</a:t>
                      </a:r>
                      <a:r>
                        <a:rPr lang="en-US" sz="18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64382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Zoo Animal Diets (</a:t>
                      </a:r>
                      <a:r>
                        <a:rPr lang="en-US" sz="18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66222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Get in gear with robotics as this engineer explains how the quadratic formula is used in navigation.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Quest for a Clean Drink (</a:t>
                      </a:r>
                      <a:r>
                        <a:rPr lang="en-US" sz="18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66607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3-D Printers:  Cost Effective for the Quantity?  (</a:t>
                      </a:r>
                      <a:r>
                        <a:rPr lang="en-US" sz="18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68168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1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Culinary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Where have you bean? Didn't you know that chocolate is a delicious topic for discussing phase change?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Infected Cutting Boards (</a:t>
                      </a:r>
                      <a:r>
                        <a:rPr lang="en-US" sz="18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65318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HOORAH!!  Pizza for Lunch!  (</a:t>
                      </a:r>
                      <a:r>
                        <a:rPr lang="en-US" sz="18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70332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Science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hlinkClick r:id="rId15"/>
                        </a:rPr>
                        <a:t>Advances in 'big data' are leading to rapid changes in personalized medicine. Learn more!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Deploying the Body’s Army (</a:t>
                      </a:r>
                      <a:r>
                        <a:rPr lang="en-US" sz="18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6"/>
                        </a:rPr>
                        <a:t>70383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Diabetic Dilemma (</a:t>
                      </a:r>
                      <a:r>
                        <a:rPr lang="en-US" sz="18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7"/>
                        </a:rPr>
                        <a:t>48626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5874" marR="85874" marT="42937" marB="429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4666" y="0"/>
            <a:ext cx="9228666" cy="47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/>
          <a:lstStyle/>
          <a:p>
            <a:pPr marL="228600" algn="r"/>
            <a:r>
              <a:rPr lang="en-US" sz="3200" b="1" dirty="0" smtClean="0"/>
              <a:t>After reading a selected resource: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997679" y="2691546"/>
            <a:ext cx="3048000" cy="17834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Share </a:t>
            </a:r>
            <a:r>
              <a:rPr lang="en-US" sz="2000" b="1" dirty="0"/>
              <a:t>2</a:t>
            </a:r>
            <a:r>
              <a:rPr lang="en-US" sz="2000" dirty="0"/>
              <a:t> </a:t>
            </a:r>
            <a:r>
              <a:rPr lang="en-US" sz="2000" b="1" dirty="0"/>
              <a:t>connections</a:t>
            </a:r>
            <a:r>
              <a:rPr lang="en-US" sz="2000" dirty="0"/>
              <a:t> to something </a:t>
            </a:r>
            <a:r>
              <a:rPr lang="en-US" sz="2000" b="1" dirty="0"/>
              <a:t>similar</a:t>
            </a:r>
            <a:r>
              <a:rPr lang="en-US" sz="2000" dirty="0"/>
              <a:t> you’ve done with your students.</a:t>
            </a:r>
          </a:p>
          <a:p>
            <a:pPr lvl="1"/>
            <a:r>
              <a:rPr lang="en-US" sz="1600" dirty="0"/>
              <a:t>1.</a:t>
            </a:r>
          </a:p>
          <a:p>
            <a:pPr lvl="1"/>
            <a:r>
              <a:rPr lang="en-US" sz="1600" dirty="0"/>
              <a:t>2.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6" y="1042359"/>
            <a:ext cx="3073879" cy="16348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List </a:t>
            </a:r>
            <a:r>
              <a:rPr lang="en-US" sz="2000" b="1" dirty="0"/>
              <a:t>3 things</a:t>
            </a:r>
            <a:r>
              <a:rPr lang="en-US" sz="2000" dirty="0"/>
              <a:t> that you </a:t>
            </a:r>
            <a:r>
              <a:rPr lang="en-US" sz="2000" b="1" dirty="0"/>
              <a:t>like</a:t>
            </a:r>
            <a:r>
              <a:rPr lang="en-US" sz="2000" dirty="0"/>
              <a:t> about this resource.</a:t>
            </a:r>
          </a:p>
          <a:p>
            <a:pPr lvl="1"/>
            <a:r>
              <a:rPr lang="en-US" sz="1600" dirty="0"/>
              <a:t>1.</a:t>
            </a:r>
          </a:p>
          <a:p>
            <a:pPr lvl="1"/>
            <a:r>
              <a:rPr lang="en-US" sz="1600" dirty="0"/>
              <a:t>2.</a:t>
            </a:r>
          </a:p>
          <a:p>
            <a:pPr lvl="1"/>
            <a:r>
              <a:rPr lang="en-US" sz="1600" dirty="0"/>
              <a:t>3.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1" y="4489382"/>
            <a:ext cx="3048000" cy="17834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List </a:t>
            </a:r>
            <a:r>
              <a:rPr lang="en-US" sz="2000" b="1" dirty="0">
                <a:solidFill>
                  <a:schemeClr val="bg1"/>
                </a:solidFill>
              </a:rPr>
              <a:t>1 way</a:t>
            </a:r>
            <a:r>
              <a:rPr lang="en-US" sz="2000" dirty="0">
                <a:solidFill>
                  <a:schemeClr val="bg1"/>
                </a:solidFill>
              </a:rPr>
              <a:t> you might </a:t>
            </a:r>
            <a:r>
              <a:rPr lang="en-US" sz="2000" b="1" dirty="0">
                <a:solidFill>
                  <a:schemeClr val="bg1"/>
                </a:solidFill>
              </a:rPr>
              <a:t>modify</a:t>
            </a:r>
            <a:r>
              <a:rPr lang="en-US" sz="2000" dirty="0">
                <a:solidFill>
                  <a:schemeClr val="bg1"/>
                </a:solidFill>
              </a:rPr>
              <a:t> the resource for your classroom/students.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5059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174654"/>
            <a:ext cx="85344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Professional Development Programs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6" y="990600"/>
            <a:ext cx="8048625" cy="48101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4400" y="1143000"/>
            <a:ext cx="1516487" cy="7177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44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>
            <a:normAutofit fontScale="90000"/>
          </a:bodyPr>
          <a:lstStyle/>
          <a:p>
            <a:pPr marL="228600" algn="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Few of the Tools on iCPALMS</a:t>
            </a:r>
            <a:b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200" dirty="0"/>
              <a:t>C</a:t>
            </a:r>
            <a:r>
              <a:rPr lang="en-US" sz="3200" dirty="0" smtClean="0"/>
              <a:t>urrently only available to FL educators</a:t>
            </a:r>
            <a:endParaRPr lang="en-US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177" y="1066800"/>
            <a:ext cx="1750338" cy="1593273"/>
          </a:xfrm>
          <a:prstGeom prst="rect">
            <a:avLst/>
          </a:prstGeom>
          <a:solidFill>
            <a:srgbClr val="FF000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CMAP Curriculum Planner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8176" y="2819400"/>
            <a:ext cx="1750338" cy="15932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Lesson Study Support System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9662" y="4572000"/>
            <a:ext cx="1750338" cy="159327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Professional Development System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5991" y="4572000"/>
            <a:ext cx="1750338" cy="1593273"/>
          </a:xfrm>
          <a:prstGeom prst="rect">
            <a:avLst/>
          </a:prstGeom>
          <a:solidFill>
            <a:srgbClr val="D88916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My </a:t>
            </a:r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Resources </a:t>
            </a: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Center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9662" y="2819400"/>
            <a:ext cx="1750338" cy="1593273"/>
          </a:xfrm>
          <a:prstGeom prst="rect">
            <a:avLst/>
          </a:prstGeom>
          <a:solidFill>
            <a:srgbClr val="7030A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Standards Visualizer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73333" y="4579818"/>
            <a:ext cx="1750338" cy="15932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Several others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384726"/>
            <a:ext cx="4191000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Almost every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Florida educator</a:t>
            </a:r>
            <a:endParaRPr lang="en-US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has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 account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900" y="1555926"/>
            <a:ext cx="65913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More than 700,000 curriculum plans have been created using the CMAP</a:t>
            </a:r>
          </a:p>
        </p:txBody>
      </p:sp>
    </p:spTree>
    <p:extLst>
      <p:ext uri="{BB962C8B-B14F-4D97-AF65-F5344CB8AC3E}">
        <p14:creationId xmlns:p14="http://schemas.microsoft.com/office/powerpoint/2010/main" val="34345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804" t="13542" r="15190" b="5207"/>
          <a:stretch/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96200" y="381000"/>
            <a:ext cx="12192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Live CMAP Demonstration</a:t>
            </a:r>
            <a:endParaRPr lang="en-US" sz="32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7708" r="805" b="5208"/>
          <a:stretch/>
        </p:blipFill>
        <p:spPr>
          <a:xfrm>
            <a:off x="0" y="11430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447" t="15625" r="14860" b="7292"/>
          <a:stretch/>
        </p:blipFill>
        <p:spPr>
          <a:xfrm>
            <a:off x="71887" y="685800"/>
            <a:ext cx="9067800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52400"/>
            <a:ext cx="85344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http://www.floridastudents.org</a:t>
            </a:r>
            <a:r>
              <a:rPr lang="en-US" sz="2400" dirty="0" smtClean="0">
                <a:hlinkClick r:id="rId4"/>
              </a:rPr>
              <a:t>/#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72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/>
          <a:lstStyle/>
          <a:p>
            <a:pPr marL="228600" algn="r"/>
            <a:r>
              <a:rPr lang="en-US" sz="3200" b="1" dirty="0" smtClean="0"/>
              <a:t>Workshop Goals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85956" y="4267200"/>
            <a:ext cx="4238444" cy="19121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Navigate CPALMS and explore resources and tools to support standards-driven instructio</a:t>
            </a: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</a:rPr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5556" y="2667000"/>
            <a:ext cx="4238444" cy="19409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 Light" panose="020B0502040204020203" pitchFamily="34" charset="0"/>
              </a:rPr>
              <a:t>Understand how CPALMS supports the implementation of the Florida Standards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707" y="1178942"/>
            <a:ext cx="4232693" cy="194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Become familiar with overall purpose and key features of CPALMS </a:t>
            </a:r>
          </a:p>
        </p:txBody>
      </p:sp>
    </p:spTree>
    <p:extLst>
      <p:ext uri="{BB962C8B-B14F-4D97-AF65-F5344CB8AC3E}">
        <p14:creationId xmlns:p14="http://schemas.microsoft.com/office/powerpoint/2010/main" val="34413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7317" y="1447800"/>
            <a:ext cx="8839200" cy="4967288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endParaRPr lang="en-US" dirty="0" smtClean="0">
              <a:solidFill>
                <a:schemeClr val="bg1"/>
              </a:solidFill>
              <a:latin typeface="Myriad Pro"/>
              <a:cs typeface="Myriad Pro"/>
            </a:endParaRPr>
          </a:p>
          <a:p>
            <a:pPr marL="0" indent="0" algn="r">
              <a:buNone/>
            </a:pPr>
            <a:r>
              <a:rPr lang="en-US" sz="3600" dirty="0" smtClean="0">
                <a:solidFill>
                  <a:schemeClr val="bg1"/>
                </a:solidFill>
                <a:latin typeface="Myriad Pro"/>
                <a:cs typeface="Myriad Pro"/>
              </a:rPr>
              <a:t>Next </a:t>
            </a:r>
            <a:r>
              <a:rPr lang="en-US" sz="3600" dirty="0">
                <a:solidFill>
                  <a:schemeClr val="bg1"/>
                </a:solidFill>
                <a:latin typeface="Myriad Pro"/>
                <a:cs typeface="Myriad Pro"/>
              </a:rPr>
              <a:t>Steps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1" algn="r"/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ocate and export your course descriptions</a:t>
            </a:r>
          </a:p>
          <a:p>
            <a:pPr lvl="1" algn="r"/>
            <a:r>
              <a:rPr lang="en-US" dirty="0" smtClean="0">
                <a:solidFill>
                  <a:schemeClr val="bg1"/>
                </a:solidFill>
              </a:rPr>
              <a:t>Explore the resources on CPALMS</a:t>
            </a:r>
          </a:p>
          <a:p>
            <a:pPr lvl="1" algn="r"/>
            <a:r>
              <a:rPr lang="en-US" dirty="0" smtClean="0">
                <a:solidFill>
                  <a:schemeClr val="bg1"/>
                </a:solidFill>
              </a:rPr>
              <a:t>Get ready for a Great Year!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977313" cy="85725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Connect with CPALMS via Social Media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4141559"/>
              </p:ext>
            </p:extLst>
          </p:nvPr>
        </p:nvGraphicFramePr>
        <p:xfrm>
          <a:off x="332292" y="1273225"/>
          <a:ext cx="8312728" cy="4438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57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www.facebook.com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icpalms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Myriad Pro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@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tweetcpalms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pinterest.com/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icpalms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81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Standard/Benchmark lookup by SMS!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US" sz="1000" dirty="0" smtClean="0">
                        <a:latin typeface="+mn-lt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Text a standard number (e.g., SC.8.N.1.2)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to 850-846-6868 and CPALMS will text you back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with the description.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67" y="1545021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50" y="2431472"/>
            <a:ext cx="550334" cy="450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71" y="3179123"/>
            <a:ext cx="533400" cy="533400"/>
          </a:xfrm>
          <a:prstGeom prst="rect">
            <a:avLst/>
          </a:prstGeom>
        </p:spPr>
      </p:pic>
      <p:pic>
        <p:nvPicPr>
          <p:cNvPr id="8" name="Picture 3" descr="Newsle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17" y="454280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/>
          <a:lstStyle/>
          <a:p>
            <a:pPr marL="228600" algn="r"/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Dissemination of Resources</a:t>
            </a:r>
            <a:endParaRPr lang="en-US" sz="3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3244" y="1020753"/>
            <a:ext cx="4077756" cy="16957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state requirement pages:  </a:t>
            </a:r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standards and 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ourse descriptions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3244" y="4674886"/>
            <a:ext cx="4077756" cy="1649714"/>
          </a:xfrm>
          <a:prstGeom prst="rect">
            <a:avLst/>
          </a:prstGeom>
          <a:solidFill>
            <a:schemeClr val="tx2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Within iCPALMS tools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Just-in-Time based on when &amp; what they are working on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4942" y="2819400"/>
            <a:ext cx="4076058" cy="1752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 e-mail, web-widgets, RSS, and website notifications: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Customized based on teacher’s interests and courses they teach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1169598"/>
            <a:ext cx="4572000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average, a resource is downloaded 1,000 times within the first three month of it’s release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8109" y="3352800"/>
            <a:ext cx="45720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Recognizes the busy teacher schedule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8109" y="5029200"/>
            <a:ext cx="4572000" cy="1200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Provide resource to students and parents just-in-time based on teacher’s schedule</a:t>
            </a:r>
          </a:p>
        </p:txBody>
      </p:sp>
    </p:spTree>
    <p:extLst>
      <p:ext uri="{BB962C8B-B14F-4D97-AF65-F5344CB8AC3E}">
        <p14:creationId xmlns:p14="http://schemas.microsoft.com/office/powerpoint/2010/main" val="1644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/>
          <a:lstStyle/>
          <a:p>
            <a:pPr marL="228600" algn="r"/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Resource Review Process</a:t>
            </a:r>
            <a:endParaRPr lang="en-US" sz="3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8462" y="2506782"/>
            <a:ext cx="1750338" cy="1752600"/>
          </a:xfrm>
          <a:prstGeom prst="rect">
            <a:avLst/>
          </a:prstGeom>
          <a:solidFill>
            <a:schemeClr val="accent6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Pedagogy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8176" y="2506782"/>
            <a:ext cx="1750338" cy="1752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Content accuracy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8176" y="4335582"/>
            <a:ext cx="1750338" cy="1752600"/>
          </a:xfrm>
          <a:prstGeom prst="rect">
            <a:avLst/>
          </a:prstGeom>
          <a:solidFill>
            <a:srgbClr val="7030A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Standards- alignment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2506782"/>
            <a:ext cx="1750338" cy="1752600"/>
          </a:xfrm>
          <a:prstGeom prst="rect">
            <a:avLst/>
          </a:prstGeom>
          <a:solidFill>
            <a:srgbClr val="00B05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Effective presentation</a:t>
            </a:r>
            <a:endParaRPr lang="en-US" sz="2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57400" y="4335582"/>
            <a:ext cx="1750338" cy="1752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Appropriateness</a:t>
            </a:r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for target audience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77000" y="4087444"/>
            <a:ext cx="2512338" cy="19753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average of</a:t>
            </a:r>
          </a:p>
          <a:p>
            <a:r>
              <a:rPr lang="en-US" sz="4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 reviews</a:t>
            </a:r>
            <a:r>
              <a:rPr lang="en-US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 resource</a:t>
            </a:r>
            <a:endParaRPr lang="en-US" sz="16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899544"/>
            <a:ext cx="4572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Review Areas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88462" y="4343400"/>
            <a:ext cx="1750338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Specialty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04364" y="2015228"/>
            <a:ext cx="1750338" cy="778042"/>
          </a:xfrm>
          <a:prstGeom prst="rect">
            <a:avLst/>
          </a:prstGeom>
          <a:solidFill>
            <a:srgbClr val="FF000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Expert teachers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20527" y="3178902"/>
            <a:ext cx="1750338" cy="7865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Subject area experts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8284" y="2721702"/>
            <a:ext cx="4572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1145771"/>
            <a:ext cx="880230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review process designed for providing professional development for submitters and dedicated for creating high-quality resources for use by our educators.</a:t>
            </a:r>
          </a:p>
        </p:txBody>
      </p:sp>
    </p:spTree>
    <p:extLst>
      <p:ext uri="{BB962C8B-B14F-4D97-AF65-F5344CB8AC3E}">
        <p14:creationId xmlns:p14="http://schemas.microsoft.com/office/powerpoint/2010/main" val="24282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/>
          <a:lstStyle/>
          <a:p>
            <a:pPr marL="228600" algn="r"/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Resources</a:t>
            </a:r>
            <a:endParaRPr lang="en-US" sz="3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177" y="1156680"/>
            <a:ext cx="1750338" cy="1510320"/>
          </a:xfrm>
          <a:prstGeom prst="rect">
            <a:avLst/>
          </a:prstGeom>
          <a:solidFill>
            <a:schemeClr val="accent6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5,700</a:t>
            </a:r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</a:p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Math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8176" y="2945157"/>
            <a:ext cx="1750338" cy="15103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3,600</a:t>
            </a:r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</a:p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English Language Arts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8176" y="4674269"/>
            <a:ext cx="1750338" cy="1470100"/>
          </a:xfrm>
          <a:prstGeom prst="rect">
            <a:avLst/>
          </a:prstGeom>
          <a:solidFill>
            <a:srgbClr val="7030A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4,400</a:t>
            </a:r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 </a:t>
            </a:r>
          </a:p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Science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1143000"/>
            <a:ext cx="5029200" cy="5001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12,400</a:t>
            </a:r>
            <a:r>
              <a:rPr lang="en-US" sz="29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 available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85% original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Each vetted by educators and subject area experts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Standards-aligned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Created by educators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Resources for teachers, parents, and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Complete custom authoring and review system</a:t>
            </a:r>
            <a:endParaRPr lang="en-US" sz="29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FREE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62800" y="2937339"/>
            <a:ext cx="1750338" cy="1510320"/>
          </a:xfrm>
          <a:prstGeom prst="rect">
            <a:avLst/>
          </a:prstGeom>
          <a:solidFill>
            <a:srgbClr val="00B05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3,800</a:t>
            </a:r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Grades 6-8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62800" y="4666451"/>
            <a:ext cx="1750338" cy="14701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,300</a:t>
            </a:r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Grades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9-12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62800" y="1148862"/>
            <a:ext cx="1750338" cy="15103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,600</a:t>
            </a:r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 </a:t>
            </a:r>
          </a:p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Grades K-5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974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/>
          <a:lstStyle/>
          <a:p>
            <a:pPr marL="228600" algn="r"/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Variety of Resource Types</a:t>
            </a:r>
            <a:endParaRPr lang="en-US" sz="3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430" y="1066800"/>
            <a:ext cx="1750338" cy="1662720"/>
          </a:xfrm>
          <a:prstGeom prst="rect">
            <a:avLst/>
          </a:prstGeom>
          <a:solidFill>
            <a:srgbClr val="FF000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Lesson Plans and Units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5429" y="2819400"/>
            <a:ext cx="1750338" cy="16627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MEA STEM Lessons &amp; Activities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4653" y="2819400"/>
            <a:ext cx="1750338" cy="16627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Text Complexity</a:t>
            </a:r>
            <a:endParaRPr lang="en-US" sz="2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3244" y="4585680"/>
            <a:ext cx="1750338" cy="1650997"/>
          </a:xfrm>
          <a:prstGeom prst="rect">
            <a:avLst/>
          </a:prstGeom>
          <a:solidFill>
            <a:srgbClr val="D88916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Virtual </a:t>
            </a:r>
            <a:r>
              <a:rPr lang="en-US" sz="1800" dirty="0" err="1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Manipulatives</a:t>
            </a:r>
            <a:endParaRPr lang="en-US" sz="18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24653" y="4585680"/>
            <a:ext cx="1750338" cy="1650997"/>
          </a:xfrm>
          <a:prstGeom prst="rect">
            <a:avLst/>
          </a:prstGeom>
          <a:solidFill>
            <a:schemeClr val="tx2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Perspectives Video Series</a:t>
            </a:r>
            <a:endParaRPr lang="en-US" sz="2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24653" y="1066800"/>
            <a:ext cx="1750338" cy="1662720"/>
          </a:xfrm>
          <a:prstGeom prst="rect">
            <a:avLst/>
          </a:prstGeom>
          <a:solidFill>
            <a:srgbClr val="7030A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Math Formative Assessments</a:t>
            </a:r>
            <a:endParaRPr lang="en-US" sz="18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3453" y="2819400"/>
            <a:ext cx="1750338" cy="1662720"/>
          </a:xfrm>
          <a:prstGeom prst="rect">
            <a:avLst/>
          </a:prstGeom>
          <a:solidFill>
            <a:srgbClr val="00B05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Problem-solving Tasks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53453" y="4585680"/>
            <a:ext cx="1750338" cy="165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Educational Games</a:t>
            </a:r>
            <a:endParaRPr lang="en-US" sz="2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393662" y="4597403"/>
            <a:ext cx="1674138" cy="165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Professional Development Modules</a:t>
            </a:r>
            <a:endParaRPr lang="en-US" sz="18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82253" y="4597403"/>
            <a:ext cx="1750338" cy="165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 Resources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582253" y="2819400"/>
            <a:ext cx="1750338" cy="16627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Sets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1676400"/>
            <a:ext cx="4572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Standards aligned and vetted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393662" y="2819400"/>
            <a:ext cx="1674138" cy="16627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Lesson Study Resource Kits</a:t>
            </a:r>
            <a:endParaRPr lang="en-US" sz="18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3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4582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dirty="0" smtClean="0">
                <a:latin typeface="Segoe UI Light" panose="020B0502040204020203" pitchFamily="34" charset="0"/>
                <a:hlinkClick r:id="rId3"/>
              </a:rPr>
              <a:t>Live Site Demonstration</a:t>
            </a:r>
            <a:endParaRPr lang="en-US" sz="4800" dirty="0">
              <a:latin typeface="Segoe UI Light" panose="020B050204020402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104" t="8334" r="14861" b="73958"/>
          <a:stretch/>
        </p:blipFill>
        <p:spPr>
          <a:xfrm>
            <a:off x="114300" y="1575758"/>
            <a:ext cx="9029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l="12981" t="7696" r="1281" b="5929"/>
          <a:stretch/>
        </p:blipFill>
        <p:spPr bwMode="auto">
          <a:xfrm>
            <a:off x="0" y="857250"/>
            <a:ext cx="9144000" cy="5003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Oval 8"/>
          <p:cNvSpPr/>
          <p:nvPr/>
        </p:nvSpPr>
        <p:spPr>
          <a:xfrm>
            <a:off x="-1" y="1156684"/>
            <a:ext cx="676141" cy="608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676140" y="152400"/>
            <a:ext cx="80868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CPALMS Home</a:t>
            </a:r>
          </a:p>
        </p:txBody>
      </p:sp>
    </p:spTree>
    <p:extLst>
      <p:ext uri="{BB962C8B-B14F-4D97-AF65-F5344CB8AC3E}">
        <p14:creationId xmlns:p14="http://schemas.microsoft.com/office/powerpoint/2010/main" val="9677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9600"/>
            <a:ext cx="8763000" cy="5905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" y="1066800"/>
            <a:ext cx="1014212" cy="540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62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ALMS-Teal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indent="-342900">
          <a:buFont typeface="Wingdings" pitchFamily="2" charset="2"/>
          <a:buChar char="§"/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PALMS-Teal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indent="-342900">
          <a:buFont typeface="Wingdings" pitchFamily="2" charset="2"/>
          <a:buChar char="§"/>
          <a:defRPr sz="2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CPALMS-Teal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indent="-342900">
          <a:buFont typeface="Wingdings" pitchFamily="2" charset="2"/>
          <a:buChar char="§"/>
          <a:defRPr sz="2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CPALMS-Teal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indent="-342900">
          <a:buFont typeface="Wingdings" pitchFamily="2" charset="2"/>
          <a:buChar char="§"/>
          <a:defRPr sz="24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736</Words>
  <Application>Microsoft Office PowerPoint</Application>
  <PresentationFormat>On-screen Show (4:3)</PresentationFormat>
  <Paragraphs>196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Myriad Pro</vt:lpstr>
      <vt:lpstr>Segoe UI</vt:lpstr>
      <vt:lpstr>Segoe UI Light</vt:lpstr>
      <vt:lpstr>Times New Roman</vt:lpstr>
      <vt:lpstr>CPALMS-TealOrange</vt:lpstr>
      <vt:lpstr>1_CPALMS-TealOrange</vt:lpstr>
      <vt:lpstr>2_CPALMS-TealOrange</vt:lpstr>
      <vt:lpstr>3_CPALMS-TealOrange</vt:lpstr>
      <vt:lpstr>www.cpalms.org</vt:lpstr>
      <vt:lpstr>Workshop Goals</vt:lpstr>
      <vt:lpstr>Dissemination of Resources</vt:lpstr>
      <vt:lpstr>Resource Review Process</vt:lpstr>
      <vt:lpstr>Resources</vt:lpstr>
      <vt:lpstr>Variety of Resource Types</vt:lpstr>
      <vt:lpstr>Live Site Demonstration</vt:lpstr>
      <vt:lpstr>PowerPoint Presentation</vt:lpstr>
      <vt:lpstr>PowerPoint Presentation</vt:lpstr>
      <vt:lpstr>PowerPoint Presentation</vt:lpstr>
      <vt:lpstr>PowerPoint Presentation</vt:lpstr>
      <vt:lpstr>Sample original lesson plans</vt:lpstr>
      <vt:lpstr>Sample Resources by CTE Areas</vt:lpstr>
      <vt:lpstr>After reading a selected resource:</vt:lpstr>
      <vt:lpstr>PowerPoint Presentation</vt:lpstr>
      <vt:lpstr>Few of the Tools on iCPALMS Currently only available to FL educators</vt:lpstr>
      <vt:lpstr>PowerPoint Presentation</vt:lpstr>
      <vt:lpstr>Live CMAP Demonstration</vt:lpstr>
      <vt:lpstr>PowerPoint Presentation</vt:lpstr>
      <vt:lpstr>PowerPoint Presentation</vt:lpstr>
      <vt:lpstr>Connect with CPALMS via 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Hauptli</dc:creator>
  <cp:lastModifiedBy>Erin Glennon</cp:lastModifiedBy>
  <cp:revision>126</cp:revision>
  <cp:lastPrinted>2014-06-04T02:30:12Z</cp:lastPrinted>
  <dcterms:created xsi:type="dcterms:W3CDTF">2012-08-18T13:13:11Z</dcterms:created>
  <dcterms:modified xsi:type="dcterms:W3CDTF">2018-01-08T16:29:28Z</dcterms:modified>
</cp:coreProperties>
</file>