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301" r:id="rId2"/>
    <p:sldId id="305" r:id="rId3"/>
    <p:sldId id="304" r:id="rId4"/>
    <p:sldId id="306" r:id="rId5"/>
    <p:sldId id="318" r:id="rId6"/>
    <p:sldId id="319" r:id="rId7"/>
    <p:sldId id="320" r:id="rId8"/>
    <p:sldId id="300" r:id="rId9"/>
    <p:sldId id="328" r:id="rId10"/>
    <p:sldId id="330" r:id="rId11"/>
    <p:sldId id="308" r:id="rId12"/>
    <p:sldId id="260" r:id="rId13"/>
    <p:sldId id="307" r:id="rId14"/>
    <p:sldId id="321" r:id="rId15"/>
    <p:sldId id="310" r:id="rId16"/>
    <p:sldId id="302" r:id="rId17"/>
    <p:sldId id="303" r:id="rId18"/>
    <p:sldId id="32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77311" autoAdjust="0"/>
  </p:normalViewPr>
  <p:slideViewPr>
    <p:cSldViewPr snapToGrid="0">
      <p:cViewPr>
        <p:scale>
          <a:sx n="50" d="100"/>
          <a:sy n="50" d="100"/>
        </p:scale>
        <p:origin x="1236" y="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7BA22-3629-40A1-B320-8FE47FE8527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E4A294-FB75-4E4E-AE37-2FAEC9F67716}">
      <dgm:prSet/>
      <dgm:spPr/>
      <dgm:t>
        <a:bodyPr/>
        <a:lstStyle/>
        <a:p>
          <a:r>
            <a:rPr lang="en-US"/>
            <a:t>Academic</a:t>
          </a:r>
        </a:p>
      </dgm:t>
    </dgm:pt>
    <dgm:pt modelId="{2567855F-ACA9-424F-B866-50B4FBA7C4F4}" type="parTrans" cxnId="{B1C5B1B5-8EEA-4177-98ED-EF89B54F9596}">
      <dgm:prSet/>
      <dgm:spPr/>
      <dgm:t>
        <a:bodyPr/>
        <a:lstStyle/>
        <a:p>
          <a:endParaRPr lang="en-US"/>
        </a:p>
      </dgm:t>
    </dgm:pt>
    <dgm:pt modelId="{A441F036-F8C3-48AA-9779-368A4E11CB08}" type="sibTrans" cxnId="{B1C5B1B5-8EEA-4177-98ED-EF89B54F9596}">
      <dgm:prSet/>
      <dgm:spPr/>
      <dgm:t>
        <a:bodyPr/>
        <a:lstStyle/>
        <a:p>
          <a:endParaRPr lang="en-US"/>
        </a:p>
      </dgm:t>
    </dgm:pt>
    <dgm:pt modelId="{3884902F-9A5B-41D8-A962-97EF6EE4DE5E}">
      <dgm:prSet/>
      <dgm:spPr/>
      <dgm:t>
        <a:bodyPr/>
        <a:lstStyle/>
        <a:p>
          <a:r>
            <a:rPr lang="en-US"/>
            <a:t>Medallion</a:t>
          </a:r>
        </a:p>
      </dgm:t>
    </dgm:pt>
    <dgm:pt modelId="{B3C2FF0B-42F0-4853-9254-B1DFA8CC72AE}" type="parTrans" cxnId="{77B2007F-19E2-4A28-AE31-7E5F1F8B3345}">
      <dgm:prSet/>
      <dgm:spPr/>
      <dgm:t>
        <a:bodyPr/>
        <a:lstStyle/>
        <a:p>
          <a:endParaRPr lang="en-US"/>
        </a:p>
      </dgm:t>
    </dgm:pt>
    <dgm:pt modelId="{620B3064-7E77-4952-93A9-CB328E7BD94D}" type="sibTrans" cxnId="{77B2007F-19E2-4A28-AE31-7E5F1F8B3345}">
      <dgm:prSet/>
      <dgm:spPr/>
      <dgm:t>
        <a:bodyPr/>
        <a:lstStyle/>
        <a:p>
          <a:endParaRPr lang="en-US"/>
        </a:p>
      </dgm:t>
    </dgm:pt>
    <dgm:pt modelId="{AE2B406E-D788-4C3E-9E89-ADE1D7637910}">
      <dgm:prSet/>
      <dgm:spPr/>
      <dgm:t>
        <a:bodyPr/>
        <a:lstStyle/>
        <a:p>
          <a:r>
            <a:rPr lang="en-US"/>
            <a:t>Gold Seal</a:t>
          </a:r>
        </a:p>
      </dgm:t>
    </dgm:pt>
    <dgm:pt modelId="{6DBAA43A-7B63-4C86-A380-4935E107BD0E}" type="parTrans" cxnId="{3595CFF7-79A5-4434-94D6-3FFD505CD412}">
      <dgm:prSet/>
      <dgm:spPr/>
      <dgm:t>
        <a:bodyPr/>
        <a:lstStyle/>
        <a:p>
          <a:endParaRPr lang="en-US"/>
        </a:p>
      </dgm:t>
    </dgm:pt>
    <dgm:pt modelId="{33D5502F-7119-4D3D-9ED0-D2436DD020A1}" type="sibTrans" cxnId="{3595CFF7-79A5-4434-94D6-3FFD505CD412}">
      <dgm:prSet/>
      <dgm:spPr/>
      <dgm:t>
        <a:bodyPr/>
        <a:lstStyle/>
        <a:p>
          <a:endParaRPr lang="en-US"/>
        </a:p>
      </dgm:t>
    </dgm:pt>
    <dgm:pt modelId="{9A0B5DF7-B9AF-41F1-8E09-B752F3BB0830}" type="pres">
      <dgm:prSet presAssocID="{EFF7BA22-3629-40A1-B320-8FE47FE85275}" presName="root" presStyleCnt="0">
        <dgm:presLayoutVars>
          <dgm:dir/>
          <dgm:resizeHandles val="exact"/>
        </dgm:presLayoutVars>
      </dgm:prSet>
      <dgm:spPr/>
    </dgm:pt>
    <dgm:pt modelId="{3C93033F-804D-45A5-AC49-DAEA203FF3FB}" type="pres">
      <dgm:prSet presAssocID="{79E4A294-FB75-4E4E-AE37-2FAEC9F67716}" presName="compNode" presStyleCnt="0"/>
      <dgm:spPr/>
    </dgm:pt>
    <dgm:pt modelId="{5EA11569-455B-461F-A6F7-475FAFD56E28}" type="pres">
      <dgm:prSet presAssocID="{79E4A294-FB75-4E4E-AE37-2FAEC9F67716}" presName="bgRect" presStyleLbl="bgShp" presStyleIdx="0" presStyleCnt="3"/>
      <dgm:spPr/>
    </dgm:pt>
    <dgm:pt modelId="{BD375158-FF72-4AFF-9949-235903FBE56D}" type="pres">
      <dgm:prSet presAssocID="{79E4A294-FB75-4E4E-AE37-2FAEC9F677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974A876B-A00C-41DB-926F-980E38D6A7C8}" type="pres">
      <dgm:prSet presAssocID="{79E4A294-FB75-4E4E-AE37-2FAEC9F67716}" presName="spaceRect" presStyleCnt="0"/>
      <dgm:spPr/>
    </dgm:pt>
    <dgm:pt modelId="{61B73043-C861-4570-BE29-5333811F5EF9}" type="pres">
      <dgm:prSet presAssocID="{79E4A294-FB75-4E4E-AE37-2FAEC9F67716}" presName="parTx" presStyleLbl="revTx" presStyleIdx="0" presStyleCnt="3">
        <dgm:presLayoutVars>
          <dgm:chMax val="0"/>
          <dgm:chPref val="0"/>
        </dgm:presLayoutVars>
      </dgm:prSet>
      <dgm:spPr/>
    </dgm:pt>
    <dgm:pt modelId="{C5BAAD9D-C274-4329-8DED-7EE8AFD1E2D0}" type="pres">
      <dgm:prSet presAssocID="{A441F036-F8C3-48AA-9779-368A4E11CB08}" presName="sibTrans" presStyleCnt="0"/>
      <dgm:spPr/>
    </dgm:pt>
    <dgm:pt modelId="{F3599E0D-8DA4-4AB0-95CD-5F4B0465AA26}" type="pres">
      <dgm:prSet presAssocID="{3884902F-9A5B-41D8-A962-97EF6EE4DE5E}" presName="compNode" presStyleCnt="0"/>
      <dgm:spPr/>
    </dgm:pt>
    <dgm:pt modelId="{B0AF5318-53EE-40E2-87D0-5C1FFBB91784}" type="pres">
      <dgm:prSet presAssocID="{3884902F-9A5B-41D8-A962-97EF6EE4DE5E}" presName="bgRect" presStyleLbl="bgShp" presStyleIdx="1" presStyleCnt="3"/>
      <dgm:spPr/>
    </dgm:pt>
    <dgm:pt modelId="{A52D8A6E-094F-4E2E-BDA4-63DE6443470A}" type="pres">
      <dgm:prSet presAssocID="{3884902F-9A5B-41D8-A962-97EF6EE4DE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amond"/>
        </a:ext>
      </dgm:extLst>
    </dgm:pt>
    <dgm:pt modelId="{8A65A4E4-CC39-4D2B-921B-7D44E457C8C1}" type="pres">
      <dgm:prSet presAssocID="{3884902F-9A5B-41D8-A962-97EF6EE4DE5E}" presName="spaceRect" presStyleCnt="0"/>
      <dgm:spPr/>
    </dgm:pt>
    <dgm:pt modelId="{F5594354-0BCD-4DD5-AAB2-4A081EFC4012}" type="pres">
      <dgm:prSet presAssocID="{3884902F-9A5B-41D8-A962-97EF6EE4DE5E}" presName="parTx" presStyleLbl="revTx" presStyleIdx="1" presStyleCnt="3">
        <dgm:presLayoutVars>
          <dgm:chMax val="0"/>
          <dgm:chPref val="0"/>
        </dgm:presLayoutVars>
      </dgm:prSet>
      <dgm:spPr/>
    </dgm:pt>
    <dgm:pt modelId="{908CF53E-D9FD-4DF6-A974-9001B9C4D021}" type="pres">
      <dgm:prSet presAssocID="{620B3064-7E77-4952-93A9-CB328E7BD94D}" presName="sibTrans" presStyleCnt="0"/>
      <dgm:spPr/>
    </dgm:pt>
    <dgm:pt modelId="{39EF0AD3-69FF-468C-A9B1-8D2EA1EE87C1}" type="pres">
      <dgm:prSet presAssocID="{AE2B406E-D788-4C3E-9E89-ADE1D7637910}" presName="compNode" presStyleCnt="0"/>
      <dgm:spPr/>
    </dgm:pt>
    <dgm:pt modelId="{E6B84F4D-38CB-47D4-9DED-7FBB2B192086}" type="pres">
      <dgm:prSet presAssocID="{AE2B406E-D788-4C3E-9E89-ADE1D7637910}" presName="bgRect" presStyleLbl="bgShp" presStyleIdx="2" presStyleCnt="3"/>
      <dgm:spPr/>
    </dgm:pt>
    <dgm:pt modelId="{141A7CAC-9897-4B66-B676-C732B804D200}" type="pres">
      <dgm:prSet presAssocID="{AE2B406E-D788-4C3E-9E89-ADE1D76379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reath"/>
        </a:ext>
      </dgm:extLst>
    </dgm:pt>
    <dgm:pt modelId="{D4F622FE-5665-40B0-92AE-E3841CB6029F}" type="pres">
      <dgm:prSet presAssocID="{AE2B406E-D788-4C3E-9E89-ADE1D7637910}" presName="spaceRect" presStyleCnt="0"/>
      <dgm:spPr/>
    </dgm:pt>
    <dgm:pt modelId="{15FC4E0A-3259-4B2D-95CD-5A2A3EA36302}" type="pres">
      <dgm:prSet presAssocID="{AE2B406E-D788-4C3E-9E89-ADE1D7637910}" presName="parTx" presStyleLbl="revTx" presStyleIdx="2" presStyleCnt="3">
        <dgm:presLayoutVars>
          <dgm:chMax val="0"/>
          <dgm:chPref val="0"/>
        </dgm:presLayoutVars>
      </dgm:prSet>
      <dgm:spPr/>
    </dgm:pt>
  </dgm:ptLst>
  <dgm:cxnLst>
    <dgm:cxn modelId="{1D9C4D20-74EB-4C3C-BD59-83AEBE0E2EAA}" type="presOf" srcId="{79E4A294-FB75-4E4E-AE37-2FAEC9F67716}" destId="{61B73043-C861-4570-BE29-5333811F5EF9}" srcOrd="0" destOrd="0" presId="urn:microsoft.com/office/officeart/2018/2/layout/IconVerticalSolidList"/>
    <dgm:cxn modelId="{CB434144-DD0C-4014-B6F6-0EC8D0F30AD8}" type="presOf" srcId="{3884902F-9A5B-41D8-A962-97EF6EE4DE5E}" destId="{F5594354-0BCD-4DD5-AAB2-4A081EFC4012}" srcOrd="0" destOrd="0" presId="urn:microsoft.com/office/officeart/2018/2/layout/IconVerticalSolidList"/>
    <dgm:cxn modelId="{37972669-EF7A-4C82-98E4-5B8A4A6BD754}" type="presOf" srcId="{EFF7BA22-3629-40A1-B320-8FE47FE85275}" destId="{9A0B5DF7-B9AF-41F1-8E09-B752F3BB0830}" srcOrd="0" destOrd="0" presId="urn:microsoft.com/office/officeart/2018/2/layout/IconVerticalSolidList"/>
    <dgm:cxn modelId="{77B2007F-19E2-4A28-AE31-7E5F1F8B3345}" srcId="{EFF7BA22-3629-40A1-B320-8FE47FE85275}" destId="{3884902F-9A5B-41D8-A962-97EF6EE4DE5E}" srcOrd="1" destOrd="0" parTransId="{B3C2FF0B-42F0-4853-9254-B1DFA8CC72AE}" sibTransId="{620B3064-7E77-4952-93A9-CB328E7BD94D}"/>
    <dgm:cxn modelId="{B1C5B1B5-8EEA-4177-98ED-EF89B54F9596}" srcId="{EFF7BA22-3629-40A1-B320-8FE47FE85275}" destId="{79E4A294-FB75-4E4E-AE37-2FAEC9F67716}" srcOrd="0" destOrd="0" parTransId="{2567855F-ACA9-424F-B866-50B4FBA7C4F4}" sibTransId="{A441F036-F8C3-48AA-9779-368A4E11CB08}"/>
    <dgm:cxn modelId="{4B57ADB6-6688-4647-832B-7D8183CD0092}" type="presOf" srcId="{AE2B406E-D788-4C3E-9E89-ADE1D7637910}" destId="{15FC4E0A-3259-4B2D-95CD-5A2A3EA36302}" srcOrd="0" destOrd="0" presId="urn:microsoft.com/office/officeart/2018/2/layout/IconVerticalSolidList"/>
    <dgm:cxn modelId="{3595CFF7-79A5-4434-94D6-3FFD505CD412}" srcId="{EFF7BA22-3629-40A1-B320-8FE47FE85275}" destId="{AE2B406E-D788-4C3E-9E89-ADE1D7637910}" srcOrd="2" destOrd="0" parTransId="{6DBAA43A-7B63-4C86-A380-4935E107BD0E}" sibTransId="{33D5502F-7119-4D3D-9ED0-D2436DD020A1}"/>
    <dgm:cxn modelId="{D6C6786E-BF65-4EE2-8AB1-0170F4728450}" type="presParOf" srcId="{9A0B5DF7-B9AF-41F1-8E09-B752F3BB0830}" destId="{3C93033F-804D-45A5-AC49-DAEA203FF3FB}" srcOrd="0" destOrd="0" presId="urn:microsoft.com/office/officeart/2018/2/layout/IconVerticalSolidList"/>
    <dgm:cxn modelId="{3501F643-BBBD-4BCF-9137-D8A6F292066D}" type="presParOf" srcId="{3C93033F-804D-45A5-AC49-DAEA203FF3FB}" destId="{5EA11569-455B-461F-A6F7-475FAFD56E28}" srcOrd="0" destOrd="0" presId="urn:microsoft.com/office/officeart/2018/2/layout/IconVerticalSolidList"/>
    <dgm:cxn modelId="{5BEE4BFA-4C52-4F52-A8A9-D5C6301D3C11}" type="presParOf" srcId="{3C93033F-804D-45A5-AC49-DAEA203FF3FB}" destId="{BD375158-FF72-4AFF-9949-235903FBE56D}" srcOrd="1" destOrd="0" presId="urn:microsoft.com/office/officeart/2018/2/layout/IconVerticalSolidList"/>
    <dgm:cxn modelId="{153DE5A2-D305-463C-9378-9D94712AD370}" type="presParOf" srcId="{3C93033F-804D-45A5-AC49-DAEA203FF3FB}" destId="{974A876B-A00C-41DB-926F-980E38D6A7C8}" srcOrd="2" destOrd="0" presId="urn:microsoft.com/office/officeart/2018/2/layout/IconVerticalSolidList"/>
    <dgm:cxn modelId="{370E332D-7038-4A49-8C83-A96D6DA29B1C}" type="presParOf" srcId="{3C93033F-804D-45A5-AC49-DAEA203FF3FB}" destId="{61B73043-C861-4570-BE29-5333811F5EF9}" srcOrd="3" destOrd="0" presId="urn:microsoft.com/office/officeart/2018/2/layout/IconVerticalSolidList"/>
    <dgm:cxn modelId="{609C54A9-F179-4BC0-98B0-D1C587FEAFB6}" type="presParOf" srcId="{9A0B5DF7-B9AF-41F1-8E09-B752F3BB0830}" destId="{C5BAAD9D-C274-4329-8DED-7EE8AFD1E2D0}" srcOrd="1" destOrd="0" presId="urn:microsoft.com/office/officeart/2018/2/layout/IconVerticalSolidList"/>
    <dgm:cxn modelId="{D404130C-ED71-49F6-A490-D00911F45A8F}" type="presParOf" srcId="{9A0B5DF7-B9AF-41F1-8E09-B752F3BB0830}" destId="{F3599E0D-8DA4-4AB0-95CD-5F4B0465AA26}" srcOrd="2" destOrd="0" presId="urn:microsoft.com/office/officeart/2018/2/layout/IconVerticalSolidList"/>
    <dgm:cxn modelId="{B80852BB-FB33-493E-B407-EF7776309634}" type="presParOf" srcId="{F3599E0D-8DA4-4AB0-95CD-5F4B0465AA26}" destId="{B0AF5318-53EE-40E2-87D0-5C1FFBB91784}" srcOrd="0" destOrd="0" presId="urn:microsoft.com/office/officeart/2018/2/layout/IconVerticalSolidList"/>
    <dgm:cxn modelId="{FB1EA977-09CA-410D-BBDA-06E9AA94B23F}" type="presParOf" srcId="{F3599E0D-8DA4-4AB0-95CD-5F4B0465AA26}" destId="{A52D8A6E-094F-4E2E-BDA4-63DE6443470A}" srcOrd="1" destOrd="0" presId="urn:microsoft.com/office/officeart/2018/2/layout/IconVerticalSolidList"/>
    <dgm:cxn modelId="{5267AA21-08E1-444B-A518-37CB4BC0C119}" type="presParOf" srcId="{F3599E0D-8DA4-4AB0-95CD-5F4B0465AA26}" destId="{8A65A4E4-CC39-4D2B-921B-7D44E457C8C1}" srcOrd="2" destOrd="0" presId="urn:microsoft.com/office/officeart/2018/2/layout/IconVerticalSolidList"/>
    <dgm:cxn modelId="{32E45FED-A0A9-4F57-886C-133090A8CBBD}" type="presParOf" srcId="{F3599E0D-8DA4-4AB0-95CD-5F4B0465AA26}" destId="{F5594354-0BCD-4DD5-AAB2-4A081EFC4012}" srcOrd="3" destOrd="0" presId="urn:microsoft.com/office/officeart/2018/2/layout/IconVerticalSolidList"/>
    <dgm:cxn modelId="{870818A3-3CA0-46AC-81C5-21EE0610F15C}" type="presParOf" srcId="{9A0B5DF7-B9AF-41F1-8E09-B752F3BB0830}" destId="{908CF53E-D9FD-4DF6-A974-9001B9C4D021}" srcOrd="3" destOrd="0" presId="urn:microsoft.com/office/officeart/2018/2/layout/IconVerticalSolidList"/>
    <dgm:cxn modelId="{8F16F227-8272-442A-B921-9B2F2E34FFA2}" type="presParOf" srcId="{9A0B5DF7-B9AF-41F1-8E09-B752F3BB0830}" destId="{39EF0AD3-69FF-468C-A9B1-8D2EA1EE87C1}" srcOrd="4" destOrd="0" presId="urn:microsoft.com/office/officeart/2018/2/layout/IconVerticalSolidList"/>
    <dgm:cxn modelId="{D0A98416-00F7-4870-8E5B-A6153D93C4CE}" type="presParOf" srcId="{39EF0AD3-69FF-468C-A9B1-8D2EA1EE87C1}" destId="{E6B84F4D-38CB-47D4-9DED-7FBB2B192086}" srcOrd="0" destOrd="0" presId="urn:microsoft.com/office/officeart/2018/2/layout/IconVerticalSolidList"/>
    <dgm:cxn modelId="{51DDC937-17DD-4ADA-8D3C-4A6D60C290CB}" type="presParOf" srcId="{39EF0AD3-69FF-468C-A9B1-8D2EA1EE87C1}" destId="{141A7CAC-9897-4B66-B676-C732B804D200}" srcOrd="1" destOrd="0" presId="urn:microsoft.com/office/officeart/2018/2/layout/IconVerticalSolidList"/>
    <dgm:cxn modelId="{11043B75-5971-43D9-9777-22253757861A}" type="presParOf" srcId="{39EF0AD3-69FF-468C-A9B1-8D2EA1EE87C1}" destId="{D4F622FE-5665-40B0-92AE-E3841CB6029F}" srcOrd="2" destOrd="0" presId="urn:microsoft.com/office/officeart/2018/2/layout/IconVerticalSolidList"/>
    <dgm:cxn modelId="{41598E64-00E7-48F0-97FC-3BFB0F9143EC}" type="presParOf" srcId="{39EF0AD3-69FF-468C-A9B1-8D2EA1EE87C1}" destId="{15FC4E0A-3259-4B2D-95CD-5A2A3EA36302}"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11569-455B-461F-A6F7-475FAFD56E28}">
      <dsp:nvSpPr>
        <dsp:cNvPr id="0" name=""/>
        <dsp:cNvSpPr/>
      </dsp:nvSpPr>
      <dsp:spPr>
        <a:xfrm>
          <a:off x="0" y="598"/>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75158-FF72-4AFF-9949-235903FBE56D}">
      <dsp:nvSpPr>
        <dsp:cNvPr id="0" name=""/>
        <dsp:cNvSpPr/>
      </dsp:nvSpPr>
      <dsp:spPr>
        <a:xfrm>
          <a:off x="423654" y="315713"/>
          <a:ext cx="770281" cy="770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1B73043-C861-4570-BE29-5333811F5EF9}">
      <dsp:nvSpPr>
        <dsp:cNvPr id="0" name=""/>
        <dsp:cNvSpPr/>
      </dsp:nvSpPr>
      <dsp:spPr>
        <a:xfrm>
          <a:off x="1617591" y="59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Academic</a:t>
          </a:r>
        </a:p>
      </dsp:txBody>
      <dsp:txXfrm>
        <a:off x="1617591" y="598"/>
        <a:ext cx="4110752" cy="1400512"/>
      </dsp:txXfrm>
    </dsp:sp>
    <dsp:sp modelId="{B0AF5318-53EE-40E2-87D0-5C1FFBB91784}">
      <dsp:nvSpPr>
        <dsp:cNvPr id="0" name=""/>
        <dsp:cNvSpPr/>
      </dsp:nvSpPr>
      <dsp:spPr>
        <a:xfrm>
          <a:off x="0" y="1751238"/>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D8A6E-094F-4E2E-BDA4-63DE6443470A}">
      <dsp:nvSpPr>
        <dsp:cNvPr id="0" name=""/>
        <dsp:cNvSpPr/>
      </dsp:nvSpPr>
      <dsp:spPr>
        <a:xfrm>
          <a:off x="423654" y="2066354"/>
          <a:ext cx="770281" cy="770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594354-0BCD-4DD5-AAB2-4A081EFC4012}">
      <dsp:nvSpPr>
        <dsp:cNvPr id="0" name=""/>
        <dsp:cNvSpPr/>
      </dsp:nvSpPr>
      <dsp:spPr>
        <a:xfrm>
          <a:off x="1617591" y="175123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Medallion</a:t>
          </a:r>
        </a:p>
      </dsp:txBody>
      <dsp:txXfrm>
        <a:off x="1617591" y="1751238"/>
        <a:ext cx="4110752" cy="1400512"/>
      </dsp:txXfrm>
    </dsp:sp>
    <dsp:sp modelId="{E6B84F4D-38CB-47D4-9DED-7FBB2B192086}">
      <dsp:nvSpPr>
        <dsp:cNvPr id="0" name=""/>
        <dsp:cNvSpPr/>
      </dsp:nvSpPr>
      <dsp:spPr>
        <a:xfrm>
          <a:off x="0" y="3501879"/>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A7CAC-9897-4B66-B676-C732B804D200}">
      <dsp:nvSpPr>
        <dsp:cNvPr id="0" name=""/>
        <dsp:cNvSpPr/>
      </dsp:nvSpPr>
      <dsp:spPr>
        <a:xfrm>
          <a:off x="423654" y="3816994"/>
          <a:ext cx="770281" cy="770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FC4E0A-3259-4B2D-95CD-5A2A3EA36302}">
      <dsp:nvSpPr>
        <dsp:cNvPr id="0" name=""/>
        <dsp:cNvSpPr/>
      </dsp:nvSpPr>
      <dsp:spPr>
        <a:xfrm>
          <a:off x="1617591" y="3501879"/>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Gold Seal</a:t>
          </a:r>
        </a:p>
      </dsp:txBody>
      <dsp:txXfrm>
        <a:off x="1617591" y="3501879"/>
        <a:ext cx="4110752" cy="14005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6717D-BB80-4AB3-AC2A-0C66DB73DC70}"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5209A-1530-4858-AE10-137AB1E8CD40}" type="slidenum">
              <a:rPr lang="en-US" smtClean="0"/>
              <a:t>‹#›</a:t>
            </a:fld>
            <a:endParaRPr lang="en-US"/>
          </a:p>
        </p:txBody>
      </p:sp>
    </p:spTree>
    <p:extLst>
      <p:ext uri="{BB962C8B-B14F-4D97-AF65-F5344CB8AC3E}">
        <p14:creationId xmlns:p14="http://schemas.microsoft.com/office/powerpoint/2010/main" val="250568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career exploration for 8</a:t>
            </a:r>
            <a:r>
              <a:rPr lang="en-US" baseline="30000" dirty="0"/>
              <a:t>th</a:t>
            </a:r>
            <a:r>
              <a:rPr lang="en-US" dirty="0"/>
              <a:t> grade! In this brief presentation, we’re going to discuss several things that have to do with your success in high school and beyond. Please listen closely but know that this presentation will also be available on the St. Johns County School District Guidance &amp; Programs of Choice website if you would like to watch it again later. </a:t>
            </a:r>
          </a:p>
        </p:txBody>
      </p:sp>
      <p:sp>
        <p:nvSpPr>
          <p:cNvPr id="4" name="Slide Number Placeholder 3"/>
          <p:cNvSpPr>
            <a:spLocks noGrp="1"/>
          </p:cNvSpPr>
          <p:nvPr>
            <p:ph type="sldNum" sz="quarter" idx="5"/>
          </p:nvPr>
        </p:nvSpPr>
        <p:spPr/>
        <p:txBody>
          <a:bodyPr/>
          <a:lstStyle/>
          <a:p>
            <a:fld id="{9915209A-1530-4858-AE10-137AB1E8CD40}" type="slidenum">
              <a:rPr lang="en-US" smtClean="0"/>
              <a:t>1</a:t>
            </a:fld>
            <a:endParaRPr lang="en-US"/>
          </a:p>
        </p:txBody>
      </p:sp>
    </p:spTree>
    <p:extLst>
      <p:ext uri="{BB962C8B-B14F-4D97-AF65-F5344CB8AC3E}">
        <p14:creationId xmlns:p14="http://schemas.microsoft.com/office/powerpoint/2010/main" val="317042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high school has a different designee, so talk to your high school counselor to find out who takes hours or visit the high school website for more information on their process. Turn in hours as you complete them each year of high school rather than waiting until just before graduation that way you can track your status towards Bright Futures eligibility.</a:t>
            </a:r>
          </a:p>
        </p:txBody>
      </p:sp>
      <p:sp>
        <p:nvSpPr>
          <p:cNvPr id="4" name="Slide Number Placeholder 3"/>
          <p:cNvSpPr>
            <a:spLocks noGrp="1"/>
          </p:cNvSpPr>
          <p:nvPr>
            <p:ph type="sldNum" sz="quarter" idx="5"/>
          </p:nvPr>
        </p:nvSpPr>
        <p:spPr/>
        <p:txBody>
          <a:bodyPr/>
          <a:lstStyle/>
          <a:p>
            <a:fld id="{9915209A-1530-4858-AE10-137AB1E8CD40}" type="slidenum">
              <a:rPr lang="en-US" smtClean="0"/>
              <a:t>10</a:t>
            </a:fld>
            <a:endParaRPr lang="en-US"/>
          </a:p>
        </p:txBody>
      </p:sp>
    </p:spTree>
    <p:extLst>
      <p:ext uri="{BB962C8B-B14F-4D97-AF65-F5344CB8AC3E}">
        <p14:creationId xmlns:p14="http://schemas.microsoft.com/office/powerpoint/2010/main" val="13596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prepare for college or university in high school? One route is by taking courses in one or more of the advanced high school programs offered in St. Johns County School District. By going to the link shown on this slide, you can view a full breakdown of all the programs available to you.</a:t>
            </a:r>
          </a:p>
        </p:txBody>
      </p:sp>
      <p:sp>
        <p:nvSpPr>
          <p:cNvPr id="4" name="Slide Number Placeholder 3"/>
          <p:cNvSpPr>
            <a:spLocks noGrp="1"/>
          </p:cNvSpPr>
          <p:nvPr>
            <p:ph type="sldNum" sz="quarter" idx="5"/>
          </p:nvPr>
        </p:nvSpPr>
        <p:spPr/>
        <p:txBody>
          <a:bodyPr/>
          <a:lstStyle/>
          <a:p>
            <a:fld id="{9915209A-1530-4858-AE10-137AB1E8CD40}" type="slidenum">
              <a:rPr lang="en-US" smtClean="0"/>
              <a:t>11</a:t>
            </a:fld>
            <a:endParaRPr lang="en-US"/>
          </a:p>
        </p:txBody>
      </p:sp>
    </p:spTree>
    <p:extLst>
      <p:ext uri="{BB962C8B-B14F-4D97-AF65-F5344CB8AC3E}">
        <p14:creationId xmlns:p14="http://schemas.microsoft.com/office/powerpoint/2010/main" val="2382804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Recalling the Bright Futures Gold Seal &amp; CAPE scholarships, you can attain requirements for those by participating in one of our high school academies. One of the best ways to learn about these is to attend High School Showcase and by visiting the CTE website, listed at the bottom of this screen.</a:t>
            </a:r>
          </a:p>
        </p:txBody>
      </p:sp>
      <p:sp>
        <p:nvSpPr>
          <p:cNvPr id="4" name="Slide Number Placeholder 3"/>
          <p:cNvSpPr>
            <a:spLocks noGrp="1"/>
          </p:cNvSpPr>
          <p:nvPr>
            <p:ph type="sldNum" sz="quarter" idx="5"/>
          </p:nvPr>
        </p:nvSpPr>
        <p:spPr/>
        <p:txBody>
          <a:bodyPr/>
          <a:lstStyle/>
          <a:p>
            <a:fld id="{9915209A-1530-4858-AE10-137AB1E8CD40}" type="slidenum">
              <a:rPr lang="en-US" smtClean="0"/>
              <a:t>12</a:t>
            </a:fld>
            <a:endParaRPr lang="en-US"/>
          </a:p>
        </p:txBody>
      </p:sp>
    </p:spTree>
    <p:extLst>
      <p:ext uri="{BB962C8B-B14F-4D97-AF65-F5344CB8AC3E}">
        <p14:creationId xmlns:p14="http://schemas.microsoft.com/office/powerpoint/2010/main" val="3988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Florida College System has 28 colleges in it. Our local college is St. Johns River State College. To be admitted to a state college, you must have earned a standard high school diploma or an equivalent diploma or successfully earned college credit.</a:t>
            </a:r>
          </a:p>
        </p:txBody>
      </p:sp>
      <p:sp>
        <p:nvSpPr>
          <p:cNvPr id="4" name="Slide Number Placeholder 3"/>
          <p:cNvSpPr>
            <a:spLocks noGrp="1"/>
          </p:cNvSpPr>
          <p:nvPr>
            <p:ph type="sldNum" sz="quarter" idx="5"/>
          </p:nvPr>
        </p:nvSpPr>
        <p:spPr/>
        <p:txBody>
          <a:bodyPr/>
          <a:lstStyle/>
          <a:p>
            <a:fld id="{9915209A-1530-4858-AE10-137AB1E8CD40}" type="slidenum">
              <a:rPr lang="en-US" smtClean="0"/>
              <a:t>13</a:t>
            </a:fld>
            <a:endParaRPr lang="en-US"/>
          </a:p>
        </p:txBody>
      </p:sp>
    </p:spTree>
    <p:extLst>
      <p:ext uri="{BB962C8B-B14F-4D97-AF65-F5344CB8AC3E}">
        <p14:creationId xmlns:p14="http://schemas.microsoft.com/office/powerpoint/2010/main" val="2443967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state university admissions, there are other test score and GPA requirements. If you know the university you would like to attend, visit their website and look at information on the Admissions page. This will provide information on the types of test scores, GPA, and other requirements for admission to the university. Also, taking a campus tour can be highly beneficial to know if the school is where you feel most comfortable attending.</a:t>
            </a:r>
          </a:p>
        </p:txBody>
      </p:sp>
      <p:sp>
        <p:nvSpPr>
          <p:cNvPr id="4" name="Slide Number Placeholder 3"/>
          <p:cNvSpPr>
            <a:spLocks noGrp="1"/>
          </p:cNvSpPr>
          <p:nvPr>
            <p:ph type="sldNum" sz="quarter" idx="5"/>
          </p:nvPr>
        </p:nvSpPr>
        <p:spPr/>
        <p:txBody>
          <a:bodyPr/>
          <a:lstStyle/>
          <a:p>
            <a:fld id="{9915209A-1530-4858-AE10-137AB1E8CD40}" type="slidenum">
              <a:rPr lang="en-US" smtClean="0"/>
              <a:t>14</a:t>
            </a:fld>
            <a:endParaRPr lang="en-US"/>
          </a:p>
        </p:txBody>
      </p:sp>
    </p:spTree>
    <p:extLst>
      <p:ext uri="{BB962C8B-B14F-4D97-AF65-F5344CB8AC3E}">
        <p14:creationId xmlns:p14="http://schemas.microsoft.com/office/powerpoint/2010/main" val="2996771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Degree definitions. All of these degrees are different and lead to different pathways. For instance, state colleges offer 2 year Associate’s degree programs and some 4 year Bachelor’s degree programs. State Universities all offer Associate’s degree programs and many Bachelor’s degree programs. More information can be seen in the descriptions of the degrees. Different jobs require different levels of degrees, so by knowing what career is most interesting to you, you can begin to think about which degree and institution will best suit your needs.</a:t>
            </a:r>
          </a:p>
        </p:txBody>
      </p:sp>
      <p:sp>
        <p:nvSpPr>
          <p:cNvPr id="4" name="Slide Number Placeholder 3"/>
          <p:cNvSpPr>
            <a:spLocks noGrp="1"/>
          </p:cNvSpPr>
          <p:nvPr>
            <p:ph type="sldNum" sz="quarter" idx="5"/>
          </p:nvPr>
        </p:nvSpPr>
        <p:spPr/>
        <p:txBody>
          <a:bodyPr/>
          <a:lstStyle/>
          <a:p>
            <a:fld id="{9915209A-1530-4858-AE10-137AB1E8CD40}" type="slidenum">
              <a:rPr lang="en-US" smtClean="0"/>
              <a:t>15</a:t>
            </a:fld>
            <a:endParaRPr lang="en-US"/>
          </a:p>
        </p:txBody>
      </p:sp>
    </p:spTree>
    <p:extLst>
      <p:ext uri="{BB962C8B-B14F-4D97-AF65-F5344CB8AC3E}">
        <p14:creationId xmlns:p14="http://schemas.microsoft.com/office/powerpoint/2010/main" val="1680810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the Economic Security Report from 2022. This report is relevant to you in that it gives lots of information on how successful Florida high school graduates are in their careers, college, and how much they get paid in their jobs. The report from 2022 showed several interesting facts, listed on this slide. So, why are we telling you all of this? We want you to make the most of your high school experiences so that you can have success like these other graduates have. We want you to know what types of degrees will give you the highest income, are in the greatest demand, and will cause the least debt. All important things to think about right? If you want to read the full report, just go to the link listed at the top of this slide. Most important to note are the top projected careers in Florida leading up to 2030. These careers are food services, professional/technical services, and ambulatory health care services. Many of the fastest growing occupations are related to Healthcare, Business/Computer Operations, and Media Occupations. </a:t>
            </a:r>
          </a:p>
        </p:txBody>
      </p:sp>
      <p:sp>
        <p:nvSpPr>
          <p:cNvPr id="4" name="Slide Number Placeholder 3"/>
          <p:cNvSpPr>
            <a:spLocks noGrp="1"/>
          </p:cNvSpPr>
          <p:nvPr>
            <p:ph type="sldNum" sz="quarter" idx="5"/>
          </p:nvPr>
        </p:nvSpPr>
        <p:spPr/>
        <p:txBody>
          <a:bodyPr/>
          <a:lstStyle/>
          <a:p>
            <a:fld id="{9915209A-1530-4858-AE10-137AB1E8CD40}" type="slidenum">
              <a:rPr lang="en-US" smtClean="0"/>
              <a:t>16</a:t>
            </a:fld>
            <a:endParaRPr lang="en-US"/>
          </a:p>
        </p:txBody>
      </p:sp>
    </p:spTree>
    <p:extLst>
      <p:ext uri="{BB962C8B-B14F-4D97-AF65-F5344CB8AC3E}">
        <p14:creationId xmlns:p14="http://schemas.microsoft.com/office/powerpoint/2010/main" val="2262288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what career you choose, there are some skills every employer wants their employees to have. If you think of school as your current job and your teachers as your employers, you can begin to practice all of these skills. First of all, employers want self-aware employees, meaning you know the impact you have on others around you with your actions. Employers also want people who have career awareness. This means that you read and learn about the career you’re interested in. You talk with people who work in your career of interest to find out how they got their job and what you can be doing to get a similar job eventually. Employers also want team players who can work with other people and get along with them. Having problem solving skills and good presentation skills are also worthwhile. All of these skills are beneficial no matter what type of job you have.</a:t>
            </a:r>
          </a:p>
        </p:txBody>
      </p:sp>
      <p:sp>
        <p:nvSpPr>
          <p:cNvPr id="4" name="Slide Number Placeholder 3"/>
          <p:cNvSpPr>
            <a:spLocks noGrp="1"/>
          </p:cNvSpPr>
          <p:nvPr>
            <p:ph type="sldNum" sz="quarter" idx="5"/>
          </p:nvPr>
        </p:nvSpPr>
        <p:spPr/>
        <p:txBody>
          <a:bodyPr/>
          <a:lstStyle/>
          <a:p>
            <a:fld id="{9915209A-1530-4858-AE10-137AB1E8CD40}" type="slidenum">
              <a:rPr lang="en-US" smtClean="0"/>
              <a:t>17</a:t>
            </a:fld>
            <a:endParaRPr lang="en-US"/>
          </a:p>
        </p:txBody>
      </p:sp>
    </p:spTree>
    <p:extLst>
      <p:ext uri="{BB962C8B-B14F-4D97-AF65-F5344CB8AC3E}">
        <p14:creationId xmlns:p14="http://schemas.microsoft.com/office/powerpoint/2010/main" val="2549843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watching this, and if you have any questions, please speak with your school counselor.</a:t>
            </a:r>
          </a:p>
        </p:txBody>
      </p:sp>
      <p:sp>
        <p:nvSpPr>
          <p:cNvPr id="4" name="Slide Number Placeholder 3"/>
          <p:cNvSpPr>
            <a:spLocks noGrp="1"/>
          </p:cNvSpPr>
          <p:nvPr>
            <p:ph type="sldNum" sz="quarter" idx="5"/>
          </p:nvPr>
        </p:nvSpPr>
        <p:spPr/>
        <p:txBody>
          <a:bodyPr/>
          <a:lstStyle/>
          <a:p>
            <a:fld id="{9915209A-1530-4858-AE10-137AB1E8CD40}" type="slidenum">
              <a:rPr lang="en-US" smtClean="0"/>
              <a:t>18</a:t>
            </a:fld>
            <a:endParaRPr lang="en-US"/>
          </a:p>
        </p:txBody>
      </p:sp>
    </p:spTree>
    <p:extLst>
      <p:ext uri="{BB962C8B-B14F-4D97-AF65-F5344CB8AC3E}">
        <p14:creationId xmlns:p14="http://schemas.microsoft.com/office/powerpoint/2010/main" val="359476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step after 8</a:t>
            </a:r>
            <a:r>
              <a:rPr lang="en-US" baseline="30000" dirty="0"/>
              <a:t>th</a:t>
            </a:r>
            <a:r>
              <a:rPr lang="en-US" dirty="0"/>
              <a:t> grade is 9</a:t>
            </a:r>
            <a:r>
              <a:rPr lang="en-US" baseline="30000" dirty="0"/>
              <a:t>th</a:t>
            </a:r>
            <a:r>
              <a:rPr lang="en-US" dirty="0"/>
              <a:t> grade and the beginning of high school. In order to graduate from high school in Florida, you must meet the following course requirements: 24 credits including:</a:t>
            </a:r>
          </a:p>
          <a:p>
            <a:r>
              <a:rPr lang="en-US" dirty="0"/>
              <a:t>4 Credits in English</a:t>
            </a:r>
          </a:p>
          <a:p>
            <a:r>
              <a:rPr lang="en-US" dirty="0"/>
              <a:t>4 Credits in Math (including Algebra 1 &amp; Geometry)</a:t>
            </a:r>
          </a:p>
          <a:p>
            <a:r>
              <a:rPr lang="en-US" dirty="0"/>
              <a:t>3 Credits in Science (including Biology)</a:t>
            </a:r>
          </a:p>
          <a:p>
            <a:r>
              <a:rPr lang="en-US" dirty="0"/>
              <a:t>3 Credits in Social Studies (including World History, US History, Government and Economics)</a:t>
            </a:r>
          </a:p>
          <a:p>
            <a:r>
              <a:rPr lang="en-US" dirty="0"/>
              <a:t>0.5 Credit in Personal Financial Literacy</a:t>
            </a:r>
          </a:p>
          <a:p>
            <a:r>
              <a:rPr lang="en-US" dirty="0"/>
              <a:t>7.5 Credits in Electives</a:t>
            </a:r>
          </a:p>
          <a:p>
            <a:r>
              <a:rPr lang="en-US" dirty="0"/>
              <a:t>1 Credit in a Performing Art, Speech &amp; Debate, Career &amp; Technical Education, or Practical Art</a:t>
            </a:r>
          </a:p>
          <a:p>
            <a:r>
              <a:rPr lang="en-US" dirty="0"/>
              <a:t>1 Credit in HOPE (Health &amp; PE)</a:t>
            </a:r>
          </a:p>
          <a:p>
            <a:r>
              <a:rPr lang="en-US" dirty="0"/>
              <a:t>Passing the Algebra 1 End of Course (EOC) Exam</a:t>
            </a:r>
          </a:p>
          <a:p>
            <a:r>
              <a:rPr lang="en-US" dirty="0"/>
              <a:t>Passing the 10th Grade ELA Florida Standards Assessment (FSA) and</a:t>
            </a:r>
          </a:p>
          <a:p>
            <a:r>
              <a:rPr lang="en-US" dirty="0"/>
              <a:t>Having a 2.0 Unweighted GPA (Grade Point Average)</a:t>
            </a:r>
          </a:p>
        </p:txBody>
      </p:sp>
      <p:sp>
        <p:nvSpPr>
          <p:cNvPr id="4" name="Slide Number Placeholder 3"/>
          <p:cNvSpPr>
            <a:spLocks noGrp="1"/>
          </p:cNvSpPr>
          <p:nvPr>
            <p:ph type="sldNum" sz="quarter" idx="5"/>
          </p:nvPr>
        </p:nvSpPr>
        <p:spPr/>
        <p:txBody>
          <a:bodyPr/>
          <a:lstStyle/>
          <a:p>
            <a:fld id="{9915209A-1530-4858-AE10-137AB1E8CD40}" type="slidenum">
              <a:rPr lang="en-US" smtClean="0"/>
              <a:t>2</a:t>
            </a:fld>
            <a:endParaRPr lang="en-US"/>
          </a:p>
        </p:txBody>
      </p:sp>
    </p:spTree>
    <p:extLst>
      <p:ext uri="{BB962C8B-B14F-4D97-AF65-F5344CB8AC3E}">
        <p14:creationId xmlns:p14="http://schemas.microsoft.com/office/powerpoint/2010/main" val="267013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graduate from high school, you have the opportunity to earn a diploma designation. These include the Scholar Diploma Designation and the Industry Scholar Diploma Designation. This information can be located on the FLDOE Graduation Requirements Flyer.</a:t>
            </a:r>
          </a:p>
        </p:txBody>
      </p:sp>
      <p:sp>
        <p:nvSpPr>
          <p:cNvPr id="4" name="Slide Number Placeholder 3"/>
          <p:cNvSpPr>
            <a:spLocks noGrp="1"/>
          </p:cNvSpPr>
          <p:nvPr>
            <p:ph type="sldNum" sz="quarter" idx="5"/>
          </p:nvPr>
        </p:nvSpPr>
        <p:spPr/>
        <p:txBody>
          <a:bodyPr/>
          <a:lstStyle/>
          <a:p>
            <a:fld id="{9915209A-1530-4858-AE10-137AB1E8CD40}" type="slidenum">
              <a:rPr lang="en-US" smtClean="0"/>
              <a:t>3</a:t>
            </a:fld>
            <a:endParaRPr lang="en-US"/>
          </a:p>
        </p:txBody>
      </p:sp>
    </p:spTree>
    <p:extLst>
      <p:ext uri="{BB962C8B-B14F-4D97-AF65-F5344CB8AC3E}">
        <p14:creationId xmlns:p14="http://schemas.microsoft.com/office/powerpoint/2010/main" val="163858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be talking about something called an automatic scholarship. This means that if you meet all of the scholarship requirements and fill out the application, you automatically get the scholarship. In Florida, the most prevalent example of this scholarship is the Bright Futures Scholarship. There are 3 categories of the scholarship with different eligibility criteria: the Academic, Medallion and Gold Seal. </a:t>
            </a:r>
          </a:p>
        </p:txBody>
      </p:sp>
      <p:sp>
        <p:nvSpPr>
          <p:cNvPr id="4" name="Slide Number Placeholder 3"/>
          <p:cNvSpPr>
            <a:spLocks noGrp="1"/>
          </p:cNvSpPr>
          <p:nvPr>
            <p:ph type="sldNum" sz="quarter" idx="5"/>
          </p:nvPr>
        </p:nvSpPr>
        <p:spPr/>
        <p:txBody>
          <a:bodyPr/>
          <a:lstStyle/>
          <a:p>
            <a:fld id="{9915209A-1530-4858-AE10-137AB1E8CD40}" type="slidenum">
              <a:rPr lang="en-US" smtClean="0"/>
              <a:t>4</a:t>
            </a:fld>
            <a:endParaRPr lang="en-US"/>
          </a:p>
        </p:txBody>
      </p:sp>
    </p:spTree>
    <p:extLst>
      <p:ext uri="{BB962C8B-B14F-4D97-AF65-F5344CB8AC3E}">
        <p14:creationId xmlns:p14="http://schemas.microsoft.com/office/powerpoint/2010/main" val="8254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FAS and FMS on the left side of the screen, those abbreviations refer to the Bright Futures Florida Academic and Medallion Scholarships. As you can see, for the Bright Futures Scholarship, only 16 of your high school credits are used. Additionally, there are different GPAs, test scores, and community service hours required for each level of the scholarship.</a:t>
            </a:r>
          </a:p>
        </p:txBody>
      </p:sp>
      <p:sp>
        <p:nvSpPr>
          <p:cNvPr id="4" name="Slide Number Placeholder 3"/>
          <p:cNvSpPr>
            <a:spLocks noGrp="1"/>
          </p:cNvSpPr>
          <p:nvPr>
            <p:ph type="sldNum" sz="quarter" idx="5"/>
          </p:nvPr>
        </p:nvSpPr>
        <p:spPr/>
        <p:txBody>
          <a:bodyPr/>
          <a:lstStyle/>
          <a:p>
            <a:fld id="{9915209A-1530-4858-AE10-137AB1E8CD40}" type="slidenum">
              <a:rPr lang="en-US" smtClean="0"/>
              <a:t>5</a:t>
            </a:fld>
            <a:endParaRPr lang="en-US"/>
          </a:p>
        </p:txBody>
      </p:sp>
    </p:spTree>
    <p:extLst>
      <p:ext uri="{BB962C8B-B14F-4D97-AF65-F5344CB8AC3E}">
        <p14:creationId xmlns:p14="http://schemas.microsoft.com/office/powerpoint/2010/main" val="407227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Gold Seal CAPE Scholarship, you are completing 30 volunteer service hours, 100 paid work hours, or a combination of 100 total hours and earning at least 5 college credit hours through CAPE industry certifications. </a:t>
            </a:r>
          </a:p>
        </p:txBody>
      </p:sp>
      <p:sp>
        <p:nvSpPr>
          <p:cNvPr id="4" name="Slide Number Placeholder 3"/>
          <p:cNvSpPr>
            <a:spLocks noGrp="1"/>
          </p:cNvSpPr>
          <p:nvPr>
            <p:ph type="sldNum" sz="quarter" idx="5"/>
          </p:nvPr>
        </p:nvSpPr>
        <p:spPr/>
        <p:txBody>
          <a:bodyPr/>
          <a:lstStyle/>
          <a:p>
            <a:fld id="{9915209A-1530-4858-AE10-137AB1E8CD40}" type="slidenum">
              <a:rPr lang="en-US" smtClean="0"/>
              <a:t>6</a:t>
            </a:fld>
            <a:endParaRPr lang="en-US"/>
          </a:p>
        </p:txBody>
      </p:sp>
    </p:spTree>
    <p:extLst>
      <p:ext uri="{BB962C8B-B14F-4D97-AF65-F5344CB8AC3E}">
        <p14:creationId xmlns:p14="http://schemas.microsoft.com/office/powerpoint/2010/main" val="114822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for the Gold Seal, there are test score, GPA, and community service hour requirements as well as taking 3 full credits in a Career and Technical Education Program. This is a lot of information, but it helps to know now that test prep, making good grades, and doing community service can set you on the path to attaining one of these scholarships.</a:t>
            </a:r>
          </a:p>
        </p:txBody>
      </p:sp>
      <p:sp>
        <p:nvSpPr>
          <p:cNvPr id="4" name="Slide Number Placeholder 3"/>
          <p:cNvSpPr>
            <a:spLocks noGrp="1"/>
          </p:cNvSpPr>
          <p:nvPr>
            <p:ph type="sldNum" sz="quarter" idx="5"/>
          </p:nvPr>
        </p:nvSpPr>
        <p:spPr/>
        <p:txBody>
          <a:bodyPr/>
          <a:lstStyle/>
          <a:p>
            <a:fld id="{9915209A-1530-4858-AE10-137AB1E8CD40}" type="slidenum">
              <a:rPr lang="en-US" smtClean="0"/>
              <a:t>7</a:t>
            </a:fld>
            <a:endParaRPr lang="en-US"/>
          </a:p>
        </p:txBody>
      </p:sp>
    </p:spTree>
    <p:extLst>
      <p:ext uri="{BB962C8B-B14F-4D97-AF65-F5344CB8AC3E}">
        <p14:creationId xmlns:p14="http://schemas.microsoft.com/office/powerpoint/2010/main" val="488530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mentioned community service hours for the Bright Futures Scholarship several times during this presentation. You can start earning hours the summer after you finish 8</a:t>
            </a:r>
            <a:r>
              <a:rPr lang="en-US" baseline="30000" dirty="0"/>
              <a:t>th</a:t>
            </a:r>
            <a:r>
              <a:rPr lang="en-US" dirty="0"/>
              <a:t> grade. Check out the website link on this slide for more information about what counts and what doesn’t. </a:t>
            </a:r>
          </a:p>
        </p:txBody>
      </p:sp>
      <p:sp>
        <p:nvSpPr>
          <p:cNvPr id="4" name="Slide Number Placeholder 3"/>
          <p:cNvSpPr>
            <a:spLocks noGrp="1"/>
          </p:cNvSpPr>
          <p:nvPr>
            <p:ph type="sldNum" sz="quarter" idx="5"/>
          </p:nvPr>
        </p:nvSpPr>
        <p:spPr/>
        <p:txBody>
          <a:bodyPr/>
          <a:lstStyle/>
          <a:p>
            <a:fld id="{9915209A-1530-4858-AE10-137AB1E8CD40}" type="slidenum">
              <a:rPr lang="en-US" smtClean="0"/>
              <a:t>8</a:t>
            </a:fld>
            <a:endParaRPr lang="en-US"/>
          </a:p>
        </p:txBody>
      </p:sp>
    </p:spTree>
    <p:extLst>
      <p:ext uri="{BB962C8B-B14F-4D97-AF65-F5344CB8AC3E}">
        <p14:creationId xmlns:p14="http://schemas.microsoft.com/office/powerpoint/2010/main" val="101958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Bright Futures eligibility will now be based either on paid work hours, volunteer service hours, or a combination of both. Students must have either 100, 75, or 30 volunteer and/or paid hours for each respective Bright Futures scholarship. For paid hours, students must turn in their pay stubs from a for-profit organization and for volunteer hours, the service must be done for a non-profit organization. Both volunteer and paid work hours must include the reflection form from the district website to meet statutory requirements.</a:t>
            </a:r>
          </a:p>
        </p:txBody>
      </p:sp>
      <p:sp>
        <p:nvSpPr>
          <p:cNvPr id="4" name="Slide Number Placeholder 3"/>
          <p:cNvSpPr>
            <a:spLocks noGrp="1"/>
          </p:cNvSpPr>
          <p:nvPr>
            <p:ph type="sldNum" sz="quarter" idx="5"/>
          </p:nvPr>
        </p:nvSpPr>
        <p:spPr/>
        <p:txBody>
          <a:bodyPr/>
          <a:lstStyle/>
          <a:p>
            <a:fld id="{9915209A-1530-4858-AE10-137AB1E8CD40}" type="slidenum">
              <a:rPr lang="en-US" smtClean="0"/>
              <a:t>9</a:t>
            </a:fld>
            <a:endParaRPr lang="en-US"/>
          </a:p>
        </p:txBody>
      </p:sp>
    </p:spTree>
    <p:extLst>
      <p:ext uri="{BB962C8B-B14F-4D97-AF65-F5344CB8AC3E}">
        <p14:creationId xmlns:p14="http://schemas.microsoft.com/office/powerpoint/2010/main" val="1559849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9/19/2024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9/19/2024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p14:dur="150" advClick="0">
        <p:wipe/>
      </p:transition>
    </mc:Choice>
    <mc:Fallback xmlns="">
      <p:transition advClick="0">
        <p:wipe/>
      </p:transition>
    </mc:Fallback>
  </mc:AlternateConten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s://flickr.com/photos/donkeyhotey/6767979825" TargetMode="External"/><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hyperlink" Target="https://www.stjohns.k12.fl.us/guidance/wp-content/uploads/sites/142/2024/09/High-School-Advanced-Programs-24-25.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media12.m4a"/><Relationship Id="rId16" Type="http://schemas.openxmlformats.org/officeDocument/2006/relationships/image" Target="../media/image3.png"/><Relationship Id="rId1" Type="http://schemas.microsoft.com/office/2007/relationships/media" Target="../media/media12.m4a"/><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hyperlink" Target="https://cte.stjohns.k12.fl.us/" TargetMode="External"/><Relationship Id="rId10" Type="http://schemas.openxmlformats.org/officeDocument/2006/relationships/image" Target="../media/image23.gif"/><Relationship Id="rId4" Type="http://schemas.openxmlformats.org/officeDocument/2006/relationships/notesSlide" Target="../notesSlides/notesSlide12.xml"/><Relationship Id="rId9" Type="http://schemas.openxmlformats.org/officeDocument/2006/relationships/image" Target="../media/image22.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hyperlink" Target="https://en.wikipedia.org/wiki/Daytona_State_College" TargetMode="External"/><Relationship Id="rId5" Type="http://schemas.openxmlformats.org/officeDocument/2006/relationships/image" Target="../media/image2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hyperlink" Target="https://lmsresources.labormarketinfo.com/special/ESR.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hyperlink" Target="https://www.stjohns.k12.fl.us/guidance/community-service/"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FEF9-1BBB-43C8-AB0D-009E139B450F}"/>
              </a:ext>
            </a:extLst>
          </p:cNvPr>
          <p:cNvSpPr>
            <a:spLocks noGrp="1"/>
          </p:cNvSpPr>
          <p:nvPr>
            <p:ph type="title"/>
          </p:nvPr>
        </p:nvSpPr>
        <p:spPr/>
        <p:txBody>
          <a:bodyPr/>
          <a:lstStyle/>
          <a:p>
            <a:r>
              <a:rPr lang="en-US" dirty="0"/>
              <a:t>Career Exploration for 8</a:t>
            </a:r>
            <a:r>
              <a:rPr lang="en-US" baseline="30000" dirty="0"/>
              <a:t>th</a:t>
            </a:r>
            <a:r>
              <a:rPr lang="en-US" dirty="0"/>
              <a:t> Grade</a:t>
            </a:r>
          </a:p>
        </p:txBody>
      </p:sp>
      <p:pic>
        <p:nvPicPr>
          <p:cNvPr id="5" name="Content Placeholder 4" descr="A sign in front of a tree&#10;&#10;Description automatically generated">
            <a:extLst>
              <a:ext uri="{FF2B5EF4-FFF2-40B4-BE49-F238E27FC236}">
                <a16:creationId xmlns:a16="http://schemas.microsoft.com/office/drawing/2014/main" id="{CFC843D3-EA94-4850-9DC9-51797B0C438F}"/>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3247050" y="2158622"/>
            <a:ext cx="6237546" cy="4455390"/>
          </a:xfrm>
        </p:spPr>
      </p:pic>
      <p:pic>
        <p:nvPicPr>
          <p:cNvPr id="8" name="Recorded Sound">
            <a:hlinkClick r:id="" action="ppaction://media"/>
            <a:extLst>
              <a:ext uri="{FF2B5EF4-FFF2-40B4-BE49-F238E27FC236}">
                <a16:creationId xmlns:a16="http://schemas.microsoft.com/office/drawing/2014/main" id="{96BF2738-9730-5679-3201-62F430D7D32D}"/>
              </a:ext>
            </a:extLst>
          </p:cNvPr>
          <p:cNvPicPr>
            <a:picLocks noChangeAspect="1"/>
          </p:cNvPicPr>
          <p:nvPr>
            <a:audioFile r:link="rId1"/>
            <p:extLst>
              <p:ext uri="{DAA4B4D4-6D71-4841-9C94-3DE7FCFB9230}">
                <p14:media xmlns:p14="http://schemas.microsoft.com/office/powerpoint/2010/main" r:embed="rId2">
                  <p14:trim st="2629"/>
                </p14:media>
              </p:ext>
            </p:extLst>
          </p:nvPr>
        </p:nvPicPr>
        <p:blipFill>
          <a:blip r:embed="rId7"/>
          <a:stretch>
            <a:fillRect/>
          </a:stretch>
        </p:blipFill>
        <p:spPr>
          <a:xfrm>
            <a:off x="11178798" y="6207612"/>
            <a:ext cx="406400" cy="406400"/>
          </a:xfrm>
          <a:prstGeom prst="rect">
            <a:avLst/>
          </a:prstGeom>
        </p:spPr>
      </p:pic>
    </p:spTree>
    <p:extLst>
      <p:ext uri="{BB962C8B-B14F-4D97-AF65-F5344CB8AC3E}">
        <p14:creationId xmlns:p14="http://schemas.microsoft.com/office/powerpoint/2010/main" val="3546014118"/>
      </p:ext>
    </p:extLst>
  </p:cSld>
  <p:clrMapOvr>
    <a:masterClrMapping/>
  </p:clrMapOvr>
  <mc:AlternateContent xmlns:mc="http://schemas.openxmlformats.org/markup-compatibility/2006" xmlns:p14="http://schemas.microsoft.com/office/powerpoint/2010/main">
    <mc:Choice Requires="p14">
      <p:transition p14:dur="150" advClick="0" advTm="23933">
        <p:wipe/>
      </p:transition>
    </mc:Choice>
    <mc:Fallback xmlns="">
      <p:transition advClick="0" advTm="2393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58" objId="8"/>
        <p14:stopEvt time="23416"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A3ABE-D230-BEBD-BB81-8185E280930C}"/>
              </a:ext>
            </a:extLst>
          </p:cNvPr>
          <p:cNvPicPr>
            <a:picLocks noChangeAspect="1"/>
          </p:cNvPicPr>
          <p:nvPr/>
        </p:nvPicPr>
        <p:blipFill>
          <a:blip r:embed="rId5"/>
          <a:stretch>
            <a:fillRect/>
          </a:stretch>
        </p:blipFill>
        <p:spPr>
          <a:xfrm>
            <a:off x="104775" y="104775"/>
            <a:ext cx="11982450" cy="6753225"/>
          </a:xfrm>
          <a:prstGeom prst="rect">
            <a:avLst/>
          </a:prstGeom>
        </p:spPr>
      </p:pic>
      <p:pic>
        <p:nvPicPr>
          <p:cNvPr id="2" name="Recorded Sound">
            <a:hlinkClick r:id="" action="ppaction://media"/>
            <a:extLst>
              <a:ext uri="{FF2B5EF4-FFF2-40B4-BE49-F238E27FC236}">
                <a16:creationId xmlns:a16="http://schemas.microsoft.com/office/drawing/2014/main" id="{2185B4E0-82E9-0A1F-C9AD-3736B4A94626}"/>
              </a:ext>
            </a:extLst>
          </p:cNvPr>
          <p:cNvPicPr>
            <a:picLocks noChangeAspect="1"/>
          </p:cNvPicPr>
          <p:nvPr>
            <a:audioFile r:link="rId1"/>
            <p:extLst>
              <p:ext uri="{DAA4B4D4-6D71-4841-9C94-3DE7FCFB9230}">
                <p14:media xmlns:p14="http://schemas.microsoft.com/office/powerpoint/2010/main" r:embed="rId2">
                  <p14:trim st="1997"/>
                </p14:media>
              </p:ext>
            </p:extLst>
          </p:nvPr>
        </p:nvPicPr>
        <p:blipFill>
          <a:blip r:embed="rId6"/>
          <a:stretch>
            <a:fillRect/>
          </a:stretch>
        </p:blipFill>
        <p:spPr>
          <a:xfrm>
            <a:off x="11229298" y="6118901"/>
            <a:ext cx="406400" cy="406400"/>
          </a:xfrm>
          <a:prstGeom prst="rect">
            <a:avLst/>
          </a:prstGeom>
        </p:spPr>
      </p:pic>
    </p:spTree>
    <p:extLst>
      <p:ext uri="{BB962C8B-B14F-4D97-AF65-F5344CB8AC3E}">
        <p14:creationId xmlns:p14="http://schemas.microsoft.com/office/powerpoint/2010/main" val="674261301"/>
      </p:ext>
    </p:extLst>
  </p:cSld>
  <p:clrMapOvr>
    <a:masterClrMapping/>
  </p:clrMapOvr>
  <mc:AlternateContent xmlns:mc="http://schemas.openxmlformats.org/markup-compatibility/2006" xmlns:p14="http://schemas.microsoft.com/office/powerpoint/2010/main">
    <mc:Choice Requires="p14">
      <p:transition p14:dur="150" advClick="0" advTm="24593">
        <p:wipe/>
      </p:transition>
    </mc:Choice>
    <mc:Fallback xmlns="">
      <p:transition advClick="0" advTm="2459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23150"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86D8-7B1B-4559-A472-44348A380249}"/>
              </a:ext>
            </a:extLst>
          </p:cNvPr>
          <p:cNvSpPr>
            <a:spLocks noGrp="1"/>
          </p:cNvSpPr>
          <p:nvPr>
            <p:ph type="title"/>
          </p:nvPr>
        </p:nvSpPr>
        <p:spPr/>
        <p:txBody>
          <a:bodyPr/>
          <a:lstStyle/>
          <a:p>
            <a:r>
              <a:rPr lang="en-US" dirty="0"/>
              <a:t>Advanced High School Programs</a:t>
            </a:r>
          </a:p>
        </p:txBody>
      </p:sp>
      <p:sp>
        <p:nvSpPr>
          <p:cNvPr id="6" name="Rectangle 5">
            <a:extLst>
              <a:ext uri="{FF2B5EF4-FFF2-40B4-BE49-F238E27FC236}">
                <a16:creationId xmlns:a16="http://schemas.microsoft.com/office/drawing/2014/main" id="{886268DA-7B21-4A83-9F98-E16E47B63DD1}"/>
              </a:ext>
            </a:extLst>
          </p:cNvPr>
          <p:cNvSpPr/>
          <p:nvPr/>
        </p:nvSpPr>
        <p:spPr>
          <a:xfrm>
            <a:off x="6621022" y="3896340"/>
            <a:ext cx="5311898" cy="923330"/>
          </a:xfrm>
          <a:prstGeom prst="rect">
            <a:avLst/>
          </a:prstGeom>
        </p:spPr>
        <p:txBody>
          <a:bodyPr wrap="square">
            <a:spAutoFit/>
          </a:bodyPr>
          <a:lstStyle/>
          <a:p>
            <a:r>
              <a:rPr lang="en-US" b="1" dirty="0">
                <a:hlinkClick r:id="rId5"/>
              </a:rPr>
              <a:t>https://www.stjohns.k12.fl.us/guidance/wp-content/uploads/sites/142/2024/09/High-School-Advanced-Programs-24-25.pdf</a:t>
            </a:r>
            <a:endParaRPr lang="en-US" b="1" dirty="0"/>
          </a:p>
        </p:txBody>
      </p:sp>
      <p:pic>
        <p:nvPicPr>
          <p:cNvPr id="8" name="Content Placeholder 7">
            <a:extLst>
              <a:ext uri="{FF2B5EF4-FFF2-40B4-BE49-F238E27FC236}">
                <a16:creationId xmlns:a16="http://schemas.microsoft.com/office/drawing/2014/main" id="{CB22580F-9490-4AB2-9049-2F66185873F8}"/>
              </a:ext>
            </a:extLst>
          </p:cNvPr>
          <p:cNvPicPr>
            <a:picLocks noGrp="1" noChangeAspect="1"/>
          </p:cNvPicPr>
          <p:nvPr>
            <p:ph idx="1"/>
          </p:nvPr>
        </p:nvPicPr>
        <p:blipFill>
          <a:blip r:embed="rId6"/>
          <a:stretch>
            <a:fillRect/>
          </a:stretch>
        </p:blipFill>
        <p:spPr>
          <a:xfrm>
            <a:off x="353572" y="2416810"/>
            <a:ext cx="6267450" cy="3882390"/>
          </a:xfrm>
        </p:spPr>
      </p:pic>
      <p:pic>
        <p:nvPicPr>
          <p:cNvPr id="3" name="Recorded Sound">
            <a:hlinkClick r:id="" action="ppaction://media"/>
            <a:extLst>
              <a:ext uri="{FF2B5EF4-FFF2-40B4-BE49-F238E27FC236}">
                <a16:creationId xmlns:a16="http://schemas.microsoft.com/office/drawing/2014/main" id="{EA363170-8057-2B70-5C91-ED6798138A46}"/>
              </a:ext>
            </a:extLst>
          </p:cNvPr>
          <p:cNvPicPr>
            <a:picLocks noChangeAspect="1"/>
          </p:cNvPicPr>
          <p:nvPr>
            <a:audioFile r:link="rId1"/>
            <p:extLst>
              <p:ext uri="{DAA4B4D4-6D71-4841-9C94-3DE7FCFB9230}">
                <p14:media xmlns:p14="http://schemas.microsoft.com/office/powerpoint/2010/main" r:embed="rId2">
                  <p14:trim st="2283"/>
                </p14:media>
              </p:ext>
            </p:extLst>
          </p:nvPr>
        </p:nvPicPr>
        <p:blipFill>
          <a:blip r:embed="rId7"/>
          <a:stretch>
            <a:fillRect/>
          </a:stretch>
        </p:blipFill>
        <p:spPr>
          <a:xfrm>
            <a:off x="11178798" y="6015655"/>
            <a:ext cx="406400" cy="406400"/>
          </a:xfrm>
          <a:prstGeom prst="rect">
            <a:avLst/>
          </a:prstGeom>
        </p:spPr>
      </p:pic>
    </p:spTree>
    <p:extLst>
      <p:ext uri="{BB962C8B-B14F-4D97-AF65-F5344CB8AC3E}">
        <p14:creationId xmlns:p14="http://schemas.microsoft.com/office/powerpoint/2010/main" val="883011226"/>
      </p:ext>
    </p:extLst>
  </p:cSld>
  <p:clrMapOvr>
    <a:masterClrMapping/>
  </p:clrMapOvr>
  <mc:AlternateContent xmlns:mc="http://schemas.openxmlformats.org/markup-compatibility/2006" xmlns:p14="http://schemas.microsoft.com/office/powerpoint/2010/main">
    <mc:Choice Requires="p14">
      <p:transition p14:dur="150" advClick="0" advTm="22709">
        <p:wipe/>
      </p:transition>
    </mc:Choice>
    <mc:Fallback xmlns="">
      <p:transition advClick="0" advTm="2270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20126"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181130" y="4697967"/>
            <a:ext cx="4590361" cy="1279085"/>
          </a:xfrm>
          <a:prstGeom prst="rect">
            <a:avLst/>
          </a:prstGeom>
        </p:spPr>
      </p:pic>
      <p:pic>
        <p:nvPicPr>
          <p:cNvPr id="6" name="Picture 5"/>
          <p:cNvPicPr>
            <a:picLocks noChangeAspect="1"/>
          </p:cNvPicPr>
          <p:nvPr/>
        </p:nvPicPr>
        <p:blipFill>
          <a:blip r:embed="rId6"/>
          <a:stretch>
            <a:fillRect/>
          </a:stretch>
        </p:blipFill>
        <p:spPr>
          <a:xfrm>
            <a:off x="9735009" y="5556488"/>
            <a:ext cx="2042022" cy="1225213"/>
          </a:xfrm>
          <a:prstGeom prst="rect">
            <a:avLst/>
          </a:prstGeom>
        </p:spPr>
      </p:pic>
      <p:pic>
        <p:nvPicPr>
          <p:cNvPr id="7" name="Picture 6"/>
          <p:cNvPicPr>
            <a:picLocks noChangeAspect="1"/>
          </p:cNvPicPr>
          <p:nvPr/>
        </p:nvPicPr>
        <p:blipFill>
          <a:blip r:embed="rId7"/>
          <a:stretch>
            <a:fillRect/>
          </a:stretch>
        </p:blipFill>
        <p:spPr>
          <a:xfrm>
            <a:off x="8819404" y="4010140"/>
            <a:ext cx="2771775" cy="1485900"/>
          </a:xfrm>
          <a:prstGeom prst="rect">
            <a:avLst/>
          </a:prstGeom>
        </p:spPr>
      </p:pic>
      <p:pic>
        <p:nvPicPr>
          <p:cNvPr id="9" name="Picture 8"/>
          <p:cNvPicPr>
            <a:picLocks noChangeAspect="1"/>
          </p:cNvPicPr>
          <p:nvPr/>
        </p:nvPicPr>
        <p:blipFill>
          <a:blip r:embed="rId8"/>
          <a:stretch>
            <a:fillRect/>
          </a:stretch>
        </p:blipFill>
        <p:spPr>
          <a:xfrm>
            <a:off x="7429626" y="1738542"/>
            <a:ext cx="1419225" cy="2857500"/>
          </a:xfrm>
          <a:prstGeom prst="rect">
            <a:avLst/>
          </a:prstGeom>
        </p:spPr>
      </p:pic>
      <p:pic>
        <p:nvPicPr>
          <p:cNvPr id="10" name="Picture 9"/>
          <p:cNvPicPr>
            <a:picLocks noChangeAspect="1"/>
          </p:cNvPicPr>
          <p:nvPr/>
        </p:nvPicPr>
        <p:blipFill>
          <a:blip r:embed="rId9"/>
          <a:stretch>
            <a:fillRect/>
          </a:stretch>
        </p:blipFill>
        <p:spPr>
          <a:xfrm>
            <a:off x="324653" y="1577197"/>
            <a:ext cx="2418604" cy="2459597"/>
          </a:xfrm>
          <a:prstGeom prst="rect">
            <a:avLst/>
          </a:prstGeom>
        </p:spPr>
      </p:pic>
      <p:sp>
        <p:nvSpPr>
          <p:cNvPr id="12" name="Rectangle 11"/>
          <p:cNvSpPr/>
          <p:nvPr/>
        </p:nvSpPr>
        <p:spPr>
          <a:xfrm>
            <a:off x="3980760" y="1602171"/>
            <a:ext cx="3244583" cy="27494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7793" y="1602171"/>
            <a:ext cx="3257550" cy="2705100"/>
          </a:xfrm>
          <a:prstGeom prst="rect">
            <a:avLst/>
          </a:prstGeom>
        </p:spPr>
      </p:pic>
      <p:pic>
        <p:nvPicPr>
          <p:cNvPr id="13" name="Picture 12"/>
          <p:cNvPicPr>
            <a:picLocks noChangeAspect="1"/>
          </p:cNvPicPr>
          <p:nvPr/>
        </p:nvPicPr>
        <p:blipFill rotWithShape="1">
          <a:blip r:embed="rId11"/>
          <a:srcRect l="6413" t="2285" r="9222" b="1331"/>
          <a:stretch/>
        </p:blipFill>
        <p:spPr>
          <a:xfrm>
            <a:off x="10576193" y="1068636"/>
            <a:ext cx="1366091" cy="2754217"/>
          </a:xfrm>
          <a:prstGeom prst="rect">
            <a:avLst/>
          </a:prstGeom>
        </p:spPr>
      </p:pic>
      <p:pic>
        <p:nvPicPr>
          <p:cNvPr id="14" name="Picture 13"/>
          <p:cNvPicPr>
            <a:picLocks noChangeAspect="1"/>
          </p:cNvPicPr>
          <p:nvPr/>
        </p:nvPicPr>
        <p:blipFill>
          <a:blip r:embed="rId12"/>
          <a:stretch>
            <a:fillRect/>
          </a:stretch>
        </p:blipFill>
        <p:spPr>
          <a:xfrm>
            <a:off x="340262" y="4548302"/>
            <a:ext cx="2857500" cy="1895475"/>
          </a:xfrm>
          <a:prstGeom prst="rect">
            <a:avLst/>
          </a:prstGeom>
        </p:spPr>
      </p:pic>
      <p:pic>
        <p:nvPicPr>
          <p:cNvPr id="8" name="Picture 7"/>
          <p:cNvPicPr>
            <a:picLocks noChangeAspect="1"/>
          </p:cNvPicPr>
          <p:nvPr/>
        </p:nvPicPr>
        <p:blipFill>
          <a:blip r:embed="rId13"/>
          <a:stretch>
            <a:fillRect/>
          </a:stretch>
        </p:blipFill>
        <p:spPr>
          <a:xfrm>
            <a:off x="2743257" y="2421072"/>
            <a:ext cx="1314450" cy="2857500"/>
          </a:xfrm>
          <a:prstGeom prst="rect">
            <a:avLst/>
          </a:prstGeom>
        </p:spPr>
      </p:pic>
      <p:pic>
        <p:nvPicPr>
          <p:cNvPr id="15" name="Picture 14"/>
          <p:cNvPicPr>
            <a:picLocks noChangeAspect="1"/>
          </p:cNvPicPr>
          <p:nvPr/>
        </p:nvPicPr>
        <p:blipFill rotWithShape="1">
          <a:blip r:embed="rId14"/>
          <a:srcRect r="3279" b="3288"/>
          <a:stretch/>
        </p:blipFill>
        <p:spPr>
          <a:xfrm>
            <a:off x="9177052" y="1180332"/>
            <a:ext cx="1222872" cy="2642521"/>
          </a:xfrm>
          <a:prstGeom prst="rect">
            <a:avLst/>
          </a:prstGeom>
        </p:spPr>
      </p:pic>
      <p:sp>
        <p:nvSpPr>
          <p:cNvPr id="16" name="Rectangle 15"/>
          <p:cNvSpPr/>
          <p:nvPr/>
        </p:nvSpPr>
        <p:spPr>
          <a:xfrm>
            <a:off x="4161280" y="6156137"/>
            <a:ext cx="4248279" cy="461665"/>
          </a:xfrm>
          <a:prstGeom prst="rect">
            <a:avLst/>
          </a:prstGeom>
        </p:spPr>
        <p:txBody>
          <a:bodyPr wrap="none">
            <a:spAutoFit/>
          </a:bodyPr>
          <a:lstStyle/>
          <a:p>
            <a:r>
              <a:rPr lang="en-US" sz="2400" b="1" dirty="0">
                <a:hlinkClick r:id="rId15"/>
              </a:rPr>
              <a:t>https://cte.stjohns.k12.fl.us/</a:t>
            </a:r>
            <a:endParaRPr lang="en-US" sz="2400" b="1" dirty="0"/>
          </a:p>
        </p:txBody>
      </p:sp>
      <p:sp>
        <p:nvSpPr>
          <p:cNvPr id="17" name="Title 1">
            <a:extLst>
              <a:ext uri="{FF2B5EF4-FFF2-40B4-BE49-F238E27FC236}">
                <a16:creationId xmlns:a16="http://schemas.microsoft.com/office/drawing/2014/main" id="{D78E9835-2B25-400D-9D11-ECE31ACD63A6}"/>
              </a:ext>
            </a:extLst>
          </p:cNvPr>
          <p:cNvSpPr>
            <a:spLocks noGrp="1"/>
          </p:cNvSpPr>
          <p:nvPr>
            <p:ph type="title"/>
          </p:nvPr>
        </p:nvSpPr>
        <p:spPr>
          <a:xfrm>
            <a:off x="809625" y="447675"/>
            <a:ext cx="10572750" cy="969963"/>
          </a:xfrm>
        </p:spPr>
        <p:txBody>
          <a:bodyPr/>
          <a:lstStyle/>
          <a:p>
            <a:r>
              <a:rPr lang="en-US" dirty="0"/>
              <a:t>Course Sequences Leading to Industry Certification</a:t>
            </a:r>
          </a:p>
        </p:txBody>
      </p:sp>
      <p:pic>
        <p:nvPicPr>
          <p:cNvPr id="3" name="Recorded Sound">
            <a:hlinkClick r:id="" action="ppaction://media"/>
            <a:extLst>
              <a:ext uri="{FF2B5EF4-FFF2-40B4-BE49-F238E27FC236}">
                <a16:creationId xmlns:a16="http://schemas.microsoft.com/office/drawing/2014/main" id="{B5AF68D6-A5FE-32B9-AD3C-A4FA9DA8525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966677" y="6137399"/>
            <a:ext cx="406400" cy="406400"/>
          </a:xfrm>
          <a:prstGeom prst="rect">
            <a:avLst/>
          </a:prstGeom>
        </p:spPr>
      </p:pic>
    </p:spTree>
    <p:extLst>
      <p:ext uri="{BB962C8B-B14F-4D97-AF65-F5344CB8AC3E}">
        <p14:creationId xmlns:p14="http://schemas.microsoft.com/office/powerpoint/2010/main" val="871378800"/>
      </p:ext>
    </p:extLst>
  </p:cSld>
  <p:clrMapOvr>
    <a:masterClrMapping/>
  </p:clrMapOvr>
  <mc:AlternateContent xmlns:mc="http://schemas.openxmlformats.org/markup-compatibility/2006" xmlns:p14="http://schemas.microsoft.com/office/powerpoint/2010/main">
    <mc:Choice Requires="p14">
      <p:transition p14:dur="150" advClick="0" advTm="21044">
        <p:wipe/>
      </p:transition>
    </mc:Choice>
    <mc:Fallback xmlns="">
      <p:transition advClick="0" advTm="2104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20588"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AF934D-5396-4F60-B260-57AB378699CB}"/>
              </a:ext>
            </a:extLst>
          </p:cNvPr>
          <p:cNvSpPr>
            <a:spLocks noGrp="1"/>
          </p:cNvSpPr>
          <p:nvPr>
            <p:ph type="title"/>
          </p:nvPr>
        </p:nvSpPr>
        <p:spPr>
          <a:xfrm>
            <a:off x="8164749" y="457201"/>
            <a:ext cx="3575737" cy="1332688"/>
          </a:xfrm>
        </p:spPr>
        <p:txBody>
          <a:bodyPr anchor="b">
            <a:normAutofit fontScale="90000"/>
          </a:bodyPr>
          <a:lstStyle/>
          <a:p>
            <a:pPr algn="ctr">
              <a:lnSpc>
                <a:spcPct val="90000"/>
              </a:lnSpc>
            </a:pPr>
            <a:r>
              <a:rPr lang="en-US" sz="3000" dirty="0">
                <a:solidFill>
                  <a:srgbClr val="FFFFFF"/>
                </a:solidFill>
              </a:rPr>
              <a:t>Florida College System Admissions Requirements</a:t>
            </a:r>
          </a:p>
        </p:txBody>
      </p:sp>
      <p:pic>
        <p:nvPicPr>
          <p:cNvPr id="5" name="Picture 4" descr="A close up of a map&#10;&#10;Description automatically generated">
            <a:extLst>
              <a:ext uri="{FF2B5EF4-FFF2-40B4-BE49-F238E27FC236}">
                <a16:creationId xmlns:a16="http://schemas.microsoft.com/office/drawing/2014/main" id="{DA6556F9-F0A5-44BD-847A-E79A902D6F9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7774" y="337348"/>
            <a:ext cx="7244021" cy="5596006"/>
          </a:xfrm>
          <a:prstGeom prst="roundRect">
            <a:avLst>
              <a:gd name="adj" fmla="val 3876"/>
            </a:avLst>
          </a:prstGeom>
          <a:ln>
            <a:solidFill>
              <a:schemeClr val="accent1"/>
            </a:solidFill>
          </a:ln>
          <a:effectLst/>
        </p:spPr>
      </p:pic>
      <p:sp>
        <p:nvSpPr>
          <p:cNvPr id="3" name="Content Placeholder 2">
            <a:extLst>
              <a:ext uri="{FF2B5EF4-FFF2-40B4-BE49-F238E27FC236}">
                <a16:creationId xmlns:a16="http://schemas.microsoft.com/office/drawing/2014/main" id="{9612BEE5-B815-4434-B5C5-AAF8AEE74938}"/>
              </a:ext>
            </a:extLst>
          </p:cNvPr>
          <p:cNvSpPr>
            <a:spLocks noGrp="1"/>
          </p:cNvSpPr>
          <p:nvPr>
            <p:ph idx="1"/>
          </p:nvPr>
        </p:nvSpPr>
        <p:spPr>
          <a:xfrm>
            <a:off x="8164749" y="2024743"/>
            <a:ext cx="3575737" cy="4016619"/>
          </a:xfrm>
        </p:spPr>
        <p:txBody>
          <a:bodyPr>
            <a:normAutofit lnSpcReduction="10000"/>
          </a:bodyPr>
          <a:lstStyle/>
          <a:p>
            <a:r>
              <a:rPr lang="en-US" sz="2400" dirty="0">
                <a:solidFill>
                  <a:srgbClr val="FFFFFF"/>
                </a:solidFill>
              </a:rPr>
              <a:t>All Florida College System institutions have open-door admissions for students who earned a standard high school diploma or an equivalent diploma or successfully earned college credit. </a:t>
            </a:r>
          </a:p>
        </p:txBody>
      </p:sp>
      <p:pic>
        <p:nvPicPr>
          <p:cNvPr id="6" name="Recorded Sound">
            <a:hlinkClick r:id="" action="ppaction://media"/>
            <a:extLst>
              <a:ext uri="{FF2B5EF4-FFF2-40B4-BE49-F238E27FC236}">
                <a16:creationId xmlns:a16="http://schemas.microsoft.com/office/drawing/2014/main" id="{84C67A03-CA6C-7AAE-1F5A-52DBAE90B981}"/>
              </a:ext>
            </a:extLst>
          </p:cNvPr>
          <p:cNvPicPr>
            <a:picLocks noChangeAspect="1"/>
          </p:cNvPicPr>
          <p:nvPr>
            <a:audioFile r:link="rId1"/>
            <p:extLst>
              <p:ext uri="{DAA4B4D4-6D71-4841-9C94-3DE7FCFB9230}">
                <p14:media xmlns:p14="http://schemas.microsoft.com/office/powerpoint/2010/main" r:embed="rId2">
                  <p14:trim st="2430"/>
                </p14:media>
              </p:ext>
            </p:extLst>
          </p:nvPr>
        </p:nvPicPr>
        <p:blipFill>
          <a:blip r:embed="rId7"/>
          <a:stretch>
            <a:fillRect/>
          </a:stretch>
        </p:blipFill>
        <p:spPr>
          <a:xfrm>
            <a:off x="11169338" y="6246481"/>
            <a:ext cx="406400" cy="406400"/>
          </a:xfrm>
          <a:prstGeom prst="rect">
            <a:avLst/>
          </a:prstGeom>
        </p:spPr>
      </p:pic>
    </p:spTree>
    <p:extLst>
      <p:ext uri="{BB962C8B-B14F-4D97-AF65-F5344CB8AC3E}">
        <p14:creationId xmlns:p14="http://schemas.microsoft.com/office/powerpoint/2010/main" val="1410297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50" advClick="0" advTm="17934">
        <p:wipe/>
      </p:transition>
    </mc:Choice>
    <mc:Fallback xmlns="">
      <p:transition advClick="0" advTm="1793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16565"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6292804-3750-4CB9-8B35-802BD4DDB6B3}"/>
              </a:ext>
            </a:extLst>
          </p:cNvPr>
          <p:cNvSpPr>
            <a:spLocks noGrp="1"/>
          </p:cNvSpPr>
          <p:nvPr>
            <p:ph type="title"/>
          </p:nvPr>
        </p:nvSpPr>
        <p:spPr>
          <a:xfrm>
            <a:off x="451515" y="1734857"/>
            <a:ext cx="3765483" cy="3388287"/>
          </a:xfrm>
        </p:spPr>
        <p:txBody>
          <a:bodyPr anchor="ctr">
            <a:normAutofit/>
          </a:bodyPr>
          <a:lstStyle/>
          <a:p>
            <a:r>
              <a:rPr lang="en-US" sz="5400" dirty="0"/>
              <a:t>State University System</a:t>
            </a:r>
          </a:p>
        </p:txBody>
      </p:sp>
      <p:pic>
        <p:nvPicPr>
          <p:cNvPr id="5" name="Content Placeholder 4" descr="A screenshot of a social media post&#10;&#10;Description automatically generated">
            <a:extLst>
              <a:ext uri="{FF2B5EF4-FFF2-40B4-BE49-F238E27FC236}">
                <a16:creationId xmlns:a16="http://schemas.microsoft.com/office/drawing/2014/main" id="{10363A56-F791-47EE-9B8B-40A19B6EF4B0}"/>
              </a:ext>
            </a:extLst>
          </p:cNvPr>
          <p:cNvPicPr>
            <a:picLocks noGrp="1" noChangeAspect="1"/>
          </p:cNvPicPr>
          <p:nvPr>
            <p:ph idx="1"/>
          </p:nvPr>
        </p:nvPicPr>
        <p:blipFill>
          <a:blip r:embed="rId5"/>
          <a:stretch>
            <a:fillRect/>
          </a:stretch>
        </p:blipFill>
        <p:spPr>
          <a:xfrm>
            <a:off x="5556552" y="-2"/>
            <a:ext cx="6101233" cy="6681781"/>
          </a:xfrm>
          <a:effectLst/>
        </p:spPr>
      </p:pic>
      <p:pic>
        <p:nvPicPr>
          <p:cNvPr id="3" name="Recorded Sound">
            <a:hlinkClick r:id="" action="ppaction://media"/>
            <a:extLst>
              <a:ext uri="{FF2B5EF4-FFF2-40B4-BE49-F238E27FC236}">
                <a16:creationId xmlns:a16="http://schemas.microsoft.com/office/drawing/2014/main" id="{ACC48714-8A11-1744-24FD-01F8A872228A}"/>
              </a:ext>
            </a:extLst>
          </p:cNvPr>
          <p:cNvPicPr>
            <a:picLocks noChangeAspect="1"/>
          </p:cNvPicPr>
          <p:nvPr>
            <a:audioFile r:link="rId1"/>
            <p:extLst>
              <p:ext uri="{DAA4B4D4-6D71-4841-9C94-3DE7FCFB9230}">
                <p14:media xmlns:p14="http://schemas.microsoft.com/office/powerpoint/2010/main" r:embed="rId2">
                  <p14:trim st="2290"/>
                </p14:media>
              </p:ext>
            </p:extLst>
          </p:nvPr>
        </p:nvPicPr>
        <p:blipFill>
          <a:blip r:embed="rId6"/>
          <a:stretch>
            <a:fillRect/>
          </a:stretch>
        </p:blipFill>
        <p:spPr>
          <a:xfrm>
            <a:off x="5022337" y="6133891"/>
            <a:ext cx="406400" cy="406400"/>
          </a:xfrm>
          <a:prstGeom prst="rect">
            <a:avLst/>
          </a:prstGeom>
        </p:spPr>
      </p:pic>
    </p:spTree>
    <p:extLst>
      <p:ext uri="{BB962C8B-B14F-4D97-AF65-F5344CB8AC3E}">
        <p14:creationId xmlns:p14="http://schemas.microsoft.com/office/powerpoint/2010/main" val="148741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50" advClick="0" advTm="29967">
        <p:wipe/>
      </p:transition>
    </mc:Choice>
    <mc:Fallback xmlns="">
      <p:transition advClick="0" advTm="2996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9" objId="3"/>
        <p14:stopEvt time="28998"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5">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E6A5D7-36B4-4637-A6E3-3AADAEC98B4B}"/>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4400" dirty="0"/>
              <a:t>Degree Definitions</a:t>
            </a:r>
          </a:p>
        </p:txBody>
      </p:sp>
      <p:pic>
        <p:nvPicPr>
          <p:cNvPr id="5" name="Content Placeholder 4" descr="A screenshot of a social media post&#10;&#10;Description automatically generated">
            <a:extLst>
              <a:ext uri="{FF2B5EF4-FFF2-40B4-BE49-F238E27FC236}">
                <a16:creationId xmlns:a16="http://schemas.microsoft.com/office/drawing/2014/main" id="{B7E287BF-3736-4C6D-BB13-8DD697937006}"/>
              </a:ext>
            </a:extLst>
          </p:cNvPr>
          <p:cNvPicPr>
            <a:picLocks noGrp="1" noChangeAspect="1"/>
          </p:cNvPicPr>
          <p:nvPr>
            <p:ph idx="1"/>
          </p:nvPr>
        </p:nvPicPr>
        <p:blipFill rotWithShape="1">
          <a:blip r:embed="rId6"/>
          <a:srcRect t="7810"/>
          <a:stretch/>
        </p:blipFill>
        <p:spPr>
          <a:xfrm>
            <a:off x="4835236" y="249382"/>
            <a:ext cx="7146806" cy="6303817"/>
          </a:xfrm>
          <a:prstGeom prst="roundRect">
            <a:avLst>
              <a:gd name="adj" fmla="val 3876"/>
            </a:avLst>
          </a:prstGeom>
          <a:ln>
            <a:solidFill>
              <a:schemeClr val="accent1"/>
            </a:solidFill>
          </a:ln>
          <a:effectLst/>
        </p:spPr>
      </p:pic>
      <p:pic>
        <p:nvPicPr>
          <p:cNvPr id="3" name="Recorded Sound">
            <a:hlinkClick r:id="" action="ppaction://media"/>
            <a:extLst>
              <a:ext uri="{FF2B5EF4-FFF2-40B4-BE49-F238E27FC236}">
                <a16:creationId xmlns:a16="http://schemas.microsoft.com/office/drawing/2014/main" id="{2A3FD393-B1F3-C253-4579-FFACED1DFD33}"/>
              </a:ext>
            </a:extLst>
          </p:cNvPr>
          <p:cNvPicPr>
            <a:picLocks noChangeAspect="1"/>
          </p:cNvPicPr>
          <p:nvPr>
            <a:audioFile r:link="rId1"/>
            <p:extLst>
              <p:ext uri="{DAA4B4D4-6D71-4841-9C94-3DE7FCFB9230}">
                <p14:media xmlns:p14="http://schemas.microsoft.com/office/powerpoint/2010/main" r:embed="rId2">
                  <p14:trim st="1595"/>
                </p14:media>
              </p:ext>
            </p:extLst>
          </p:nvPr>
        </p:nvPicPr>
        <p:blipFill>
          <a:blip r:embed="rId7"/>
          <a:stretch>
            <a:fillRect/>
          </a:stretch>
        </p:blipFill>
        <p:spPr>
          <a:xfrm>
            <a:off x="3666758" y="6146799"/>
            <a:ext cx="406400" cy="406400"/>
          </a:xfrm>
          <a:prstGeom prst="rect">
            <a:avLst/>
          </a:prstGeom>
        </p:spPr>
      </p:pic>
    </p:spTree>
    <p:extLst>
      <p:ext uri="{BB962C8B-B14F-4D97-AF65-F5344CB8AC3E}">
        <p14:creationId xmlns:p14="http://schemas.microsoft.com/office/powerpoint/2010/main" val="500948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50" advClick="0" advTm="36346">
        <p:wipe/>
      </p:transition>
    </mc:Choice>
    <mc:Fallback xmlns="">
      <p:transition advClick="0" advTm="36346">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 objId="3"/>
        <p14:stopEvt time="35693"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13E5-BB7F-4348-A7CB-98B814546E8A}"/>
              </a:ext>
            </a:extLst>
          </p:cNvPr>
          <p:cNvSpPr>
            <a:spLocks noGrp="1"/>
          </p:cNvSpPr>
          <p:nvPr>
            <p:ph type="title"/>
          </p:nvPr>
        </p:nvSpPr>
        <p:spPr>
          <a:xfrm>
            <a:off x="478959" y="247883"/>
            <a:ext cx="11234080" cy="1502637"/>
          </a:xfrm>
        </p:spPr>
        <p:txBody>
          <a:bodyPr/>
          <a:lstStyle/>
          <a:p>
            <a:r>
              <a:rPr lang="en-US" dirty="0"/>
              <a:t>2022 Economic Security Report-Measuring the Economic Success of Florida’s Graduates</a:t>
            </a:r>
          </a:p>
        </p:txBody>
      </p:sp>
      <p:sp>
        <p:nvSpPr>
          <p:cNvPr id="3" name="Content Placeholder 2">
            <a:extLst>
              <a:ext uri="{FF2B5EF4-FFF2-40B4-BE49-F238E27FC236}">
                <a16:creationId xmlns:a16="http://schemas.microsoft.com/office/drawing/2014/main" id="{BFFD43BB-D256-46AE-8CBB-7819E3ACFC8E}"/>
              </a:ext>
            </a:extLst>
          </p:cNvPr>
          <p:cNvSpPr>
            <a:spLocks noGrp="1"/>
          </p:cNvSpPr>
          <p:nvPr>
            <p:ph idx="1"/>
          </p:nvPr>
        </p:nvSpPr>
        <p:spPr>
          <a:xfrm>
            <a:off x="275761" y="2348917"/>
            <a:ext cx="11711031" cy="4261200"/>
          </a:xfrm>
        </p:spPr>
        <p:txBody>
          <a:bodyPr>
            <a:normAutofit fontScale="92500" lnSpcReduction="10000"/>
          </a:bodyPr>
          <a:lstStyle/>
          <a:p>
            <a:r>
              <a:rPr lang="en-US" sz="2400" dirty="0"/>
              <a:t>Report: </a:t>
            </a:r>
            <a:r>
              <a:rPr lang="en-US" sz="2400" dirty="0">
                <a:solidFill>
                  <a:srgbClr val="00B0F0"/>
                </a:solidFill>
                <a:hlinkClick r:id="rId5">
                  <a:extLst>
                    <a:ext uri="{A12FA001-AC4F-418D-AE19-62706E023703}">
                      <ahyp:hlinkClr xmlns:ahyp="http://schemas.microsoft.com/office/drawing/2018/hyperlinkcolor" val="tx"/>
                    </a:ext>
                  </a:extLst>
                </a:hlinkClick>
              </a:rPr>
              <a:t>https://lmsresources.labormarketinfo.com/special/ESR.pdf</a:t>
            </a:r>
            <a:r>
              <a:rPr lang="en-US" sz="2400" dirty="0">
                <a:solidFill>
                  <a:srgbClr val="00B0F0"/>
                </a:solidFill>
              </a:rPr>
              <a:t> </a:t>
            </a:r>
          </a:p>
          <a:p>
            <a:r>
              <a:rPr lang="en-US" sz="2400" dirty="0"/>
              <a:t>The top three industries that expect to add the most jobs in Florida are professional, scientific, and technical services (128,315 jobs), Food Services (84,293 jobs), and ambulatory health care services (82,175 jobs). The projected growth is between 10% to 19%, These industries are expected to add over 290,000 new jobs between 2022 and 2030.</a:t>
            </a:r>
          </a:p>
          <a:p>
            <a:r>
              <a:rPr lang="en-US" sz="2400" dirty="0"/>
              <a:t>Most students with a college degree in Florida completed a 4 year Bachelor’s degree from a state university or a 2 year associate in arts or science degree</a:t>
            </a:r>
          </a:p>
          <a:p>
            <a:r>
              <a:rPr lang="en-US" sz="2400" dirty="0"/>
              <a:t>Many of the top 20 fastest occupations are related to Healthcare Practitioners, Healthcare Support Occupations, Computer and Mathematical Occupations, Business and Financial Operations Occupations, and Arts, Design, Entertainment, Sports, and Media Occupations</a:t>
            </a:r>
          </a:p>
          <a:p>
            <a:endParaRPr lang="en-US" dirty="0"/>
          </a:p>
        </p:txBody>
      </p:sp>
      <p:pic>
        <p:nvPicPr>
          <p:cNvPr id="6" name="Recorded Sound">
            <a:hlinkClick r:id="" action="ppaction://media"/>
            <a:extLst>
              <a:ext uri="{FF2B5EF4-FFF2-40B4-BE49-F238E27FC236}">
                <a16:creationId xmlns:a16="http://schemas.microsoft.com/office/drawing/2014/main" id="{D2C5638B-60D0-5D74-BACC-E1E9564762E1}"/>
              </a:ext>
            </a:extLst>
          </p:cNvPr>
          <p:cNvPicPr>
            <a:picLocks noChangeAspect="1"/>
          </p:cNvPicPr>
          <p:nvPr>
            <a:audioFile r:link="rId1"/>
            <p:extLst>
              <p:ext uri="{DAA4B4D4-6D71-4841-9C94-3DE7FCFB9230}">
                <p14:media xmlns:p14="http://schemas.microsoft.com/office/powerpoint/2010/main" r:embed="rId2">
                  <p14:trim st="1320"/>
                </p14:media>
              </p:ext>
            </p:extLst>
          </p:nvPr>
        </p:nvPicPr>
        <p:blipFill>
          <a:blip r:embed="rId6"/>
          <a:stretch>
            <a:fillRect/>
          </a:stretch>
        </p:blipFill>
        <p:spPr>
          <a:xfrm>
            <a:off x="11509839" y="6203717"/>
            <a:ext cx="406400" cy="406400"/>
          </a:xfrm>
          <a:prstGeom prst="rect">
            <a:avLst/>
          </a:prstGeom>
        </p:spPr>
      </p:pic>
    </p:spTree>
    <p:extLst>
      <p:ext uri="{BB962C8B-B14F-4D97-AF65-F5344CB8AC3E}">
        <p14:creationId xmlns:p14="http://schemas.microsoft.com/office/powerpoint/2010/main" val="78922884"/>
      </p:ext>
    </p:extLst>
  </p:cSld>
  <p:clrMapOvr>
    <a:masterClrMapping/>
  </p:clrMapOvr>
  <mc:AlternateContent xmlns:mc="http://schemas.openxmlformats.org/markup-compatibility/2006" xmlns:p14="http://schemas.microsoft.com/office/powerpoint/2010/main">
    <mc:Choice Requires="p14">
      <p:transition p14:dur="150" advClick="0" advTm="69743">
        <p:wipe/>
      </p:transition>
    </mc:Choice>
    <mc:Fallback xmlns="">
      <p:transition advClick="0" advTm="6974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68314"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F027-FD83-46C7-8AF8-1B43608BA048}"/>
              </a:ext>
            </a:extLst>
          </p:cNvPr>
          <p:cNvSpPr>
            <a:spLocks noGrp="1"/>
          </p:cNvSpPr>
          <p:nvPr>
            <p:ph type="title"/>
          </p:nvPr>
        </p:nvSpPr>
        <p:spPr>
          <a:xfrm>
            <a:off x="810000" y="447188"/>
            <a:ext cx="10571998" cy="970450"/>
          </a:xfrm>
        </p:spPr>
        <p:txBody>
          <a:bodyPr/>
          <a:lstStyle/>
          <a:p>
            <a:r>
              <a:rPr lang="en-US"/>
              <a:t>Entrepreneurship &amp; Employability Skills</a:t>
            </a:r>
            <a:endParaRPr lang="en-US" dirty="0"/>
          </a:p>
        </p:txBody>
      </p:sp>
      <p:sp>
        <p:nvSpPr>
          <p:cNvPr id="3" name="Content Placeholder 2">
            <a:extLst>
              <a:ext uri="{FF2B5EF4-FFF2-40B4-BE49-F238E27FC236}">
                <a16:creationId xmlns:a16="http://schemas.microsoft.com/office/drawing/2014/main" id="{796DB8C5-FF53-4321-AEE1-C03518C1ECE0}"/>
              </a:ext>
            </a:extLst>
          </p:cNvPr>
          <p:cNvSpPr>
            <a:spLocks noGrp="1"/>
          </p:cNvSpPr>
          <p:nvPr>
            <p:ph idx="1"/>
          </p:nvPr>
        </p:nvSpPr>
        <p:spPr>
          <a:xfrm>
            <a:off x="827424" y="1968500"/>
            <a:ext cx="10554574" cy="4609353"/>
          </a:xfrm>
        </p:spPr>
        <p:txBody>
          <a:bodyPr/>
          <a:lstStyle/>
          <a:p>
            <a:r>
              <a:rPr lang="en-US" dirty="0"/>
              <a:t>Self awareness – in relation to interests, abilities, values, and skills</a:t>
            </a:r>
          </a:p>
          <a:p>
            <a:r>
              <a:rPr lang="en-US" dirty="0"/>
              <a:t>Career awareness – knowing what career opportunities exist and what is required to pursue them</a:t>
            </a:r>
          </a:p>
          <a:p>
            <a:r>
              <a:rPr lang="en-US" dirty="0"/>
              <a:t>Career decision-making skills</a:t>
            </a:r>
          </a:p>
          <a:p>
            <a:r>
              <a:rPr lang="en-US" dirty="0"/>
              <a:t>Team-working</a:t>
            </a:r>
          </a:p>
          <a:p>
            <a:r>
              <a:rPr lang="en-US" dirty="0"/>
              <a:t>Problem-solving</a:t>
            </a:r>
          </a:p>
          <a:p>
            <a:r>
              <a:rPr lang="en-US" dirty="0"/>
              <a:t>Presentation skills</a:t>
            </a:r>
          </a:p>
          <a:p>
            <a:r>
              <a:rPr lang="en-US" dirty="0"/>
              <a:t>Ability to learn new ways of doing things</a:t>
            </a:r>
          </a:p>
          <a:p>
            <a:r>
              <a:rPr lang="en-US" dirty="0"/>
              <a:t>Job search skills including resume writing, preparing job applications, and interviewing</a:t>
            </a:r>
          </a:p>
        </p:txBody>
      </p:sp>
      <p:pic>
        <p:nvPicPr>
          <p:cNvPr id="4" name="Recorded Sound">
            <a:hlinkClick r:id="" action="ppaction://media"/>
            <a:extLst>
              <a:ext uri="{FF2B5EF4-FFF2-40B4-BE49-F238E27FC236}">
                <a16:creationId xmlns:a16="http://schemas.microsoft.com/office/drawing/2014/main" id="{B926D035-B1E2-D255-1BFA-61A964B3B347}"/>
              </a:ext>
            </a:extLst>
          </p:cNvPr>
          <p:cNvPicPr>
            <a:picLocks noChangeAspect="1"/>
          </p:cNvPicPr>
          <p:nvPr>
            <a:audioFile r:link="rId1"/>
            <p:extLst>
              <p:ext uri="{DAA4B4D4-6D71-4841-9C94-3DE7FCFB9230}">
                <p14:media xmlns:p14="http://schemas.microsoft.com/office/powerpoint/2010/main" r:embed="rId2">
                  <p14:trim st="2194"/>
                </p14:media>
              </p:ext>
            </p:extLst>
          </p:nvPr>
        </p:nvPicPr>
        <p:blipFill>
          <a:blip r:embed="rId5"/>
          <a:stretch>
            <a:fillRect/>
          </a:stretch>
        </p:blipFill>
        <p:spPr>
          <a:xfrm>
            <a:off x="11381998" y="6004412"/>
            <a:ext cx="406400" cy="406400"/>
          </a:xfrm>
          <a:prstGeom prst="rect">
            <a:avLst/>
          </a:prstGeom>
        </p:spPr>
      </p:pic>
    </p:spTree>
    <p:extLst>
      <p:ext uri="{BB962C8B-B14F-4D97-AF65-F5344CB8AC3E}">
        <p14:creationId xmlns:p14="http://schemas.microsoft.com/office/powerpoint/2010/main" val="2371764230"/>
      </p:ext>
    </p:extLst>
  </p:cSld>
  <p:clrMapOvr>
    <a:masterClrMapping/>
  </p:clrMapOvr>
  <mc:AlternateContent xmlns:mc="http://schemas.openxmlformats.org/markup-compatibility/2006" xmlns:p14="http://schemas.microsoft.com/office/powerpoint/2010/main">
    <mc:Choice Requires="p14">
      <p:transition p14:dur="150" advClick="0" advTm="54017">
        <p:wipe/>
      </p:transition>
    </mc:Choice>
    <mc:Fallback xmlns="">
      <p:transition advClick="0" advTm="5401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53123"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9" name="Rectangle 8">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EC63A90-A09B-4AF4-B837-C8F8D747E0CE}"/>
              </a:ext>
            </a:extLst>
          </p:cNvPr>
          <p:cNvSpPr txBox="1"/>
          <p:nvPr/>
        </p:nvSpPr>
        <p:spPr>
          <a:xfrm>
            <a:off x="1280559" y="1286935"/>
            <a:ext cx="9638153" cy="2668377"/>
          </a:xfrm>
          <a:prstGeom prst="rect">
            <a:avLst/>
          </a:prstGeom>
          <a:effectLst/>
        </p:spPr>
        <p:txBody>
          <a:bodyPr vert="horz" lIns="91440" tIns="45720" rIns="91440" bIns="45720" rtlCol="0" anchor="b">
            <a:normAutofit/>
          </a:bodyPr>
          <a:lstStyle/>
          <a:p>
            <a:pPr algn="ctr">
              <a:spcBef>
                <a:spcPct val="0"/>
              </a:spcBef>
              <a:spcAft>
                <a:spcPts val="600"/>
              </a:spcAft>
            </a:pPr>
            <a:r>
              <a:rPr lang="en-US" sz="5400" b="1" kern="1200" dirty="0">
                <a:solidFill>
                  <a:schemeClr val="tx1"/>
                </a:solidFill>
                <a:latin typeface="+mj-lt"/>
                <a:ea typeface="+mj-ea"/>
                <a:cs typeface="+mj-cs"/>
              </a:rPr>
              <a:t>Thank you!</a:t>
            </a:r>
          </a:p>
        </p:txBody>
      </p:sp>
      <p:pic>
        <p:nvPicPr>
          <p:cNvPr id="3" name="Recorded Sound">
            <a:hlinkClick r:id="" action="ppaction://media"/>
            <a:extLst>
              <a:ext uri="{FF2B5EF4-FFF2-40B4-BE49-F238E27FC236}">
                <a16:creationId xmlns:a16="http://schemas.microsoft.com/office/drawing/2014/main" id="{97FDEC55-A41D-63A9-A7E7-119CDD708B89}"/>
              </a:ext>
            </a:extLst>
          </p:cNvPr>
          <p:cNvPicPr>
            <a:picLocks noChangeAspect="1"/>
          </p:cNvPicPr>
          <p:nvPr>
            <a:audioFile r:link="rId1"/>
            <p:extLst>
              <p:ext uri="{DAA4B4D4-6D71-4841-9C94-3DE7FCFB9230}">
                <p14:media xmlns:p14="http://schemas.microsoft.com/office/powerpoint/2010/main" r:embed="rId2">
                  <p14:trim st="2415"/>
                </p14:media>
              </p:ext>
            </p:extLst>
          </p:nvPr>
        </p:nvPicPr>
        <p:blipFill>
          <a:blip r:embed="rId5"/>
          <a:stretch>
            <a:fillRect/>
          </a:stretch>
        </p:blipFill>
        <p:spPr>
          <a:xfrm>
            <a:off x="11459969" y="6261030"/>
            <a:ext cx="406400" cy="406400"/>
          </a:xfrm>
          <a:prstGeom prst="rect">
            <a:avLst/>
          </a:prstGeom>
        </p:spPr>
      </p:pic>
    </p:spTree>
    <p:extLst>
      <p:ext uri="{BB962C8B-B14F-4D97-AF65-F5344CB8AC3E}">
        <p14:creationId xmlns:p14="http://schemas.microsoft.com/office/powerpoint/2010/main" val="1530687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50" advClick="0" advTm="7116">
        <p:wipe/>
      </p:transition>
    </mc:Choice>
    <mc:Fallback xmlns="">
      <p:transition advClick="0" advTm="7116">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082">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6067"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C189-C20A-4EAD-81F4-02B17ECF706D}"/>
              </a:ext>
            </a:extLst>
          </p:cNvPr>
          <p:cNvSpPr>
            <a:spLocks noGrp="1"/>
          </p:cNvSpPr>
          <p:nvPr>
            <p:ph type="title"/>
          </p:nvPr>
        </p:nvSpPr>
        <p:spPr>
          <a:xfrm>
            <a:off x="188686" y="699835"/>
            <a:ext cx="6320971" cy="970450"/>
          </a:xfrm>
        </p:spPr>
        <p:txBody>
          <a:bodyPr/>
          <a:lstStyle/>
          <a:p>
            <a:r>
              <a:rPr lang="en-US" dirty="0"/>
              <a:t>High School Graduation</a:t>
            </a:r>
            <a:br>
              <a:rPr lang="en-US" dirty="0"/>
            </a:br>
            <a:r>
              <a:rPr lang="en-US" dirty="0"/>
              <a:t>Requirements</a:t>
            </a:r>
          </a:p>
        </p:txBody>
      </p:sp>
      <p:sp>
        <p:nvSpPr>
          <p:cNvPr id="3" name="Content Placeholder 2">
            <a:extLst>
              <a:ext uri="{FF2B5EF4-FFF2-40B4-BE49-F238E27FC236}">
                <a16:creationId xmlns:a16="http://schemas.microsoft.com/office/drawing/2014/main" id="{09D9F6A3-51D2-4BDE-8CDD-99C0D3B4A7BE}"/>
              </a:ext>
            </a:extLst>
          </p:cNvPr>
          <p:cNvSpPr>
            <a:spLocks noGrp="1"/>
          </p:cNvSpPr>
          <p:nvPr>
            <p:ph idx="1"/>
          </p:nvPr>
        </p:nvSpPr>
        <p:spPr>
          <a:xfrm>
            <a:off x="188686" y="2338402"/>
            <a:ext cx="6699794" cy="4374467"/>
          </a:xfrm>
        </p:spPr>
        <p:txBody>
          <a:bodyPr>
            <a:normAutofit fontScale="92500" lnSpcReduction="20000"/>
          </a:bodyPr>
          <a:lstStyle/>
          <a:p>
            <a:r>
              <a:rPr lang="en-US" dirty="0"/>
              <a:t>4 Credits in English</a:t>
            </a:r>
          </a:p>
          <a:p>
            <a:r>
              <a:rPr lang="en-US" dirty="0"/>
              <a:t>4 Credits in Math (including Algebra 1 &amp; Geometry)</a:t>
            </a:r>
          </a:p>
          <a:p>
            <a:r>
              <a:rPr lang="en-US" dirty="0"/>
              <a:t>3 Credits in Science (including Biology)</a:t>
            </a:r>
          </a:p>
          <a:p>
            <a:r>
              <a:rPr lang="en-US" dirty="0"/>
              <a:t>3 Credits in Social Studies (including World History, US History, Government and Economics)</a:t>
            </a:r>
          </a:p>
          <a:p>
            <a:r>
              <a:rPr lang="en-US" dirty="0"/>
              <a:t>0.5 Credit in Personal Financial Literacy</a:t>
            </a:r>
          </a:p>
          <a:p>
            <a:r>
              <a:rPr lang="en-US" dirty="0"/>
              <a:t>7.5 Credits in Electives</a:t>
            </a:r>
          </a:p>
          <a:p>
            <a:r>
              <a:rPr lang="en-US" dirty="0"/>
              <a:t>1 Credit Performing Art, Speech &amp; Debate, Career &amp; Technical Education, or Practical Art</a:t>
            </a:r>
          </a:p>
          <a:p>
            <a:r>
              <a:rPr lang="en-US" dirty="0"/>
              <a:t>1 credit HOPE (Health &amp; PE)</a:t>
            </a:r>
          </a:p>
          <a:p>
            <a:r>
              <a:rPr lang="en-US" dirty="0"/>
              <a:t>Pass the Algebra 1 End of Course (EOC) Exam</a:t>
            </a:r>
          </a:p>
          <a:p>
            <a:r>
              <a:rPr lang="en-US" dirty="0"/>
              <a:t>Pass the 10</a:t>
            </a:r>
            <a:r>
              <a:rPr lang="en-US" baseline="30000" dirty="0"/>
              <a:t>th</a:t>
            </a:r>
            <a:r>
              <a:rPr lang="en-US" dirty="0"/>
              <a:t> Grade ELA Florida Standards Assessment (FSA)</a:t>
            </a:r>
          </a:p>
          <a:p>
            <a:r>
              <a:rPr lang="en-US" dirty="0"/>
              <a:t>2.0 Unweighted GPA (Grade Point Average)</a:t>
            </a:r>
          </a:p>
        </p:txBody>
      </p:sp>
      <p:pic>
        <p:nvPicPr>
          <p:cNvPr id="5" name="Picture 4">
            <a:extLst>
              <a:ext uri="{FF2B5EF4-FFF2-40B4-BE49-F238E27FC236}">
                <a16:creationId xmlns:a16="http://schemas.microsoft.com/office/drawing/2014/main" id="{8A7B9817-8335-55C6-1615-48E491FE162E}"/>
              </a:ext>
            </a:extLst>
          </p:cNvPr>
          <p:cNvPicPr>
            <a:picLocks noChangeAspect="1"/>
          </p:cNvPicPr>
          <p:nvPr/>
        </p:nvPicPr>
        <p:blipFill rotWithShape="1">
          <a:blip r:embed="rId5"/>
          <a:srcRect l="5147"/>
          <a:stretch/>
        </p:blipFill>
        <p:spPr>
          <a:xfrm>
            <a:off x="7120890" y="203559"/>
            <a:ext cx="5071110" cy="6450882"/>
          </a:xfrm>
          <a:prstGeom prst="rect">
            <a:avLst/>
          </a:prstGeom>
        </p:spPr>
      </p:pic>
      <p:pic>
        <p:nvPicPr>
          <p:cNvPr id="4" name="Recorded Sound">
            <a:hlinkClick r:id="" action="ppaction://media"/>
            <a:extLst>
              <a:ext uri="{FF2B5EF4-FFF2-40B4-BE49-F238E27FC236}">
                <a16:creationId xmlns:a16="http://schemas.microsoft.com/office/drawing/2014/main" id="{160F7089-336C-D1A2-988F-94DEC41143DB}"/>
              </a:ext>
            </a:extLst>
          </p:cNvPr>
          <p:cNvPicPr>
            <a:picLocks noChangeAspect="1"/>
          </p:cNvPicPr>
          <p:nvPr>
            <a:audioFile r:link="rId1"/>
            <p:extLst>
              <p:ext uri="{DAA4B4D4-6D71-4841-9C94-3DE7FCFB9230}">
                <p14:media xmlns:p14="http://schemas.microsoft.com/office/powerpoint/2010/main" r:embed="rId2">
                  <p14:trim st="1602"/>
                </p14:media>
              </p:ext>
            </p:extLst>
          </p:nvPr>
        </p:nvPicPr>
        <p:blipFill>
          <a:blip r:embed="rId6"/>
          <a:stretch>
            <a:fillRect/>
          </a:stretch>
        </p:blipFill>
        <p:spPr>
          <a:xfrm>
            <a:off x="3848847" y="1171613"/>
            <a:ext cx="406400" cy="406400"/>
          </a:xfrm>
          <a:prstGeom prst="rect">
            <a:avLst/>
          </a:prstGeom>
        </p:spPr>
      </p:pic>
    </p:spTree>
    <p:extLst>
      <p:ext uri="{BB962C8B-B14F-4D97-AF65-F5344CB8AC3E}">
        <p14:creationId xmlns:p14="http://schemas.microsoft.com/office/powerpoint/2010/main" val="1918093712"/>
      </p:ext>
    </p:extLst>
  </p:cSld>
  <p:clrMapOvr>
    <a:masterClrMapping/>
  </p:clrMapOvr>
  <mc:AlternateContent xmlns:mc="http://schemas.openxmlformats.org/markup-compatibility/2006" xmlns:p14="http://schemas.microsoft.com/office/powerpoint/2010/main">
    <mc:Choice Requires="p14">
      <p:transition p14:dur="150" advClick="0" advTm="55060">
        <p:wipe/>
      </p:transition>
    </mc:Choice>
    <mc:Fallback xmlns="">
      <p:transition advClick="0" advTm="5506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54774"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5954-C4DD-435C-B040-5386A25C621B}"/>
              </a:ext>
            </a:extLst>
          </p:cNvPr>
          <p:cNvSpPr>
            <a:spLocks noGrp="1"/>
          </p:cNvSpPr>
          <p:nvPr>
            <p:ph type="title"/>
          </p:nvPr>
        </p:nvSpPr>
        <p:spPr>
          <a:xfrm>
            <a:off x="189949" y="300884"/>
            <a:ext cx="11382000" cy="1206800"/>
          </a:xfrm>
        </p:spPr>
        <p:txBody>
          <a:bodyPr/>
          <a:lstStyle/>
          <a:p>
            <a:r>
              <a:rPr lang="en-US" dirty="0"/>
              <a:t>High School Diploma Designation Requirements</a:t>
            </a:r>
          </a:p>
        </p:txBody>
      </p:sp>
      <p:pic>
        <p:nvPicPr>
          <p:cNvPr id="8" name="Picture 7">
            <a:extLst>
              <a:ext uri="{FF2B5EF4-FFF2-40B4-BE49-F238E27FC236}">
                <a16:creationId xmlns:a16="http://schemas.microsoft.com/office/drawing/2014/main" id="{30EC4401-0935-6885-F7F8-46103C7CD988}"/>
              </a:ext>
            </a:extLst>
          </p:cNvPr>
          <p:cNvPicPr>
            <a:picLocks noChangeAspect="1"/>
          </p:cNvPicPr>
          <p:nvPr/>
        </p:nvPicPr>
        <p:blipFill>
          <a:blip r:embed="rId5"/>
          <a:stretch>
            <a:fillRect/>
          </a:stretch>
        </p:blipFill>
        <p:spPr>
          <a:xfrm>
            <a:off x="3942363" y="1152032"/>
            <a:ext cx="5485415" cy="5432055"/>
          </a:xfrm>
          <a:prstGeom prst="rect">
            <a:avLst/>
          </a:prstGeom>
        </p:spPr>
      </p:pic>
      <p:pic>
        <p:nvPicPr>
          <p:cNvPr id="4" name="Recorded Sound">
            <a:hlinkClick r:id="" action="ppaction://media"/>
            <a:extLst>
              <a:ext uri="{FF2B5EF4-FFF2-40B4-BE49-F238E27FC236}">
                <a16:creationId xmlns:a16="http://schemas.microsoft.com/office/drawing/2014/main" id="{1572B66C-E6F3-6226-D07F-3479D42EE958}"/>
              </a:ext>
            </a:extLst>
          </p:cNvPr>
          <p:cNvPicPr>
            <a:picLocks noChangeAspect="1"/>
          </p:cNvPicPr>
          <p:nvPr>
            <a:audioFile r:link="rId1"/>
            <p:extLst>
              <p:ext uri="{DAA4B4D4-6D71-4841-9C94-3DE7FCFB9230}">
                <p14:media xmlns:p14="http://schemas.microsoft.com/office/powerpoint/2010/main" r:embed="rId2">
                  <p14:trim st="2583"/>
                </p14:media>
              </p:ext>
            </p:extLst>
          </p:nvPr>
        </p:nvPicPr>
        <p:blipFill>
          <a:blip r:embed="rId6"/>
          <a:stretch>
            <a:fillRect/>
          </a:stretch>
        </p:blipFill>
        <p:spPr>
          <a:xfrm>
            <a:off x="11368749" y="6043951"/>
            <a:ext cx="406400" cy="406400"/>
          </a:xfrm>
          <a:prstGeom prst="rect">
            <a:avLst/>
          </a:prstGeom>
        </p:spPr>
      </p:pic>
    </p:spTree>
    <p:extLst>
      <p:ext uri="{BB962C8B-B14F-4D97-AF65-F5344CB8AC3E}">
        <p14:creationId xmlns:p14="http://schemas.microsoft.com/office/powerpoint/2010/main" val="3868044033"/>
      </p:ext>
    </p:extLst>
  </p:cSld>
  <p:clrMapOvr>
    <a:masterClrMapping/>
  </p:clrMapOvr>
  <mc:AlternateContent xmlns:mc="http://schemas.openxmlformats.org/markup-compatibility/2006" xmlns:p14="http://schemas.microsoft.com/office/powerpoint/2010/main">
    <mc:Choice Requires="p14">
      <p:transition p14:dur="150" advClick="0" advTm="19659">
        <p:wipe/>
      </p:transition>
    </mc:Choice>
    <mc:Fallback xmlns="">
      <p:transition advClick="0" advTm="1965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17860"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5">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FD1C29-7EEC-4FA8-B976-B10AF6A491CB}"/>
              </a:ext>
            </a:extLst>
          </p:cNvPr>
          <p:cNvSpPr>
            <a:spLocks noGrp="1"/>
          </p:cNvSpPr>
          <p:nvPr>
            <p:ph type="title"/>
          </p:nvPr>
        </p:nvSpPr>
        <p:spPr>
          <a:xfrm>
            <a:off x="641754" y="1687286"/>
            <a:ext cx="3269463" cy="3978017"/>
          </a:xfrm>
        </p:spPr>
        <p:txBody>
          <a:bodyPr anchor="t">
            <a:normAutofit/>
          </a:bodyPr>
          <a:lstStyle/>
          <a:p>
            <a:pPr>
              <a:lnSpc>
                <a:spcPct val="90000"/>
              </a:lnSpc>
            </a:pPr>
            <a:r>
              <a:rPr lang="en-US" sz="4100"/>
              <a:t>Florida Bright Futures Scholarship Eligibility Criteria</a:t>
            </a:r>
          </a:p>
        </p:txBody>
      </p:sp>
      <p:graphicFrame>
        <p:nvGraphicFramePr>
          <p:cNvPr id="5" name="Content Placeholder 2">
            <a:extLst>
              <a:ext uri="{FF2B5EF4-FFF2-40B4-BE49-F238E27FC236}">
                <a16:creationId xmlns:a16="http://schemas.microsoft.com/office/drawing/2014/main" id="{32E1E054-8D79-4559-B54D-FB5FA0EC1187}"/>
              </a:ext>
            </a:extLst>
          </p:cNvPr>
          <p:cNvGraphicFramePr>
            <a:graphicFrameLocks noGrp="1"/>
          </p:cNvGraphicFramePr>
          <p:nvPr>
            <p:ph idx="1"/>
            <p:extLst>
              <p:ext uri="{D42A27DB-BD31-4B8C-83A1-F6EECF244321}">
                <p14:modId xmlns:p14="http://schemas.microsoft.com/office/powerpoint/2010/main" val="1884929300"/>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B67BFC41-1E9B-5021-72AA-EF47332E9517}"/>
              </a:ext>
            </a:extLst>
          </p:cNvPr>
          <p:cNvPicPr>
            <a:picLocks noChangeAspect="1"/>
          </p:cNvPicPr>
          <p:nvPr>
            <a:audioFile r:link="rId1"/>
            <p:extLst>
              <p:ext uri="{DAA4B4D4-6D71-4841-9C94-3DE7FCFB9230}">
                <p14:media xmlns:p14="http://schemas.microsoft.com/office/powerpoint/2010/main" r:embed="rId2">
                  <p14:trim st="1417"/>
                </p14:media>
              </p:ext>
            </p:extLst>
          </p:nvPr>
        </p:nvPicPr>
        <p:blipFill>
          <a:blip r:embed="rId11"/>
          <a:stretch>
            <a:fillRect/>
          </a:stretch>
        </p:blipFill>
        <p:spPr>
          <a:xfrm>
            <a:off x="11394190" y="6133892"/>
            <a:ext cx="406400" cy="406400"/>
          </a:xfrm>
          <a:prstGeom prst="rect">
            <a:avLst/>
          </a:prstGeom>
        </p:spPr>
      </p:pic>
    </p:spTree>
    <p:extLst>
      <p:ext uri="{BB962C8B-B14F-4D97-AF65-F5344CB8AC3E}">
        <p14:creationId xmlns:p14="http://schemas.microsoft.com/office/powerpoint/2010/main" val="3825042046"/>
      </p:ext>
    </p:extLst>
  </p:cSld>
  <p:clrMapOvr>
    <a:masterClrMapping/>
  </p:clrMapOvr>
  <mc:AlternateContent xmlns:mc="http://schemas.openxmlformats.org/markup-compatibility/2006" xmlns:p14="http://schemas.microsoft.com/office/powerpoint/2010/main">
    <mc:Choice Requires="p14">
      <p:transition p14:dur="150" advClick="0" advTm="28023">
        <p:wipe/>
      </p:transition>
    </mc:Choice>
    <mc:Fallback xmlns="">
      <p:transition advClick="0" advTm="2802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26526"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C661-9FC0-4C8A-A0D0-999DB5E3FA72}"/>
              </a:ext>
            </a:extLst>
          </p:cNvPr>
          <p:cNvSpPr>
            <a:spLocks noGrp="1"/>
          </p:cNvSpPr>
          <p:nvPr>
            <p:ph type="title"/>
          </p:nvPr>
        </p:nvSpPr>
        <p:spPr/>
        <p:txBody>
          <a:bodyPr/>
          <a:lstStyle/>
          <a:p>
            <a:r>
              <a:rPr lang="en-US" sz="3200" dirty="0"/>
              <a:t>Bright Futures Academic &amp; Medallion Scholarships</a:t>
            </a:r>
          </a:p>
        </p:txBody>
      </p:sp>
      <p:pic>
        <p:nvPicPr>
          <p:cNvPr id="3" name="Recorded Sound">
            <a:hlinkClick r:id="" action="ppaction://media"/>
            <a:extLst>
              <a:ext uri="{FF2B5EF4-FFF2-40B4-BE49-F238E27FC236}">
                <a16:creationId xmlns:a16="http://schemas.microsoft.com/office/drawing/2014/main" id="{B8953A95-816E-ED05-50D4-E5EC1F96E710}"/>
              </a:ext>
            </a:extLst>
          </p:cNvPr>
          <p:cNvPicPr>
            <a:picLocks noChangeAspect="1"/>
          </p:cNvPicPr>
          <p:nvPr>
            <a:audioFile r:link="rId1"/>
            <p:extLst>
              <p:ext uri="{DAA4B4D4-6D71-4841-9C94-3DE7FCFB9230}">
                <p14:media xmlns:p14="http://schemas.microsoft.com/office/powerpoint/2010/main" r:embed="rId2">
                  <p14:trim st="1509"/>
                </p14:media>
              </p:ext>
            </p:extLst>
          </p:nvPr>
        </p:nvPicPr>
        <p:blipFill>
          <a:blip r:embed="rId5"/>
          <a:stretch>
            <a:fillRect/>
          </a:stretch>
        </p:blipFill>
        <p:spPr>
          <a:xfrm>
            <a:off x="11381998" y="6023964"/>
            <a:ext cx="406400" cy="406400"/>
          </a:xfrm>
          <a:prstGeom prst="rect">
            <a:avLst/>
          </a:prstGeom>
        </p:spPr>
      </p:pic>
      <p:pic>
        <p:nvPicPr>
          <p:cNvPr id="5" name="Picture 4">
            <a:extLst>
              <a:ext uri="{FF2B5EF4-FFF2-40B4-BE49-F238E27FC236}">
                <a16:creationId xmlns:a16="http://schemas.microsoft.com/office/drawing/2014/main" id="{1D05C996-91C8-C043-A00D-644F077BF132}"/>
              </a:ext>
            </a:extLst>
          </p:cNvPr>
          <p:cNvPicPr>
            <a:picLocks noChangeAspect="1"/>
          </p:cNvPicPr>
          <p:nvPr/>
        </p:nvPicPr>
        <p:blipFill>
          <a:blip r:embed="rId6"/>
          <a:stretch>
            <a:fillRect/>
          </a:stretch>
        </p:blipFill>
        <p:spPr>
          <a:xfrm>
            <a:off x="547995" y="1861539"/>
            <a:ext cx="10728018" cy="4162425"/>
          </a:xfrm>
          <a:prstGeom prst="rect">
            <a:avLst/>
          </a:prstGeom>
        </p:spPr>
      </p:pic>
    </p:spTree>
    <p:extLst>
      <p:ext uri="{BB962C8B-B14F-4D97-AF65-F5344CB8AC3E}">
        <p14:creationId xmlns:p14="http://schemas.microsoft.com/office/powerpoint/2010/main" val="1823966814"/>
      </p:ext>
    </p:extLst>
  </p:cSld>
  <p:clrMapOvr>
    <a:masterClrMapping/>
  </p:clrMapOvr>
  <mc:AlternateContent xmlns:mc="http://schemas.openxmlformats.org/markup-compatibility/2006" xmlns:p14="http://schemas.microsoft.com/office/powerpoint/2010/main">
    <mc:Choice Requires="p14">
      <p:transition p14:dur="150" advClick="0" advTm="27854">
        <p:wipe/>
      </p:transition>
    </mc:Choice>
    <mc:Fallback xmlns="">
      <p:transition advClick="0" advTm="2785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9" objId="3"/>
        <p14:stopEvt time="26333"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7AD3-E636-458D-97E1-482927271BBA}"/>
              </a:ext>
            </a:extLst>
          </p:cNvPr>
          <p:cNvSpPr>
            <a:spLocks noGrp="1"/>
          </p:cNvSpPr>
          <p:nvPr>
            <p:ph type="title"/>
          </p:nvPr>
        </p:nvSpPr>
        <p:spPr/>
        <p:txBody>
          <a:bodyPr/>
          <a:lstStyle/>
          <a:p>
            <a:r>
              <a:rPr lang="en-US" sz="3200" dirty="0"/>
              <a:t>Bright Futures Gold Seal CAPE Scholarship</a:t>
            </a:r>
          </a:p>
        </p:txBody>
      </p:sp>
      <p:pic>
        <p:nvPicPr>
          <p:cNvPr id="4" name="Picture 3">
            <a:extLst>
              <a:ext uri="{FF2B5EF4-FFF2-40B4-BE49-F238E27FC236}">
                <a16:creationId xmlns:a16="http://schemas.microsoft.com/office/drawing/2014/main" id="{F157F8FA-08C7-32B2-9B09-C20FB582E638}"/>
              </a:ext>
            </a:extLst>
          </p:cNvPr>
          <p:cNvPicPr>
            <a:picLocks noChangeAspect="1"/>
          </p:cNvPicPr>
          <p:nvPr/>
        </p:nvPicPr>
        <p:blipFill>
          <a:blip r:embed="rId5"/>
          <a:stretch>
            <a:fillRect/>
          </a:stretch>
        </p:blipFill>
        <p:spPr>
          <a:xfrm>
            <a:off x="291237" y="2335318"/>
            <a:ext cx="11322655" cy="3097294"/>
          </a:xfrm>
          <a:prstGeom prst="rect">
            <a:avLst/>
          </a:prstGeom>
        </p:spPr>
      </p:pic>
      <p:pic>
        <p:nvPicPr>
          <p:cNvPr id="9" name="Recorded Sound">
            <a:hlinkClick r:id="" action="ppaction://media"/>
            <a:extLst>
              <a:ext uri="{FF2B5EF4-FFF2-40B4-BE49-F238E27FC236}">
                <a16:creationId xmlns:a16="http://schemas.microsoft.com/office/drawing/2014/main" id="{0DA73638-2520-35C8-23E0-218A41640F1E}"/>
              </a:ext>
            </a:extLst>
          </p:cNvPr>
          <p:cNvPicPr>
            <a:picLocks noChangeAspect="1"/>
          </p:cNvPicPr>
          <p:nvPr>
            <a:audioFile r:link="rId1"/>
            <p:extLst>
              <p:ext uri="{DAA4B4D4-6D71-4841-9C94-3DE7FCFB9230}">
                <p14:media xmlns:p14="http://schemas.microsoft.com/office/powerpoint/2010/main" r:embed="rId2">
                  <p14:trim st="1024"/>
                </p14:media>
              </p:ext>
            </p:extLst>
          </p:nvPr>
        </p:nvPicPr>
        <p:blipFill>
          <a:blip r:embed="rId6"/>
          <a:stretch>
            <a:fillRect/>
          </a:stretch>
        </p:blipFill>
        <p:spPr>
          <a:xfrm>
            <a:off x="11249327" y="6147092"/>
            <a:ext cx="406400" cy="406400"/>
          </a:xfrm>
          <a:prstGeom prst="rect">
            <a:avLst/>
          </a:prstGeom>
        </p:spPr>
      </p:pic>
    </p:spTree>
    <p:extLst>
      <p:ext uri="{BB962C8B-B14F-4D97-AF65-F5344CB8AC3E}">
        <p14:creationId xmlns:p14="http://schemas.microsoft.com/office/powerpoint/2010/main" val="1424031266"/>
      </p:ext>
    </p:extLst>
  </p:cSld>
  <p:clrMapOvr>
    <a:masterClrMapping/>
  </p:clrMapOvr>
  <mc:AlternateContent xmlns:mc="http://schemas.openxmlformats.org/markup-compatibility/2006" xmlns:p14="http://schemas.microsoft.com/office/powerpoint/2010/main">
    <mc:Choice Requires="p14">
      <p:transition p14:dur="150" advClick="0" advTm="21794">
        <p:wipe/>
      </p:transition>
    </mc:Choice>
    <mc:Fallback xmlns="">
      <p:transition advClick="0" advTm="2179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98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9" objId="9"/>
        <p14:stopEvt time="19107"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69DE1-9B77-4F17-88BF-6C462F6F3563}"/>
              </a:ext>
            </a:extLst>
          </p:cNvPr>
          <p:cNvSpPr>
            <a:spLocks noGrp="1"/>
          </p:cNvSpPr>
          <p:nvPr>
            <p:ph type="title"/>
          </p:nvPr>
        </p:nvSpPr>
        <p:spPr>
          <a:xfrm>
            <a:off x="809625" y="447675"/>
            <a:ext cx="10572750" cy="969963"/>
          </a:xfrm>
        </p:spPr>
        <p:txBody>
          <a:bodyPr/>
          <a:lstStyle/>
          <a:p>
            <a:r>
              <a:rPr lang="en-US" sz="3200" dirty="0"/>
              <a:t>Bright Futures Gold Seal Vocational Scholarship</a:t>
            </a:r>
          </a:p>
        </p:txBody>
      </p:sp>
      <p:pic>
        <p:nvPicPr>
          <p:cNvPr id="2" name="Recorded Sound">
            <a:hlinkClick r:id="" action="ppaction://media"/>
            <a:extLst>
              <a:ext uri="{FF2B5EF4-FFF2-40B4-BE49-F238E27FC236}">
                <a16:creationId xmlns:a16="http://schemas.microsoft.com/office/drawing/2014/main" id="{00682A1D-DEFF-D87F-A81B-3DB98995191B}"/>
              </a:ext>
            </a:extLst>
          </p:cNvPr>
          <p:cNvPicPr>
            <a:picLocks noChangeAspect="1"/>
          </p:cNvPicPr>
          <p:nvPr>
            <a:audioFile r:link="rId1"/>
            <p:extLst>
              <p:ext uri="{DAA4B4D4-6D71-4841-9C94-3DE7FCFB9230}">
                <p14:media xmlns:p14="http://schemas.microsoft.com/office/powerpoint/2010/main" r:embed="rId2">
                  <p14:trim st="1680"/>
                </p14:media>
              </p:ext>
            </p:extLst>
          </p:nvPr>
        </p:nvPicPr>
        <p:blipFill>
          <a:blip r:embed="rId5"/>
          <a:stretch>
            <a:fillRect/>
          </a:stretch>
        </p:blipFill>
        <p:spPr>
          <a:xfrm>
            <a:off x="11382375" y="6207125"/>
            <a:ext cx="406400" cy="406400"/>
          </a:xfrm>
          <a:prstGeom prst="rect">
            <a:avLst/>
          </a:prstGeom>
        </p:spPr>
      </p:pic>
      <p:pic>
        <p:nvPicPr>
          <p:cNvPr id="5" name="Picture 4">
            <a:extLst>
              <a:ext uri="{FF2B5EF4-FFF2-40B4-BE49-F238E27FC236}">
                <a16:creationId xmlns:a16="http://schemas.microsoft.com/office/drawing/2014/main" id="{9CE4558A-3061-0260-CC9A-4149097DEC81}"/>
              </a:ext>
            </a:extLst>
          </p:cNvPr>
          <p:cNvPicPr>
            <a:picLocks noChangeAspect="1"/>
          </p:cNvPicPr>
          <p:nvPr/>
        </p:nvPicPr>
        <p:blipFill>
          <a:blip r:embed="rId6"/>
          <a:stretch>
            <a:fillRect/>
          </a:stretch>
        </p:blipFill>
        <p:spPr>
          <a:xfrm>
            <a:off x="442912" y="1924050"/>
            <a:ext cx="10939463" cy="4046246"/>
          </a:xfrm>
          <a:prstGeom prst="rect">
            <a:avLst/>
          </a:prstGeom>
        </p:spPr>
      </p:pic>
    </p:spTree>
    <p:extLst>
      <p:ext uri="{BB962C8B-B14F-4D97-AF65-F5344CB8AC3E}">
        <p14:creationId xmlns:p14="http://schemas.microsoft.com/office/powerpoint/2010/main" val="3852580542"/>
      </p:ext>
    </p:extLst>
  </p:cSld>
  <p:clrMapOvr>
    <a:masterClrMapping/>
  </p:clrMapOvr>
  <mc:AlternateContent xmlns:mc="http://schemas.openxmlformats.org/markup-compatibility/2006" xmlns:p14="http://schemas.microsoft.com/office/powerpoint/2010/main">
    <mc:Choice Requires="p14">
      <p:transition p14:dur="150" advClick="0" advTm="26117">
        <p:wipe/>
      </p:transition>
    </mc:Choice>
    <mc:Fallback xmlns="">
      <p:transition advClick="0" advTm="2611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5102">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 objId="2"/>
        <p14:stopEvt time="24113"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9" name="Rectangle 8">
            <a:extLst>
              <a:ext uri="{FF2B5EF4-FFF2-40B4-BE49-F238E27FC236}">
                <a16:creationId xmlns:a16="http://schemas.microsoft.com/office/drawing/2014/main" id="{21DCC7BA-3740-47E1-91B9-62693813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4CEFA49-6B2F-4FE6-B6AF-31D49E68C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0086" y="40084"/>
            <a:ext cx="6858002" cy="6777832"/>
          </a:xfrm>
          <a:custGeom>
            <a:avLst/>
            <a:gdLst>
              <a:gd name="connsiteX0" fmla="*/ 6858001 w 6858002"/>
              <a:gd name="connsiteY0" fmla="*/ 4666984 h 6777832"/>
              <a:gd name="connsiteX1" fmla="*/ 3829243 w 6858002"/>
              <a:gd name="connsiteY1" fmla="*/ 6654602 h 6777832"/>
              <a:gd name="connsiteX2" fmla="*/ 3827370 w 6858002"/>
              <a:gd name="connsiteY2" fmla="*/ 6656146 h 6777832"/>
              <a:gd name="connsiteX3" fmla="*/ 3824584 w 6858002"/>
              <a:gd name="connsiteY3" fmla="*/ 6657658 h 6777832"/>
              <a:gd name="connsiteX4" fmla="*/ 3798694 w 6858002"/>
              <a:gd name="connsiteY4" fmla="*/ 6674649 h 6777832"/>
              <a:gd name="connsiteX5" fmla="*/ 3785012 w 6858002"/>
              <a:gd name="connsiteY5" fmla="*/ 6679138 h 6777832"/>
              <a:gd name="connsiteX6" fmla="*/ 3706340 w 6858002"/>
              <a:gd name="connsiteY6" fmla="*/ 6721839 h 6777832"/>
              <a:gd name="connsiteX7" fmla="*/ 3428999 w 6858002"/>
              <a:gd name="connsiteY7" fmla="*/ 6777832 h 6777832"/>
              <a:gd name="connsiteX8" fmla="*/ 3151659 w 6858002"/>
              <a:gd name="connsiteY8" fmla="*/ 6721839 h 6777832"/>
              <a:gd name="connsiteX9" fmla="*/ 3072997 w 6858002"/>
              <a:gd name="connsiteY9" fmla="*/ 6679143 h 6777832"/>
              <a:gd name="connsiteX10" fmla="*/ 3059299 w 6858002"/>
              <a:gd name="connsiteY10" fmla="*/ 6674649 h 6777832"/>
              <a:gd name="connsiteX11" fmla="*/ 3033384 w 6858002"/>
              <a:gd name="connsiteY11" fmla="*/ 6657642 h 6777832"/>
              <a:gd name="connsiteX12" fmla="*/ 3030628 w 6858002"/>
              <a:gd name="connsiteY12" fmla="*/ 6656146 h 6777832"/>
              <a:gd name="connsiteX13" fmla="*/ 3028776 w 6858002"/>
              <a:gd name="connsiteY13" fmla="*/ 6654618 h 6777832"/>
              <a:gd name="connsiteX14" fmla="*/ 1 w 6858002"/>
              <a:gd name="connsiteY14" fmla="*/ 4666984 h 6777832"/>
              <a:gd name="connsiteX15" fmla="*/ 6858002 w 6858002"/>
              <a:gd name="connsiteY15" fmla="*/ 0 h 6777832"/>
              <a:gd name="connsiteX16" fmla="*/ 6858002 w 6858002"/>
              <a:gd name="connsiteY16" fmla="*/ 1570616 h 6777832"/>
              <a:gd name="connsiteX17" fmla="*/ 6858001 w 6858002"/>
              <a:gd name="connsiteY17" fmla="*/ 1570616 h 6777832"/>
              <a:gd name="connsiteX18" fmla="*/ 6858001 w 6858002"/>
              <a:gd name="connsiteY18" fmla="*/ 4666983 h 6777832"/>
              <a:gd name="connsiteX19" fmla="*/ 0 w 6858002"/>
              <a:gd name="connsiteY19" fmla="*/ 4666983 h 6777832"/>
              <a:gd name="connsiteX20" fmla="*/ 0 w 6858002"/>
              <a:gd name="connsiteY20" fmla="*/ 595217 h 6777832"/>
              <a:gd name="connsiteX21" fmla="*/ 1 w 6858002"/>
              <a:gd name="connsiteY21" fmla="*/ 595217 h 6777832"/>
              <a:gd name="connsiteX22" fmla="*/ 1 w 6858002"/>
              <a:gd name="connsiteY22" fmla="*/ 0 h 67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2" h="6777832">
                <a:moveTo>
                  <a:pt x="6858001" y="4666984"/>
                </a:moveTo>
                <a:lnTo>
                  <a:pt x="3829243" y="6654602"/>
                </a:lnTo>
                <a:lnTo>
                  <a:pt x="3827370" y="6656146"/>
                </a:lnTo>
                <a:lnTo>
                  <a:pt x="3824584" y="6657658"/>
                </a:lnTo>
                <a:lnTo>
                  <a:pt x="3798694" y="6674649"/>
                </a:lnTo>
                <a:lnTo>
                  <a:pt x="3785012" y="6679138"/>
                </a:lnTo>
                <a:lnTo>
                  <a:pt x="3706340" y="6721839"/>
                </a:lnTo>
                <a:cubicBezTo>
                  <a:pt x="3621097" y="6757894"/>
                  <a:pt x="3527376" y="6777832"/>
                  <a:pt x="3428999" y="6777832"/>
                </a:cubicBezTo>
                <a:cubicBezTo>
                  <a:pt x="3330622" y="6777832"/>
                  <a:pt x="3236902" y="6757894"/>
                  <a:pt x="3151659" y="6721839"/>
                </a:cubicBezTo>
                <a:lnTo>
                  <a:pt x="3072997" y="6679143"/>
                </a:lnTo>
                <a:lnTo>
                  <a:pt x="3059299" y="6674649"/>
                </a:lnTo>
                <a:lnTo>
                  <a:pt x="3033384" y="6657642"/>
                </a:lnTo>
                <a:lnTo>
                  <a:pt x="3030628" y="6656146"/>
                </a:lnTo>
                <a:lnTo>
                  <a:pt x="3028776" y="6654618"/>
                </a:lnTo>
                <a:lnTo>
                  <a:pt x="1" y="4666984"/>
                </a:lnTo>
                <a:close/>
                <a:moveTo>
                  <a:pt x="6858002" y="0"/>
                </a:moveTo>
                <a:lnTo>
                  <a:pt x="6858002" y="1570616"/>
                </a:lnTo>
                <a:lnTo>
                  <a:pt x="6858001" y="1570616"/>
                </a:lnTo>
                <a:lnTo>
                  <a:pt x="6858001" y="4666983"/>
                </a:lnTo>
                <a:lnTo>
                  <a:pt x="0" y="4666983"/>
                </a:lnTo>
                <a:lnTo>
                  <a:pt x="0" y="595217"/>
                </a:lnTo>
                <a:lnTo>
                  <a:pt x="1" y="595217"/>
                </a:lnTo>
                <a:lnTo>
                  <a:pt x="1"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AF2A3565-E7DB-49F4-86B5-C52F6316D591}"/>
              </a:ext>
            </a:extLst>
          </p:cNvPr>
          <p:cNvSpPr txBox="1"/>
          <p:nvPr/>
        </p:nvSpPr>
        <p:spPr>
          <a:xfrm>
            <a:off x="451514" y="947607"/>
            <a:ext cx="4389427" cy="4962786"/>
          </a:xfrm>
          <a:prstGeom prst="rect">
            <a:avLst/>
          </a:prstGeom>
        </p:spPr>
        <p:txBody>
          <a:bodyPr vert="horz" lIns="91440" tIns="45720" rIns="91440" bIns="45720" rtlCol="0" anchor="ctr">
            <a:normAutofit/>
          </a:bodyPr>
          <a:lstStyle/>
          <a:p>
            <a:pPr>
              <a:spcBef>
                <a:spcPct val="0"/>
              </a:spcBef>
              <a:spcAft>
                <a:spcPts val="600"/>
              </a:spcAft>
            </a:pPr>
            <a:r>
              <a:rPr lang="en-US" sz="5400" b="1">
                <a:solidFill>
                  <a:srgbClr val="FEFEFE"/>
                </a:solidFill>
                <a:latin typeface="+mj-lt"/>
                <a:ea typeface="+mj-ea"/>
                <a:cs typeface="+mj-cs"/>
              </a:rPr>
              <a:t>Community Service Hours</a:t>
            </a:r>
          </a:p>
        </p:txBody>
      </p:sp>
      <p:sp>
        <p:nvSpPr>
          <p:cNvPr id="3" name="TextBox 2">
            <a:extLst>
              <a:ext uri="{FF2B5EF4-FFF2-40B4-BE49-F238E27FC236}">
                <a16:creationId xmlns:a16="http://schemas.microsoft.com/office/drawing/2014/main" id="{D6A3BF7C-0AFA-4755-AD48-25CB32069727}"/>
              </a:ext>
            </a:extLst>
          </p:cNvPr>
          <p:cNvSpPr txBox="1"/>
          <p:nvPr/>
        </p:nvSpPr>
        <p:spPr>
          <a:xfrm>
            <a:off x="6858000" y="1155595"/>
            <a:ext cx="4882486" cy="498598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Not a graduation requirement but a requirement for the Bright Futures Scholarship</a:t>
            </a:r>
          </a:p>
          <a:p>
            <a:pPr marL="285750" indent="-285750">
              <a:buFont typeface="Arial" panose="020B0604020202020204" pitchFamily="34" charset="0"/>
              <a:buChar char="•"/>
            </a:pPr>
            <a:r>
              <a:rPr lang="en-US" sz="2400" b="1" dirty="0"/>
              <a:t>Can be earned beginning the summer after 8</a:t>
            </a:r>
            <a:r>
              <a:rPr lang="en-US" sz="2400" b="1" baseline="30000" dirty="0"/>
              <a:t>th</a:t>
            </a:r>
            <a:r>
              <a:rPr lang="en-US" sz="2400" b="1" dirty="0"/>
              <a:t> grade</a:t>
            </a:r>
          </a:p>
          <a:p>
            <a:pPr marL="285750" indent="-285750">
              <a:buFont typeface="Arial" panose="020B0604020202020204" pitchFamily="34" charset="0"/>
              <a:buChar char="•"/>
            </a:pPr>
            <a:r>
              <a:rPr lang="en-US" sz="2400" b="1" dirty="0"/>
              <a:t>Goal for 25 hours a year to have 100 by the end of high school</a:t>
            </a:r>
          </a:p>
          <a:p>
            <a:pPr marL="285750" indent="-285750">
              <a:buFont typeface="Arial" panose="020B0604020202020204" pitchFamily="34" charset="0"/>
              <a:buChar char="•"/>
            </a:pPr>
            <a:r>
              <a:rPr lang="en-US" sz="2400" b="1" dirty="0"/>
              <a:t>See the District Guidelines for the types of activities that are accepted</a:t>
            </a:r>
          </a:p>
          <a:p>
            <a:endParaRPr lang="en-US" dirty="0">
              <a:hlinkClick r:id="rId5"/>
            </a:endParaRPr>
          </a:p>
          <a:p>
            <a:pPr algn="ctr"/>
            <a:r>
              <a:rPr lang="en-US" dirty="0">
                <a:hlinkClick r:id="rId5"/>
              </a:rPr>
              <a:t>https://www.stjohns.k12.fl.us/guidance/community-service/</a:t>
            </a:r>
            <a:endParaRPr lang="en-US" dirty="0"/>
          </a:p>
        </p:txBody>
      </p:sp>
      <p:pic>
        <p:nvPicPr>
          <p:cNvPr id="4" name="Recorded Sound">
            <a:hlinkClick r:id="" action="ppaction://media"/>
            <a:extLst>
              <a:ext uri="{FF2B5EF4-FFF2-40B4-BE49-F238E27FC236}">
                <a16:creationId xmlns:a16="http://schemas.microsoft.com/office/drawing/2014/main" id="{E985342D-FE0F-2462-91E7-1B13B285E163}"/>
              </a:ext>
            </a:extLst>
          </p:cNvPr>
          <p:cNvPicPr>
            <a:picLocks noChangeAspect="1"/>
          </p:cNvPicPr>
          <p:nvPr>
            <a:audioFile r:link="rId1"/>
            <p:extLst>
              <p:ext uri="{DAA4B4D4-6D71-4841-9C94-3DE7FCFB9230}">
                <p14:media xmlns:p14="http://schemas.microsoft.com/office/powerpoint/2010/main" r:embed="rId2">
                  <p14:trim st="2051"/>
                </p14:media>
              </p:ext>
            </p:extLst>
          </p:nvPr>
        </p:nvPicPr>
        <p:blipFill>
          <a:blip r:embed="rId6"/>
          <a:stretch>
            <a:fillRect/>
          </a:stretch>
        </p:blipFill>
        <p:spPr>
          <a:xfrm>
            <a:off x="11334086" y="6176365"/>
            <a:ext cx="406400" cy="406400"/>
          </a:xfrm>
          <a:prstGeom prst="rect">
            <a:avLst/>
          </a:prstGeom>
        </p:spPr>
      </p:pic>
    </p:spTree>
    <p:extLst>
      <p:ext uri="{BB962C8B-B14F-4D97-AF65-F5344CB8AC3E}">
        <p14:creationId xmlns:p14="http://schemas.microsoft.com/office/powerpoint/2010/main" val="3705287717"/>
      </p:ext>
    </p:extLst>
  </p:cSld>
  <p:clrMapOvr>
    <a:masterClrMapping/>
  </p:clrMapOvr>
  <mc:AlternateContent xmlns:mc="http://schemas.openxmlformats.org/markup-compatibility/2006" xmlns:p14="http://schemas.microsoft.com/office/powerpoint/2010/main">
    <mc:Choice Requires="p14">
      <p:transition p14:dur="150" advClick="0" advTm="22588">
        <p:wipe/>
      </p:transition>
    </mc:Choice>
    <mc:Fallback xmlns="">
      <p:transition advClick="0" advTm="2258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17241"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732012F0-A79F-4166-AAFD-796C07F49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86" y="-3175"/>
            <a:ext cx="12192000" cy="6229804"/>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FFFFFF"/>
          </a:solid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EF05B4A1-24DA-4976-02E7-0D0AD3CF9952}"/>
              </a:ext>
            </a:extLst>
          </p:cNvPr>
          <p:cNvPicPr>
            <a:picLocks noChangeAspect="1"/>
          </p:cNvPicPr>
          <p:nvPr/>
        </p:nvPicPr>
        <p:blipFill>
          <a:blip r:embed="rId5"/>
          <a:stretch>
            <a:fillRect/>
          </a:stretch>
        </p:blipFill>
        <p:spPr>
          <a:xfrm>
            <a:off x="2671987" y="225480"/>
            <a:ext cx="6637373" cy="5525614"/>
          </a:xfrm>
          <a:prstGeom prst="rect">
            <a:avLst/>
          </a:prstGeom>
        </p:spPr>
      </p:pic>
      <p:pic>
        <p:nvPicPr>
          <p:cNvPr id="8" name="Recorded Sound">
            <a:hlinkClick r:id="" action="ppaction://media"/>
            <a:extLst>
              <a:ext uri="{FF2B5EF4-FFF2-40B4-BE49-F238E27FC236}">
                <a16:creationId xmlns:a16="http://schemas.microsoft.com/office/drawing/2014/main" id="{C19885DF-17F3-D475-EAD5-8498A99A550E}"/>
              </a:ext>
            </a:extLst>
          </p:cNvPr>
          <p:cNvPicPr>
            <a:picLocks noChangeAspect="1"/>
          </p:cNvPicPr>
          <p:nvPr>
            <a:audioFile r:link="rId1"/>
            <p:extLst>
              <p:ext uri="{DAA4B4D4-6D71-4841-9C94-3DE7FCFB9230}">
                <p14:media xmlns:p14="http://schemas.microsoft.com/office/powerpoint/2010/main" r:embed="rId2">
                  <p14:trim st="1088"/>
                </p14:media>
              </p:ext>
            </p:extLst>
          </p:nvPr>
        </p:nvPicPr>
        <p:blipFill>
          <a:blip r:embed="rId6"/>
          <a:stretch>
            <a:fillRect/>
          </a:stretch>
        </p:blipFill>
        <p:spPr>
          <a:xfrm>
            <a:off x="11361270" y="6226629"/>
            <a:ext cx="406400" cy="406400"/>
          </a:xfrm>
          <a:prstGeom prst="rect">
            <a:avLst/>
          </a:prstGeom>
        </p:spPr>
      </p:pic>
    </p:spTree>
    <p:extLst>
      <p:ext uri="{BB962C8B-B14F-4D97-AF65-F5344CB8AC3E}">
        <p14:creationId xmlns:p14="http://schemas.microsoft.com/office/powerpoint/2010/main" val="2242712437"/>
      </p:ext>
    </p:extLst>
  </p:cSld>
  <p:clrMapOvr>
    <a:masterClrMapping/>
  </p:clrMapOvr>
  <mc:AlternateContent xmlns:mc="http://schemas.openxmlformats.org/markup-compatibility/2006" xmlns:p14="http://schemas.microsoft.com/office/powerpoint/2010/main">
    <mc:Choice Requires="p14">
      <p:transition p14:dur="150" advClick="0" advTm="42648">
        <p:wipe/>
      </p:transition>
    </mc:Choice>
    <mc:Fallback xmlns="">
      <p:transition advClick="0" advTm="4264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9" objId="8"/>
        <p14:stopEvt time="41607" objId="8"/>
      </p14:showEvt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3224</TotalTime>
  <Words>2003</Words>
  <Application>Microsoft Office PowerPoint</Application>
  <PresentationFormat>Widescreen</PresentationFormat>
  <Paragraphs>98</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Wingdings 2</vt:lpstr>
      <vt:lpstr>Quotable</vt:lpstr>
      <vt:lpstr>Career Exploration for 8th Grade</vt:lpstr>
      <vt:lpstr>High School Graduation Requirements</vt:lpstr>
      <vt:lpstr>High School Diploma Designation Requirements</vt:lpstr>
      <vt:lpstr>Florida Bright Futures Scholarship Eligibility Criteria</vt:lpstr>
      <vt:lpstr>Bright Futures Academic &amp; Medallion Scholarships</vt:lpstr>
      <vt:lpstr>Bright Futures Gold Seal CAPE Scholarship</vt:lpstr>
      <vt:lpstr>Bright Futures Gold Seal Vocational Scholarship</vt:lpstr>
      <vt:lpstr>PowerPoint Presentation</vt:lpstr>
      <vt:lpstr>PowerPoint Presentation</vt:lpstr>
      <vt:lpstr>PowerPoint Presentation</vt:lpstr>
      <vt:lpstr>Advanced High School Programs</vt:lpstr>
      <vt:lpstr>Course Sequences Leading to Industry Certification</vt:lpstr>
      <vt:lpstr>Florida College System Admissions Requirements</vt:lpstr>
      <vt:lpstr>State University System</vt:lpstr>
      <vt:lpstr>Degree Definitions</vt:lpstr>
      <vt:lpstr>2022 Economic Security Report-Measuring the Economic Success of Florida’s Graduates</vt:lpstr>
      <vt:lpstr>Entrepreneurship &amp; Employability Skills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Exploration for 8th Grade</dc:title>
  <dc:creator>Lindsey M. Page</dc:creator>
  <cp:lastModifiedBy>Lindsey M. Page</cp:lastModifiedBy>
  <cp:revision>107</cp:revision>
  <dcterms:created xsi:type="dcterms:W3CDTF">2019-10-07T18:47:38Z</dcterms:created>
  <dcterms:modified xsi:type="dcterms:W3CDTF">2024-09-19T18:07:07Z</dcterms:modified>
</cp:coreProperties>
</file>