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18" r:id="rId2"/>
    <p:sldMasterId id="2147483648" r:id="rId3"/>
    <p:sldMasterId id="2147483730" r:id="rId4"/>
    <p:sldMasterId id="2147483731" r:id="rId5"/>
    <p:sldMasterId id="2147483660" r:id="rId6"/>
  </p:sldMasterIdLst>
  <p:notesMasterIdLst>
    <p:notesMasterId r:id="rId110"/>
  </p:notesMasterIdLst>
  <p:handoutMasterIdLst>
    <p:handoutMasterId r:id="rId111"/>
  </p:handoutMasterIdLst>
  <p:sldIdLst>
    <p:sldId id="289" r:id="rId7"/>
    <p:sldId id="256" r:id="rId8"/>
    <p:sldId id="276" r:id="rId9"/>
    <p:sldId id="278" r:id="rId10"/>
    <p:sldId id="277" r:id="rId11"/>
    <p:sldId id="279" r:id="rId12"/>
    <p:sldId id="287" r:id="rId13"/>
    <p:sldId id="288" r:id="rId14"/>
    <p:sldId id="258" r:id="rId15"/>
    <p:sldId id="275" r:id="rId16"/>
    <p:sldId id="273" r:id="rId17"/>
    <p:sldId id="259" r:id="rId18"/>
    <p:sldId id="260" r:id="rId19"/>
    <p:sldId id="264" r:id="rId20"/>
    <p:sldId id="265" r:id="rId21"/>
    <p:sldId id="283" r:id="rId22"/>
    <p:sldId id="281" r:id="rId23"/>
    <p:sldId id="284" r:id="rId24"/>
    <p:sldId id="266"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52" r:id="rId54"/>
    <p:sldId id="257" r:id="rId55"/>
    <p:sldId id="353" r:id="rId56"/>
    <p:sldId id="354" r:id="rId57"/>
    <p:sldId id="355" r:id="rId58"/>
    <p:sldId id="373" r:id="rId59"/>
    <p:sldId id="356"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69" r:id="rId73"/>
    <p:sldId id="370" r:id="rId74"/>
    <p:sldId id="371" r:id="rId75"/>
    <p:sldId id="372"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Lst>
  <p:sldSz cx="9144000" cy="6858000" type="screen4x3"/>
  <p:notesSz cx="6858000" cy="9236075"/>
  <p:custDataLst>
    <p:tags r:id="rId112"/>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8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4728" autoAdjust="0"/>
  </p:normalViewPr>
  <p:slideViewPr>
    <p:cSldViewPr>
      <p:cViewPr varScale="1">
        <p:scale>
          <a:sx n="114" d="100"/>
          <a:sy n="114" d="100"/>
        </p:scale>
        <p:origin x="141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6/11/relationships/changesInfo" Target="changesInfos/changesInfo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gs" Target="tags/tag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handoutMaster" Target="handoutMasters/handout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ery Greene" userId="76ce46b6-64e0-494a-bb58-629e622e7f80" providerId="ADAL" clId="{2262C2FA-38AB-4621-9B62-6FAEDA6233AC}"/>
    <pc:docChg chg="undo custSel addSld delSld modSld sldOrd addMainMaster modMainMaster">
      <pc:chgData name="Avery Greene" userId="76ce46b6-64e0-494a-bb58-629e622e7f80" providerId="ADAL" clId="{2262C2FA-38AB-4621-9B62-6FAEDA6233AC}" dt="2023-02-07T14:17:32.049" v="548" actId="1076"/>
      <pc:docMkLst>
        <pc:docMk/>
      </pc:docMkLst>
      <pc:sldChg chg="modSp">
        <pc:chgData name="Avery Greene" userId="76ce46b6-64e0-494a-bb58-629e622e7f80" providerId="ADAL" clId="{2262C2FA-38AB-4621-9B62-6FAEDA6233AC}" dt="2023-02-03T17:26:10.922" v="14"/>
        <pc:sldMkLst>
          <pc:docMk/>
          <pc:sldMk cId="0" sldId="259"/>
        </pc:sldMkLst>
        <pc:spChg chg="mod">
          <ac:chgData name="Avery Greene" userId="76ce46b6-64e0-494a-bb58-629e622e7f80" providerId="ADAL" clId="{2262C2FA-38AB-4621-9B62-6FAEDA6233AC}" dt="2023-02-03T17:26:10.922" v="14"/>
          <ac:spMkLst>
            <pc:docMk/>
            <pc:sldMk cId="0" sldId="259"/>
            <ac:spMk id="13314" creationId="{00000000-0000-0000-0000-000000000000}"/>
          </ac:spMkLst>
        </pc:spChg>
      </pc:sldChg>
      <pc:sldChg chg="modSp">
        <pc:chgData name="Avery Greene" userId="76ce46b6-64e0-494a-bb58-629e622e7f80" providerId="ADAL" clId="{2262C2FA-38AB-4621-9B62-6FAEDA6233AC}" dt="2023-02-03T17:26:10.922" v="14"/>
        <pc:sldMkLst>
          <pc:docMk/>
          <pc:sldMk cId="0" sldId="260"/>
        </pc:sldMkLst>
        <pc:spChg chg="mod">
          <ac:chgData name="Avery Greene" userId="76ce46b6-64e0-494a-bb58-629e622e7f80" providerId="ADAL" clId="{2262C2FA-38AB-4621-9B62-6FAEDA6233AC}" dt="2023-02-03T17:26:10.922" v="14"/>
          <ac:spMkLst>
            <pc:docMk/>
            <pc:sldMk cId="0" sldId="260"/>
            <ac:spMk id="14338" creationId="{00000000-0000-0000-0000-000000000000}"/>
          </ac:spMkLst>
        </pc:spChg>
      </pc:sldChg>
      <pc:sldChg chg="modSp mod">
        <pc:chgData name="Avery Greene" userId="76ce46b6-64e0-494a-bb58-629e622e7f80" providerId="ADAL" clId="{2262C2FA-38AB-4621-9B62-6FAEDA6233AC}" dt="2023-02-03T17:26:10.922" v="14"/>
        <pc:sldMkLst>
          <pc:docMk/>
          <pc:sldMk cId="0" sldId="275"/>
        </pc:sldMkLst>
        <pc:spChg chg="mod">
          <ac:chgData name="Avery Greene" userId="76ce46b6-64e0-494a-bb58-629e622e7f80" providerId="ADAL" clId="{2262C2FA-38AB-4621-9B62-6FAEDA6233AC}" dt="2023-02-03T17:26:10.922" v="14"/>
          <ac:spMkLst>
            <pc:docMk/>
            <pc:sldMk cId="0" sldId="275"/>
            <ac:spMk id="11266" creationId="{00000000-0000-0000-0000-000000000000}"/>
          </ac:spMkLst>
        </pc:spChg>
      </pc:sldChg>
      <pc:sldChg chg="modSp mod">
        <pc:chgData name="Avery Greene" userId="76ce46b6-64e0-494a-bb58-629e622e7f80" providerId="ADAL" clId="{2262C2FA-38AB-4621-9B62-6FAEDA6233AC}" dt="2023-02-03T17:26:10.922" v="14"/>
        <pc:sldMkLst>
          <pc:docMk/>
          <pc:sldMk cId="0" sldId="278"/>
        </pc:sldMkLst>
        <pc:spChg chg="mod">
          <ac:chgData name="Avery Greene" userId="76ce46b6-64e0-494a-bb58-629e622e7f80" providerId="ADAL" clId="{2262C2FA-38AB-4621-9B62-6FAEDA6233AC}" dt="2023-02-03T17:26:10.922" v="14"/>
          <ac:spMkLst>
            <pc:docMk/>
            <pc:sldMk cId="0" sldId="278"/>
            <ac:spMk id="5122" creationId="{00000000-0000-0000-0000-000000000000}"/>
          </ac:spMkLst>
        </pc:spChg>
      </pc:sldChg>
      <pc:sldChg chg="modSp mod">
        <pc:chgData name="Avery Greene" userId="76ce46b6-64e0-494a-bb58-629e622e7f80" providerId="ADAL" clId="{2262C2FA-38AB-4621-9B62-6FAEDA6233AC}" dt="2023-02-03T17:26:10.922" v="14"/>
        <pc:sldMkLst>
          <pc:docMk/>
          <pc:sldMk cId="0" sldId="279"/>
        </pc:sldMkLst>
        <pc:spChg chg="mod">
          <ac:chgData name="Avery Greene" userId="76ce46b6-64e0-494a-bb58-629e622e7f80" providerId="ADAL" clId="{2262C2FA-38AB-4621-9B62-6FAEDA6233AC}" dt="2023-02-03T17:26:10.922" v="14"/>
          <ac:spMkLst>
            <pc:docMk/>
            <pc:sldMk cId="0" sldId="279"/>
            <ac:spMk id="7170" creationId="{00000000-0000-0000-0000-000000000000}"/>
          </ac:spMkLst>
        </pc:spChg>
      </pc:sldChg>
      <pc:sldChg chg="modSp mod">
        <pc:chgData name="Avery Greene" userId="76ce46b6-64e0-494a-bb58-629e622e7f80" providerId="ADAL" clId="{2262C2FA-38AB-4621-9B62-6FAEDA6233AC}" dt="2023-02-03T17:26:10.922" v="14"/>
        <pc:sldMkLst>
          <pc:docMk/>
          <pc:sldMk cId="0" sldId="283"/>
        </pc:sldMkLst>
        <pc:spChg chg="mod">
          <ac:chgData name="Avery Greene" userId="76ce46b6-64e0-494a-bb58-629e622e7f80" providerId="ADAL" clId="{2262C2FA-38AB-4621-9B62-6FAEDA6233AC}" dt="2023-02-03T17:26:10.922" v="14"/>
          <ac:spMkLst>
            <pc:docMk/>
            <pc:sldMk cId="0" sldId="283"/>
            <ac:spMk id="2" creationId="{00000000-0000-0000-0000-000000000000}"/>
          </ac:spMkLst>
        </pc:spChg>
      </pc:sldChg>
      <pc:sldChg chg="addSp modSp mod setBg">
        <pc:chgData name="Avery Greene" userId="76ce46b6-64e0-494a-bb58-629e622e7f80" providerId="ADAL" clId="{2262C2FA-38AB-4621-9B62-6FAEDA6233AC}" dt="2023-02-07T13:57:43.124" v="533" actId="113"/>
        <pc:sldMkLst>
          <pc:docMk/>
          <pc:sldMk cId="2159878657" sldId="289"/>
        </pc:sldMkLst>
        <pc:spChg chg="mod">
          <ac:chgData name="Avery Greene" userId="76ce46b6-64e0-494a-bb58-629e622e7f80" providerId="ADAL" clId="{2262C2FA-38AB-4621-9B62-6FAEDA6233AC}" dt="2023-02-07T13:57:43.124" v="533" actId="113"/>
          <ac:spMkLst>
            <pc:docMk/>
            <pc:sldMk cId="2159878657" sldId="289"/>
            <ac:spMk id="2" creationId="{66677D4C-79A0-1A5D-139C-BCAE187FF8AE}"/>
          </ac:spMkLst>
        </pc:spChg>
        <pc:spChg chg="mod">
          <ac:chgData name="Avery Greene" userId="76ce46b6-64e0-494a-bb58-629e622e7f80" providerId="ADAL" clId="{2262C2FA-38AB-4621-9B62-6FAEDA6233AC}" dt="2023-02-06T18:09:52.936" v="448" actId="20577"/>
          <ac:spMkLst>
            <pc:docMk/>
            <pc:sldMk cId="2159878657" sldId="289"/>
            <ac:spMk id="3" creationId="{1391424F-9A2E-92A7-2AE3-6C9509D6E807}"/>
          </ac:spMkLst>
        </pc:spChg>
        <pc:spChg chg="add">
          <ac:chgData name="Avery Greene" userId="76ce46b6-64e0-494a-bb58-629e622e7f80" providerId="ADAL" clId="{2262C2FA-38AB-4621-9B62-6FAEDA6233AC}" dt="2023-02-03T17:26:25.460" v="15" actId="26606"/>
          <ac:spMkLst>
            <pc:docMk/>
            <pc:sldMk cId="2159878657" sldId="289"/>
            <ac:spMk id="8" creationId="{488333BA-AE6E-427A-9B16-A39C8073F4EB}"/>
          </ac:spMkLst>
        </pc:spChg>
        <pc:spChg chg="add">
          <ac:chgData name="Avery Greene" userId="76ce46b6-64e0-494a-bb58-629e622e7f80" providerId="ADAL" clId="{2262C2FA-38AB-4621-9B62-6FAEDA6233AC}" dt="2023-02-03T17:26:25.460" v="15" actId="26606"/>
          <ac:spMkLst>
            <pc:docMk/>
            <pc:sldMk cId="2159878657" sldId="289"/>
            <ac:spMk id="10" creationId="{F98ED85F-DCEE-4B50-802E-71A6E3E12B04}"/>
          </ac:spMkLst>
        </pc:spChg>
      </pc:sldChg>
      <pc:sldChg chg="add">
        <pc:chgData name="Avery Greene" userId="76ce46b6-64e0-494a-bb58-629e622e7f80" providerId="ADAL" clId="{2262C2FA-38AB-4621-9B62-6FAEDA6233AC}" dt="2023-02-06T19:54:45.500" v="450"/>
        <pc:sldMkLst>
          <pc:docMk/>
          <pc:sldMk cId="1424417616" sldId="290"/>
        </pc:sldMkLst>
      </pc:sldChg>
      <pc:sldChg chg="add">
        <pc:chgData name="Avery Greene" userId="76ce46b6-64e0-494a-bb58-629e622e7f80" providerId="ADAL" clId="{2262C2FA-38AB-4621-9B62-6FAEDA6233AC}" dt="2023-02-06T19:54:45.500" v="450"/>
        <pc:sldMkLst>
          <pc:docMk/>
          <pc:sldMk cId="4172030359" sldId="291"/>
        </pc:sldMkLst>
      </pc:sldChg>
      <pc:sldChg chg="add">
        <pc:chgData name="Avery Greene" userId="76ce46b6-64e0-494a-bb58-629e622e7f80" providerId="ADAL" clId="{2262C2FA-38AB-4621-9B62-6FAEDA6233AC}" dt="2023-02-06T19:54:45.500" v="450"/>
        <pc:sldMkLst>
          <pc:docMk/>
          <pc:sldMk cId="1225947625" sldId="292"/>
        </pc:sldMkLst>
      </pc:sldChg>
      <pc:sldChg chg="add">
        <pc:chgData name="Avery Greene" userId="76ce46b6-64e0-494a-bb58-629e622e7f80" providerId="ADAL" clId="{2262C2FA-38AB-4621-9B62-6FAEDA6233AC}" dt="2023-02-06T19:54:45.500" v="450"/>
        <pc:sldMkLst>
          <pc:docMk/>
          <pc:sldMk cId="3581787817" sldId="293"/>
        </pc:sldMkLst>
      </pc:sldChg>
      <pc:sldChg chg="add">
        <pc:chgData name="Avery Greene" userId="76ce46b6-64e0-494a-bb58-629e622e7f80" providerId="ADAL" clId="{2262C2FA-38AB-4621-9B62-6FAEDA6233AC}" dt="2023-02-06T19:54:45.500" v="450"/>
        <pc:sldMkLst>
          <pc:docMk/>
          <pc:sldMk cId="3484790753" sldId="294"/>
        </pc:sldMkLst>
      </pc:sldChg>
      <pc:sldChg chg="add">
        <pc:chgData name="Avery Greene" userId="76ce46b6-64e0-494a-bb58-629e622e7f80" providerId="ADAL" clId="{2262C2FA-38AB-4621-9B62-6FAEDA6233AC}" dt="2023-02-06T19:54:45.500" v="450"/>
        <pc:sldMkLst>
          <pc:docMk/>
          <pc:sldMk cId="1973314366" sldId="295"/>
        </pc:sldMkLst>
      </pc:sldChg>
      <pc:sldChg chg="add">
        <pc:chgData name="Avery Greene" userId="76ce46b6-64e0-494a-bb58-629e622e7f80" providerId="ADAL" clId="{2262C2FA-38AB-4621-9B62-6FAEDA6233AC}" dt="2023-02-06T19:54:45.500" v="450"/>
        <pc:sldMkLst>
          <pc:docMk/>
          <pc:sldMk cId="4010736807" sldId="296"/>
        </pc:sldMkLst>
      </pc:sldChg>
      <pc:sldChg chg="add">
        <pc:chgData name="Avery Greene" userId="76ce46b6-64e0-494a-bb58-629e622e7f80" providerId="ADAL" clId="{2262C2FA-38AB-4621-9B62-6FAEDA6233AC}" dt="2023-02-06T19:54:45.500" v="450"/>
        <pc:sldMkLst>
          <pc:docMk/>
          <pc:sldMk cId="3437182458" sldId="297"/>
        </pc:sldMkLst>
      </pc:sldChg>
      <pc:sldChg chg="add">
        <pc:chgData name="Avery Greene" userId="76ce46b6-64e0-494a-bb58-629e622e7f80" providerId="ADAL" clId="{2262C2FA-38AB-4621-9B62-6FAEDA6233AC}" dt="2023-02-06T19:54:45.500" v="450"/>
        <pc:sldMkLst>
          <pc:docMk/>
          <pc:sldMk cId="3021219984" sldId="298"/>
        </pc:sldMkLst>
      </pc:sldChg>
      <pc:sldChg chg="add">
        <pc:chgData name="Avery Greene" userId="76ce46b6-64e0-494a-bb58-629e622e7f80" providerId="ADAL" clId="{2262C2FA-38AB-4621-9B62-6FAEDA6233AC}" dt="2023-02-06T19:54:45.500" v="450"/>
        <pc:sldMkLst>
          <pc:docMk/>
          <pc:sldMk cId="3692347268" sldId="299"/>
        </pc:sldMkLst>
      </pc:sldChg>
      <pc:sldChg chg="add">
        <pc:chgData name="Avery Greene" userId="76ce46b6-64e0-494a-bb58-629e622e7f80" providerId="ADAL" clId="{2262C2FA-38AB-4621-9B62-6FAEDA6233AC}" dt="2023-02-06T19:54:45.500" v="450"/>
        <pc:sldMkLst>
          <pc:docMk/>
          <pc:sldMk cId="2427242870" sldId="300"/>
        </pc:sldMkLst>
      </pc:sldChg>
      <pc:sldChg chg="add">
        <pc:chgData name="Avery Greene" userId="76ce46b6-64e0-494a-bb58-629e622e7f80" providerId="ADAL" clId="{2262C2FA-38AB-4621-9B62-6FAEDA6233AC}" dt="2023-02-06T19:54:45.500" v="450"/>
        <pc:sldMkLst>
          <pc:docMk/>
          <pc:sldMk cId="3909783311" sldId="301"/>
        </pc:sldMkLst>
      </pc:sldChg>
      <pc:sldChg chg="add">
        <pc:chgData name="Avery Greene" userId="76ce46b6-64e0-494a-bb58-629e622e7f80" providerId="ADAL" clId="{2262C2FA-38AB-4621-9B62-6FAEDA6233AC}" dt="2023-02-06T19:54:45.500" v="450"/>
        <pc:sldMkLst>
          <pc:docMk/>
          <pc:sldMk cId="1099740374" sldId="302"/>
        </pc:sldMkLst>
      </pc:sldChg>
      <pc:sldChg chg="add">
        <pc:chgData name="Avery Greene" userId="76ce46b6-64e0-494a-bb58-629e622e7f80" providerId="ADAL" clId="{2262C2FA-38AB-4621-9B62-6FAEDA6233AC}" dt="2023-02-06T19:54:45.500" v="450"/>
        <pc:sldMkLst>
          <pc:docMk/>
          <pc:sldMk cId="1580673402" sldId="303"/>
        </pc:sldMkLst>
      </pc:sldChg>
      <pc:sldChg chg="add">
        <pc:chgData name="Avery Greene" userId="76ce46b6-64e0-494a-bb58-629e622e7f80" providerId="ADAL" clId="{2262C2FA-38AB-4621-9B62-6FAEDA6233AC}" dt="2023-02-06T19:55:40.906" v="452"/>
        <pc:sldMkLst>
          <pc:docMk/>
          <pc:sldMk cId="3970434458" sldId="304"/>
        </pc:sldMkLst>
      </pc:sldChg>
      <pc:sldChg chg="add">
        <pc:chgData name="Avery Greene" userId="76ce46b6-64e0-494a-bb58-629e622e7f80" providerId="ADAL" clId="{2262C2FA-38AB-4621-9B62-6FAEDA6233AC}" dt="2023-02-06T19:55:40.906" v="452"/>
        <pc:sldMkLst>
          <pc:docMk/>
          <pc:sldMk cId="1481933194" sldId="305"/>
        </pc:sldMkLst>
      </pc:sldChg>
      <pc:sldChg chg="add">
        <pc:chgData name="Avery Greene" userId="76ce46b6-64e0-494a-bb58-629e622e7f80" providerId="ADAL" clId="{2262C2FA-38AB-4621-9B62-6FAEDA6233AC}" dt="2023-02-06T19:55:40.906" v="452"/>
        <pc:sldMkLst>
          <pc:docMk/>
          <pc:sldMk cId="1005950822" sldId="306"/>
        </pc:sldMkLst>
      </pc:sldChg>
      <pc:sldChg chg="add">
        <pc:chgData name="Avery Greene" userId="76ce46b6-64e0-494a-bb58-629e622e7f80" providerId="ADAL" clId="{2262C2FA-38AB-4621-9B62-6FAEDA6233AC}" dt="2023-02-06T19:55:40.906" v="452"/>
        <pc:sldMkLst>
          <pc:docMk/>
          <pc:sldMk cId="768224553" sldId="307"/>
        </pc:sldMkLst>
      </pc:sldChg>
      <pc:sldChg chg="add">
        <pc:chgData name="Avery Greene" userId="76ce46b6-64e0-494a-bb58-629e622e7f80" providerId="ADAL" clId="{2262C2FA-38AB-4621-9B62-6FAEDA6233AC}" dt="2023-02-06T19:55:40.906" v="452"/>
        <pc:sldMkLst>
          <pc:docMk/>
          <pc:sldMk cId="2227127436" sldId="308"/>
        </pc:sldMkLst>
      </pc:sldChg>
      <pc:sldChg chg="add">
        <pc:chgData name="Avery Greene" userId="76ce46b6-64e0-494a-bb58-629e622e7f80" providerId="ADAL" clId="{2262C2FA-38AB-4621-9B62-6FAEDA6233AC}" dt="2023-02-06T19:55:40.906" v="452"/>
        <pc:sldMkLst>
          <pc:docMk/>
          <pc:sldMk cId="481467793" sldId="309"/>
        </pc:sldMkLst>
      </pc:sldChg>
      <pc:sldChg chg="add">
        <pc:chgData name="Avery Greene" userId="76ce46b6-64e0-494a-bb58-629e622e7f80" providerId="ADAL" clId="{2262C2FA-38AB-4621-9B62-6FAEDA6233AC}" dt="2023-02-06T19:55:40.906" v="452"/>
        <pc:sldMkLst>
          <pc:docMk/>
          <pc:sldMk cId="2132783188" sldId="310"/>
        </pc:sldMkLst>
      </pc:sldChg>
      <pc:sldChg chg="add">
        <pc:chgData name="Avery Greene" userId="76ce46b6-64e0-494a-bb58-629e622e7f80" providerId="ADAL" clId="{2262C2FA-38AB-4621-9B62-6FAEDA6233AC}" dt="2023-02-06T19:55:40.906" v="452"/>
        <pc:sldMkLst>
          <pc:docMk/>
          <pc:sldMk cId="1964836813" sldId="311"/>
        </pc:sldMkLst>
      </pc:sldChg>
      <pc:sldChg chg="add">
        <pc:chgData name="Avery Greene" userId="76ce46b6-64e0-494a-bb58-629e622e7f80" providerId="ADAL" clId="{2262C2FA-38AB-4621-9B62-6FAEDA6233AC}" dt="2023-02-06T19:55:40.906" v="452"/>
        <pc:sldMkLst>
          <pc:docMk/>
          <pc:sldMk cId="1755487050" sldId="312"/>
        </pc:sldMkLst>
      </pc:sldChg>
      <pc:sldChg chg="add">
        <pc:chgData name="Avery Greene" userId="76ce46b6-64e0-494a-bb58-629e622e7f80" providerId="ADAL" clId="{2262C2FA-38AB-4621-9B62-6FAEDA6233AC}" dt="2023-02-06T19:55:40.906" v="452"/>
        <pc:sldMkLst>
          <pc:docMk/>
          <pc:sldMk cId="2053478708" sldId="313"/>
        </pc:sldMkLst>
      </pc:sldChg>
      <pc:sldChg chg="add">
        <pc:chgData name="Avery Greene" userId="76ce46b6-64e0-494a-bb58-629e622e7f80" providerId="ADAL" clId="{2262C2FA-38AB-4621-9B62-6FAEDA6233AC}" dt="2023-02-06T19:55:40.906" v="452"/>
        <pc:sldMkLst>
          <pc:docMk/>
          <pc:sldMk cId="2237671059" sldId="314"/>
        </pc:sldMkLst>
      </pc:sldChg>
      <pc:sldChg chg="add">
        <pc:chgData name="Avery Greene" userId="76ce46b6-64e0-494a-bb58-629e622e7f80" providerId="ADAL" clId="{2262C2FA-38AB-4621-9B62-6FAEDA6233AC}" dt="2023-02-06T19:55:40.906" v="452"/>
        <pc:sldMkLst>
          <pc:docMk/>
          <pc:sldMk cId="3253689468" sldId="315"/>
        </pc:sldMkLst>
      </pc:sldChg>
      <pc:sldChg chg="add">
        <pc:chgData name="Avery Greene" userId="76ce46b6-64e0-494a-bb58-629e622e7f80" providerId="ADAL" clId="{2262C2FA-38AB-4621-9B62-6FAEDA6233AC}" dt="2023-02-06T19:55:40.906" v="452"/>
        <pc:sldMkLst>
          <pc:docMk/>
          <pc:sldMk cId="2149737856" sldId="316"/>
        </pc:sldMkLst>
      </pc:sldChg>
      <pc:sldChg chg="add">
        <pc:chgData name="Avery Greene" userId="76ce46b6-64e0-494a-bb58-629e622e7f80" providerId="ADAL" clId="{2262C2FA-38AB-4621-9B62-6FAEDA6233AC}" dt="2023-02-06T19:55:40.906" v="452"/>
        <pc:sldMkLst>
          <pc:docMk/>
          <pc:sldMk cId="3594538530" sldId="317"/>
        </pc:sldMkLst>
      </pc:sldChg>
      <pc:sldChg chg="addSp delSp modSp new del mod">
        <pc:chgData name="Avery Greene" userId="76ce46b6-64e0-494a-bb58-629e622e7f80" providerId="ADAL" clId="{2262C2FA-38AB-4621-9B62-6FAEDA6233AC}" dt="2023-02-07T13:49:17.522" v="524" actId="2696"/>
        <pc:sldMkLst>
          <pc:docMk/>
          <pc:sldMk cId="3535749562" sldId="318"/>
        </pc:sldMkLst>
        <pc:graphicFrameChg chg="add del mod">
          <ac:chgData name="Avery Greene" userId="76ce46b6-64e0-494a-bb58-629e622e7f80" providerId="ADAL" clId="{2262C2FA-38AB-4621-9B62-6FAEDA6233AC}" dt="2023-02-06T19:57:26.389" v="455"/>
          <ac:graphicFrameMkLst>
            <pc:docMk/>
            <pc:sldMk cId="3535749562" sldId="318"/>
            <ac:graphicFrameMk id="2" creationId="{0D0EAD72-679E-DCD1-55D1-F89788CBA4FE}"/>
          </ac:graphicFrameMkLst>
        </pc:graphicFrameChg>
        <pc:graphicFrameChg chg="add del mod">
          <ac:chgData name="Avery Greene" userId="76ce46b6-64e0-494a-bb58-629e622e7f80" providerId="ADAL" clId="{2262C2FA-38AB-4621-9B62-6FAEDA6233AC}" dt="2023-02-06T19:57:53.336" v="457"/>
          <ac:graphicFrameMkLst>
            <pc:docMk/>
            <pc:sldMk cId="3535749562" sldId="318"/>
            <ac:graphicFrameMk id="3" creationId="{4FB0227D-3C7E-4638-7681-B80A61CB258F}"/>
          </ac:graphicFrameMkLst>
        </pc:graphicFrameChg>
        <pc:graphicFrameChg chg="add mod">
          <ac:chgData name="Avery Greene" userId="76ce46b6-64e0-494a-bb58-629e622e7f80" providerId="ADAL" clId="{2262C2FA-38AB-4621-9B62-6FAEDA6233AC}" dt="2023-02-06T20:05:14.034" v="482"/>
          <ac:graphicFrameMkLst>
            <pc:docMk/>
            <pc:sldMk cId="3535749562" sldId="318"/>
            <ac:graphicFrameMk id="4" creationId="{901FB9BC-1DCD-A847-AF06-82E527BE72A5}"/>
          </ac:graphicFrameMkLst>
        </pc:graphicFrameChg>
      </pc:sldChg>
      <pc:sldChg chg="add">
        <pc:chgData name="Avery Greene" userId="76ce46b6-64e0-494a-bb58-629e622e7f80" providerId="ADAL" clId="{2262C2FA-38AB-4621-9B62-6FAEDA6233AC}" dt="2023-02-06T19:59:41.157" v="465"/>
        <pc:sldMkLst>
          <pc:docMk/>
          <pc:sldMk cId="3505570395" sldId="319"/>
        </pc:sldMkLst>
      </pc:sldChg>
      <pc:sldChg chg="modSp add mod">
        <pc:chgData name="Avery Greene" userId="76ce46b6-64e0-494a-bb58-629e622e7f80" providerId="ADAL" clId="{2262C2FA-38AB-4621-9B62-6FAEDA6233AC}" dt="2023-02-06T19:59:41.210" v="467" actId="27636"/>
        <pc:sldMkLst>
          <pc:docMk/>
          <pc:sldMk cId="3361435378" sldId="320"/>
        </pc:sldMkLst>
        <pc:spChg chg="mod">
          <ac:chgData name="Avery Greene" userId="76ce46b6-64e0-494a-bb58-629e622e7f80" providerId="ADAL" clId="{2262C2FA-38AB-4621-9B62-6FAEDA6233AC}" dt="2023-02-06T19:59:41.204" v="466" actId="27636"/>
          <ac:spMkLst>
            <pc:docMk/>
            <pc:sldMk cId="3361435378" sldId="320"/>
            <ac:spMk id="2" creationId="{47421286-44C4-474F-B446-074C1FCFF4E1}"/>
          </ac:spMkLst>
        </pc:spChg>
        <pc:spChg chg="mod">
          <ac:chgData name="Avery Greene" userId="76ce46b6-64e0-494a-bb58-629e622e7f80" providerId="ADAL" clId="{2262C2FA-38AB-4621-9B62-6FAEDA6233AC}" dt="2023-02-06T19:59:41.210" v="467" actId="27636"/>
          <ac:spMkLst>
            <pc:docMk/>
            <pc:sldMk cId="3361435378" sldId="320"/>
            <ac:spMk id="4" creationId="{8BE6B850-12F2-426B-AB2C-BC1824E7ECCE}"/>
          </ac:spMkLst>
        </pc:spChg>
      </pc:sldChg>
      <pc:sldChg chg="modSp add mod">
        <pc:chgData name="Avery Greene" userId="76ce46b6-64e0-494a-bb58-629e622e7f80" providerId="ADAL" clId="{2262C2FA-38AB-4621-9B62-6FAEDA6233AC}" dt="2023-02-06T19:59:41.219" v="468" actId="27636"/>
        <pc:sldMkLst>
          <pc:docMk/>
          <pc:sldMk cId="2753244232" sldId="321"/>
        </pc:sldMkLst>
        <pc:spChg chg="mod">
          <ac:chgData name="Avery Greene" userId="76ce46b6-64e0-494a-bb58-629e622e7f80" providerId="ADAL" clId="{2262C2FA-38AB-4621-9B62-6FAEDA6233AC}" dt="2023-02-06T19:59:41.219" v="468" actId="27636"/>
          <ac:spMkLst>
            <pc:docMk/>
            <pc:sldMk cId="2753244232" sldId="321"/>
            <ac:spMk id="4" creationId="{8BE6B850-12F2-426B-AB2C-BC1824E7ECCE}"/>
          </ac:spMkLst>
        </pc:spChg>
      </pc:sldChg>
      <pc:sldChg chg="add">
        <pc:chgData name="Avery Greene" userId="76ce46b6-64e0-494a-bb58-629e622e7f80" providerId="ADAL" clId="{2262C2FA-38AB-4621-9B62-6FAEDA6233AC}" dt="2023-02-06T19:59:41.157" v="465"/>
        <pc:sldMkLst>
          <pc:docMk/>
          <pc:sldMk cId="3996483348" sldId="322"/>
        </pc:sldMkLst>
      </pc:sldChg>
      <pc:sldChg chg="add">
        <pc:chgData name="Avery Greene" userId="76ce46b6-64e0-494a-bb58-629e622e7f80" providerId="ADAL" clId="{2262C2FA-38AB-4621-9B62-6FAEDA6233AC}" dt="2023-02-06T19:59:41.157" v="465"/>
        <pc:sldMkLst>
          <pc:docMk/>
          <pc:sldMk cId="896672004" sldId="323"/>
        </pc:sldMkLst>
      </pc:sldChg>
      <pc:sldChg chg="add">
        <pc:chgData name="Avery Greene" userId="76ce46b6-64e0-494a-bb58-629e622e7f80" providerId="ADAL" clId="{2262C2FA-38AB-4621-9B62-6FAEDA6233AC}" dt="2023-02-06T19:59:41.157" v="465"/>
        <pc:sldMkLst>
          <pc:docMk/>
          <pc:sldMk cId="2535330174" sldId="324"/>
        </pc:sldMkLst>
      </pc:sldChg>
      <pc:sldChg chg="modSp add mod">
        <pc:chgData name="Avery Greene" userId="76ce46b6-64e0-494a-bb58-629e622e7f80" providerId="ADAL" clId="{2262C2FA-38AB-4621-9B62-6FAEDA6233AC}" dt="2023-02-06T19:59:41.236" v="469" actId="27636"/>
        <pc:sldMkLst>
          <pc:docMk/>
          <pc:sldMk cId="2785602259" sldId="325"/>
        </pc:sldMkLst>
        <pc:spChg chg="mod">
          <ac:chgData name="Avery Greene" userId="76ce46b6-64e0-494a-bb58-629e622e7f80" providerId="ADAL" clId="{2262C2FA-38AB-4621-9B62-6FAEDA6233AC}" dt="2023-02-06T19:59:41.236" v="469" actId="27636"/>
          <ac:spMkLst>
            <pc:docMk/>
            <pc:sldMk cId="2785602259" sldId="325"/>
            <ac:spMk id="3" creationId="{00000000-0000-0000-0000-000000000000}"/>
          </ac:spMkLst>
        </pc:spChg>
      </pc:sldChg>
      <pc:sldChg chg="add">
        <pc:chgData name="Avery Greene" userId="76ce46b6-64e0-494a-bb58-629e622e7f80" providerId="ADAL" clId="{2262C2FA-38AB-4621-9B62-6FAEDA6233AC}" dt="2023-02-06T19:59:41.157" v="465"/>
        <pc:sldMkLst>
          <pc:docMk/>
          <pc:sldMk cId="1281366524" sldId="326"/>
        </pc:sldMkLst>
      </pc:sldChg>
      <pc:sldChg chg="add">
        <pc:chgData name="Avery Greene" userId="76ce46b6-64e0-494a-bb58-629e622e7f80" providerId="ADAL" clId="{2262C2FA-38AB-4621-9B62-6FAEDA6233AC}" dt="2023-02-06T19:59:41.157" v="465"/>
        <pc:sldMkLst>
          <pc:docMk/>
          <pc:sldMk cId="3741916645" sldId="327"/>
        </pc:sldMkLst>
      </pc:sldChg>
      <pc:sldChg chg="add">
        <pc:chgData name="Avery Greene" userId="76ce46b6-64e0-494a-bb58-629e622e7f80" providerId="ADAL" clId="{2262C2FA-38AB-4621-9B62-6FAEDA6233AC}" dt="2023-02-06T19:59:41.157" v="465"/>
        <pc:sldMkLst>
          <pc:docMk/>
          <pc:sldMk cId="1063623972" sldId="328"/>
        </pc:sldMkLst>
      </pc:sldChg>
      <pc:sldChg chg="add">
        <pc:chgData name="Avery Greene" userId="76ce46b6-64e0-494a-bb58-629e622e7f80" providerId="ADAL" clId="{2262C2FA-38AB-4621-9B62-6FAEDA6233AC}" dt="2023-02-06T19:59:41.157" v="465"/>
        <pc:sldMkLst>
          <pc:docMk/>
          <pc:sldMk cId="348453564" sldId="329"/>
        </pc:sldMkLst>
      </pc:sldChg>
      <pc:sldChg chg="add">
        <pc:chgData name="Avery Greene" userId="76ce46b6-64e0-494a-bb58-629e622e7f80" providerId="ADAL" clId="{2262C2FA-38AB-4621-9B62-6FAEDA6233AC}" dt="2023-02-06T19:59:41.157" v="465"/>
        <pc:sldMkLst>
          <pc:docMk/>
          <pc:sldMk cId="4148964804" sldId="330"/>
        </pc:sldMkLst>
      </pc:sldChg>
      <pc:sldChg chg="add">
        <pc:chgData name="Avery Greene" userId="76ce46b6-64e0-494a-bb58-629e622e7f80" providerId="ADAL" clId="{2262C2FA-38AB-4621-9B62-6FAEDA6233AC}" dt="2023-02-06T20:00:02.491" v="471"/>
        <pc:sldMkLst>
          <pc:docMk/>
          <pc:sldMk cId="1079407568" sldId="331"/>
        </pc:sldMkLst>
      </pc:sldChg>
      <pc:sldChg chg="modSp add mod">
        <pc:chgData name="Avery Greene" userId="76ce46b6-64e0-494a-bb58-629e622e7f80" providerId="ADAL" clId="{2262C2FA-38AB-4621-9B62-6FAEDA6233AC}" dt="2023-02-06T20:00:02.621" v="475" actId="27636"/>
        <pc:sldMkLst>
          <pc:docMk/>
          <pc:sldMk cId="2336720235" sldId="332"/>
        </pc:sldMkLst>
        <pc:spChg chg="mod">
          <ac:chgData name="Avery Greene" userId="76ce46b6-64e0-494a-bb58-629e622e7f80" providerId="ADAL" clId="{2262C2FA-38AB-4621-9B62-6FAEDA6233AC}" dt="2023-02-06T20:00:02.621" v="475" actId="27636"/>
          <ac:spMkLst>
            <pc:docMk/>
            <pc:sldMk cId="2336720235" sldId="332"/>
            <ac:spMk id="2" creationId="{00000000-0000-0000-0000-000000000000}"/>
          </ac:spMkLst>
        </pc:spChg>
      </pc:sldChg>
      <pc:sldChg chg="add">
        <pc:chgData name="Avery Greene" userId="76ce46b6-64e0-494a-bb58-629e622e7f80" providerId="ADAL" clId="{2262C2FA-38AB-4621-9B62-6FAEDA6233AC}" dt="2023-02-06T20:00:02.491" v="471"/>
        <pc:sldMkLst>
          <pc:docMk/>
          <pc:sldMk cId="782459313" sldId="333"/>
        </pc:sldMkLst>
      </pc:sldChg>
      <pc:sldChg chg="add">
        <pc:chgData name="Avery Greene" userId="76ce46b6-64e0-494a-bb58-629e622e7f80" providerId="ADAL" clId="{2262C2FA-38AB-4621-9B62-6FAEDA6233AC}" dt="2023-02-06T20:00:02.491" v="471"/>
        <pc:sldMkLst>
          <pc:docMk/>
          <pc:sldMk cId="1515144263" sldId="334"/>
        </pc:sldMkLst>
      </pc:sldChg>
      <pc:sldChg chg="add">
        <pc:chgData name="Avery Greene" userId="76ce46b6-64e0-494a-bb58-629e622e7f80" providerId="ADAL" clId="{2262C2FA-38AB-4621-9B62-6FAEDA6233AC}" dt="2023-02-06T20:00:02.491" v="471"/>
        <pc:sldMkLst>
          <pc:docMk/>
          <pc:sldMk cId="3097330017" sldId="335"/>
        </pc:sldMkLst>
      </pc:sldChg>
      <pc:sldChg chg="add">
        <pc:chgData name="Avery Greene" userId="76ce46b6-64e0-494a-bb58-629e622e7f80" providerId="ADAL" clId="{2262C2FA-38AB-4621-9B62-6FAEDA6233AC}" dt="2023-02-06T20:00:02.491" v="471"/>
        <pc:sldMkLst>
          <pc:docMk/>
          <pc:sldMk cId="1218495918" sldId="336"/>
        </pc:sldMkLst>
      </pc:sldChg>
      <pc:sldChg chg="modSp add mod">
        <pc:chgData name="Avery Greene" userId="76ce46b6-64e0-494a-bb58-629e622e7f80" providerId="ADAL" clId="{2262C2FA-38AB-4621-9B62-6FAEDA6233AC}" dt="2023-02-07T14:10:43.497" v="537" actId="1076"/>
        <pc:sldMkLst>
          <pc:docMk/>
          <pc:sldMk cId="2250907701" sldId="337"/>
        </pc:sldMkLst>
        <pc:spChg chg="mod">
          <ac:chgData name="Avery Greene" userId="76ce46b6-64e0-494a-bb58-629e622e7f80" providerId="ADAL" clId="{2262C2FA-38AB-4621-9B62-6FAEDA6233AC}" dt="2023-02-07T14:10:25.506" v="534" actId="1076"/>
          <ac:spMkLst>
            <pc:docMk/>
            <pc:sldMk cId="2250907701" sldId="337"/>
            <ac:spMk id="2" creationId="{00000000-0000-0000-0000-000000000000}"/>
          </ac:spMkLst>
        </pc:spChg>
        <pc:spChg chg="mod">
          <ac:chgData name="Avery Greene" userId="76ce46b6-64e0-494a-bb58-629e622e7f80" providerId="ADAL" clId="{2262C2FA-38AB-4621-9B62-6FAEDA6233AC}" dt="2023-02-07T14:10:29.377" v="535" actId="1076"/>
          <ac:spMkLst>
            <pc:docMk/>
            <pc:sldMk cId="2250907701" sldId="337"/>
            <ac:spMk id="3" creationId="{00000000-0000-0000-0000-000000000000}"/>
          </ac:spMkLst>
        </pc:spChg>
        <pc:picChg chg="mod">
          <ac:chgData name="Avery Greene" userId="76ce46b6-64e0-494a-bb58-629e622e7f80" providerId="ADAL" clId="{2262C2FA-38AB-4621-9B62-6FAEDA6233AC}" dt="2023-02-07T14:10:35.200" v="536" actId="1076"/>
          <ac:picMkLst>
            <pc:docMk/>
            <pc:sldMk cId="2250907701" sldId="337"/>
            <ac:picMk id="4" creationId="{00000000-0000-0000-0000-000000000000}"/>
          </ac:picMkLst>
        </pc:picChg>
        <pc:picChg chg="mod">
          <ac:chgData name="Avery Greene" userId="76ce46b6-64e0-494a-bb58-629e622e7f80" providerId="ADAL" clId="{2262C2FA-38AB-4621-9B62-6FAEDA6233AC}" dt="2023-02-07T14:10:43.497" v="537" actId="1076"/>
          <ac:picMkLst>
            <pc:docMk/>
            <pc:sldMk cId="2250907701" sldId="337"/>
            <ac:picMk id="6" creationId="{18C25382-9AEF-4328-A280-0AE3E50E99D6}"/>
          </ac:picMkLst>
        </pc:picChg>
      </pc:sldChg>
      <pc:sldChg chg="modSp add mod">
        <pc:chgData name="Avery Greene" userId="76ce46b6-64e0-494a-bb58-629e622e7f80" providerId="ADAL" clId="{2262C2FA-38AB-4621-9B62-6FAEDA6233AC}" dt="2023-02-07T14:11:20.297" v="540" actId="1076"/>
        <pc:sldMkLst>
          <pc:docMk/>
          <pc:sldMk cId="235416958" sldId="338"/>
        </pc:sldMkLst>
        <pc:spChg chg="mod">
          <ac:chgData name="Avery Greene" userId="76ce46b6-64e0-494a-bb58-629e622e7f80" providerId="ADAL" clId="{2262C2FA-38AB-4621-9B62-6FAEDA6233AC}" dt="2023-02-07T14:11:08.485" v="538" actId="1076"/>
          <ac:spMkLst>
            <pc:docMk/>
            <pc:sldMk cId="235416958" sldId="338"/>
            <ac:spMk id="2" creationId="{00000000-0000-0000-0000-000000000000}"/>
          </ac:spMkLst>
        </pc:spChg>
        <pc:spChg chg="mod">
          <ac:chgData name="Avery Greene" userId="76ce46b6-64e0-494a-bb58-629e622e7f80" providerId="ADAL" clId="{2262C2FA-38AB-4621-9B62-6FAEDA6233AC}" dt="2023-02-07T14:11:13.748" v="539" actId="1076"/>
          <ac:spMkLst>
            <pc:docMk/>
            <pc:sldMk cId="235416958" sldId="338"/>
            <ac:spMk id="3" creationId="{00000000-0000-0000-0000-000000000000}"/>
          </ac:spMkLst>
        </pc:spChg>
        <pc:picChg chg="mod">
          <ac:chgData name="Avery Greene" userId="76ce46b6-64e0-494a-bb58-629e622e7f80" providerId="ADAL" clId="{2262C2FA-38AB-4621-9B62-6FAEDA6233AC}" dt="2023-02-07T14:11:20.297" v="540" actId="1076"/>
          <ac:picMkLst>
            <pc:docMk/>
            <pc:sldMk cId="235416958" sldId="338"/>
            <ac:picMk id="5" creationId="{00000000-0000-0000-0000-000000000000}"/>
          </ac:picMkLst>
        </pc:picChg>
      </pc:sldChg>
      <pc:sldChg chg="add">
        <pc:chgData name="Avery Greene" userId="76ce46b6-64e0-494a-bb58-629e622e7f80" providerId="ADAL" clId="{2262C2FA-38AB-4621-9B62-6FAEDA6233AC}" dt="2023-02-06T20:00:02.491" v="471"/>
        <pc:sldMkLst>
          <pc:docMk/>
          <pc:sldMk cId="1509340624" sldId="339"/>
        </pc:sldMkLst>
      </pc:sldChg>
      <pc:sldChg chg="add">
        <pc:chgData name="Avery Greene" userId="76ce46b6-64e0-494a-bb58-629e622e7f80" providerId="ADAL" clId="{2262C2FA-38AB-4621-9B62-6FAEDA6233AC}" dt="2023-02-06T20:00:02.491" v="471"/>
        <pc:sldMkLst>
          <pc:docMk/>
          <pc:sldMk cId="3278078429" sldId="340"/>
        </pc:sldMkLst>
      </pc:sldChg>
      <pc:sldChg chg="modSp add mod">
        <pc:chgData name="Avery Greene" userId="76ce46b6-64e0-494a-bb58-629e622e7f80" providerId="ADAL" clId="{2262C2FA-38AB-4621-9B62-6FAEDA6233AC}" dt="2023-02-07T14:14:08.706" v="541" actId="1076"/>
        <pc:sldMkLst>
          <pc:docMk/>
          <pc:sldMk cId="1383592630" sldId="341"/>
        </pc:sldMkLst>
        <pc:spChg chg="mod">
          <ac:chgData name="Avery Greene" userId="76ce46b6-64e0-494a-bb58-629e622e7f80" providerId="ADAL" clId="{2262C2FA-38AB-4621-9B62-6FAEDA6233AC}" dt="2023-02-07T14:14:08.706" v="541" actId="1076"/>
          <ac:spMkLst>
            <pc:docMk/>
            <pc:sldMk cId="1383592630" sldId="341"/>
            <ac:spMk id="2" creationId="{00000000-0000-0000-0000-000000000000}"/>
          </ac:spMkLst>
        </pc:spChg>
      </pc:sldChg>
      <pc:sldChg chg="add">
        <pc:chgData name="Avery Greene" userId="76ce46b6-64e0-494a-bb58-629e622e7f80" providerId="ADAL" clId="{2262C2FA-38AB-4621-9B62-6FAEDA6233AC}" dt="2023-02-06T20:00:02.491" v="471"/>
        <pc:sldMkLst>
          <pc:docMk/>
          <pc:sldMk cId="281188692" sldId="342"/>
        </pc:sldMkLst>
      </pc:sldChg>
      <pc:sldChg chg="add">
        <pc:chgData name="Avery Greene" userId="76ce46b6-64e0-494a-bb58-629e622e7f80" providerId="ADAL" clId="{2262C2FA-38AB-4621-9B62-6FAEDA6233AC}" dt="2023-02-06T20:00:02.491" v="471"/>
        <pc:sldMkLst>
          <pc:docMk/>
          <pc:sldMk cId="556996617" sldId="343"/>
        </pc:sldMkLst>
      </pc:sldChg>
      <pc:sldChg chg="delSp modSp add mod">
        <pc:chgData name="Avery Greene" userId="76ce46b6-64e0-494a-bb58-629e622e7f80" providerId="ADAL" clId="{2262C2FA-38AB-4621-9B62-6FAEDA6233AC}" dt="2023-02-07T14:15:32.728" v="543" actId="478"/>
        <pc:sldMkLst>
          <pc:docMk/>
          <pc:sldMk cId="2325667890" sldId="344"/>
        </pc:sldMkLst>
        <pc:spChg chg="del mod">
          <ac:chgData name="Avery Greene" userId="76ce46b6-64e0-494a-bb58-629e622e7f80" providerId="ADAL" clId="{2262C2FA-38AB-4621-9B62-6FAEDA6233AC}" dt="2023-02-07T14:15:32.728" v="543" actId="478"/>
          <ac:spMkLst>
            <pc:docMk/>
            <pc:sldMk cId="2325667890" sldId="344"/>
            <ac:spMk id="6" creationId="{00000000-0000-0000-0000-000000000000}"/>
          </ac:spMkLst>
        </pc:spChg>
      </pc:sldChg>
      <pc:sldChg chg="add">
        <pc:chgData name="Avery Greene" userId="76ce46b6-64e0-494a-bb58-629e622e7f80" providerId="ADAL" clId="{2262C2FA-38AB-4621-9B62-6FAEDA6233AC}" dt="2023-02-06T20:00:02.491" v="471"/>
        <pc:sldMkLst>
          <pc:docMk/>
          <pc:sldMk cId="264368673" sldId="345"/>
        </pc:sldMkLst>
      </pc:sldChg>
      <pc:sldChg chg="modSp add mod">
        <pc:chgData name="Avery Greene" userId="76ce46b6-64e0-494a-bb58-629e622e7f80" providerId="ADAL" clId="{2262C2FA-38AB-4621-9B62-6FAEDA6233AC}" dt="2023-02-06T20:00:02.596" v="472" actId="27636"/>
        <pc:sldMkLst>
          <pc:docMk/>
          <pc:sldMk cId="647069055" sldId="346"/>
        </pc:sldMkLst>
        <pc:spChg chg="mod">
          <ac:chgData name="Avery Greene" userId="76ce46b6-64e0-494a-bb58-629e622e7f80" providerId="ADAL" clId="{2262C2FA-38AB-4621-9B62-6FAEDA6233AC}" dt="2023-02-06T20:00:02.596" v="472" actId="27636"/>
          <ac:spMkLst>
            <pc:docMk/>
            <pc:sldMk cId="647069055" sldId="346"/>
            <ac:spMk id="2" creationId="{0A92B767-B775-9D46-AA52-40380CB77A00}"/>
          </ac:spMkLst>
        </pc:spChg>
      </pc:sldChg>
      <pc:sldChg chg="add">
        <pc:chgData name="Avery Greene" userId="76ce46b6-64e0-494a-bb58-629e622e7f80" providerId="ADAL" clId="{2262C2FA-38AB-4621-9B62-6FAEDA6233AC}" dt="2023-02-06T20:00:02.491" v="471"/>
        <pc:sldMkLst>
          <pc:docMk/>
          <pc:sldMk cId="1049660046" sldId="347"/>
        </pc:sldMkLst>
      </pc:sldChg>
      <pc:sldChg chg="modSp add mod">
        <pc:chgData name="Avery Greene" userId="76ce46b6-64e0-494a-bb58-629e622e7f80" providerId="ADAL" clId="{2262C2FA-38AB-4621-9B62-6FAEDA6233AC}" dt="2023-02-06T20:00:02.608" v="473" actId="27636"/>
        <pc:sldMkLst>
          <pc:docMk/>
          <pc:sldMk cId="3161891677" sldId="348"/>
        </pc:sldMkLst>
        <pc:spChg chg="mod">
          <ac:chgData name="Avery Greene" userId="76ce46b6-64e0-494a-bb58-629e622e7f80" providerId="ADAL" clId="{2262C2FA-38AB-4621-9B62-6FAEDA6233AC}" dt="2023-02-06T20:00:02.608" v="473" actId="27636"/>
          <ac:spMkLst>
            <pc:docMk/>
            <pc:sldMk cId="3161891677" sldId="348"/>
            <ac:spMk id="7" creationId="{00000000-0000-0000-0000-000000000000}"/>
          </ac:spMkLst>
        </pc:spChg>
      </pc:sldChg>
      <pc:sldChg chg="add">
        <pc:chgData name="Avery Greene" userId="76ce46b6-64e0-494a-bb58-629e622e7f80" providerId="ADAL" clId="{2262C2FA-38AB-4621-9B62-6FAEDA6233AC}" dt="2023-02-06T20:00:02.491" v="471"/>
        <pc:sldMkLst>
          <pc:docMk/>
          <pc:sldMk cId="3369013552" sldId="349"/>
        </pc:sldMkLst>
      </pc:sldChg>
      <pc:sldChg chg="modSp add mod">
        <pc:chgData name="Avery Greene" userId="76ce46b6-64e0-494a-bb58-629e622e7f80" providerId="ADAL" clId="{2262C2FA-38AB-4621-9B62-6FAEDA6233AC}" dt="2023-02-07T14:17:12.045" v="547" actId="1076"/>
        <pc:sldMkLst>
          <pc:docMk/>
          <pc:sldMk cId="3015780154" sldId="350"/>
        </pc:sldMkLst>
        <pc:spChg chg="mod">
          <ac:chgData name="Avery Greene" userId="76ce46b6-64e0-494a-bb58-629e622e7f80" providerId="ADAL" clId="{2262C2FA-38AB-4621-9B62-6FAEDA6233AC}" dt="2023-02-07T14:17:02.463" v="545" actId="1076"/>
          <ac:spMkLst>
            <pc:docMk/>
            <pc:sldMk cId="3015780154" sldId="350"/>
            <ac:spMk id="2" creationId="{00000000-0000-0000-0000-000000000000}"/>
          </ac:spMkLst>
        </pc:spChg>
        <pc:spChg chg="mod">
          <ac:chgData name="Avery Greene" userId="76ce46b6-64e0-494a-bb58-629e622e7f80" providerId="ADAL" clId="{2262C2FA-38AB-4621-9B62-6FAEDA6233AC}" dt="2023-02-07T14:16:55.388" v="544" actId="1076"/>
          <ac:spMkLst>
            <pc:docMk/>
            <pc:sldMk cId="3015780154" sldId="350"/>
            <ac:spMk id="3" creationId="{B63AA8B1-5F7C-D440-B806-F73C733A69A2}"/>
          </ac:spMkLst>
        </pc:spChg>
        <pc:spChg chg="mod">
          <ac:chgData name="Avery Greene" userId="76ce46b6-64e0-494a-bb58-629e622e7f80" providerId="ADAL" clId="{2262C2FA-38AB-4621-9B62-6FAEDA6233AC}" dt="2023-02-07T14:17:06.659" v="546" actId="1076"/>
          <ac:spMkLst>
            <pc:docMk/>
            <pc:sldMk cId="3015780154" sldId="350"/>
            <ac:spMk id="7" creationId="{00000000-0000-0000-0000-000000000000}"/>
          </ac:spMkLst>
        </pc:spChg>
        <pc:spChg chg="mod">
          <ac:chgData name="Avery Greene" userId="76ce46b6-64e0-494a-bb58-629e622e7f80" providerId="ADAL" clId="{2262C2FA-38AB-4621-9B62-6FAEDA6233AC}" dt="2023-02-07T14:17:12.045" v="547" actId="1076"/>
          <ac:spMkLst>
            <pc:docMk/>
            <pc:sldMk cId="3015780154" sldId="350"/>
            <ac:spMk id="10" creationId="{4AC314E4-857D-4165-882F-92BE36926115}"/>
          </ac:spMkLst>
        </pc:spChg>
      </pc:sldChg>
      <pc:sldChg chg="modSp add mod">
        <pc:chgData name="Avery Greene" userId="76ce46b6-64e0-494a-bb58-629e622e7f80" providerId="ADAL" clId="{2262C2FA-38AB-4621-9B62-6FAEDA6233AC}" dt="2023-02-07T14:17:32.049" v="548" actId="1076"/>
        <pc:sldMkLst>
          <pc:docMk/>
          <pc:sldMk cId="3896103443" sldId="351"/>
        </pc:sldMkLst>
        <pc:spChg chg="mod">
          <ac:chgData name="Avery Greene" userId="76ce46b6-64e0-494a-bb58-629e622e7f80" providerId="ADAL" clId="{2262C2FA-38AB-4621-9B62-6FAEDA6233AC}" dt="2023-02-07T14:17:32.049" v="548" actId="1076"/>
          <ac:spMkLst>
            <pc:docMk/>
            <pc:sldMk cId="3896103443" sldId="351"/>
            <ac:spMk id="4" creationId="{00000000-0000-0000-0000-000000000000}"/>
          </ac:spMkLst>
        </pc:spChg>
      </pc:sldChg>
      <pc:sldChg chg="modSp mod">
        <pc:chgData name="Avery Greene" userId="76ce46b6-64e0-494a-bb58-629e622e7f80" providerId="ADAL" clId="{2262C2FA-38AB-4621-9B62-6FAEDA6233AC}" dt="2023-02-07T13:33:54.312" v="487" actId="27636"/>
        <pc:sldMkLst>
          <pc:docMk/>
          <pc:sldMk cId="143929063" sldId="352"/>
        </pc:sldMkLst>
        <pc:spChg chg="mod">
          <ac:chgData name="Avery Greene" userId="76ce46b6-64e0-494a-bb58-629e622e7f80" providerId="ADAL" clId="{2262C2FA-38AB-4621-9B62-6FAEDA6233AC}" dt="2023-02-07T13:33:54.312" v="487" actId="27636"/>
          <ac:spMkLst>
            <pc:docMk/>
            <pc:sldMk cId="143929063" sldId="352"/>
            <ac:spMk id="3" creationId="{00000000-0000-0000-0000-000000000000}"/>
          </ac:spMkLst>
        </pc:spChg>
      </pc:sldChg>
      <pc:sldChg chg="new del">
        <pc:chgData name="Avery Greene" userId="76ce46b6-64e0-494a-bb58-629e622e7f80" providerId="ADAL" clId="{2262C2FA-38AB-4621-9B62-6FAEDA6233AC}" dt="2023-02-06T20:25:03.598" v="486" actId="680"/>
        <pc:sldMkLst>
          <pc:docMk/>
          <pc:sldMk cId="2935514937" sldId="352"/>
        </pc:sldMkLst>
      </pc:sldChg>
      <pc:sldChg chg="new del">
        <pc:chgData name="Avery Greene" userId="76ce46b6-64e0-494a-bb58-629e622e7f80" providerId="ADAL" clId="{2262C2FA-38AB-4621-9B62-6FAEDA6233AC}" dt="2023-02-06T20:25:01.359" v="485" actId="680"/>
        <pc:sldMkLst>
          <pc:docMk/>
          <pc:sldMk cId="3617615162" sldId="353"/>
        </pc:sldMkLst>
      </pc:sldChg>
      <pc:sldChg chg="addSp new mod">
        <pc:chgData name="Avery Greene" userId="76ce46b6-64e0-494a-bb58-629e622e7f80" providerId="ADAL" clId="{2262C2FA-38AB-4621-9B62-6FAEDA6233AC}" dt="2023-02-07T13:36:17.261" v="489" actId="22"/>
        <pc:sldMkLst>
          <pc:docMk/>
          <pc:sldMk cId="733699942" sldId="356"/>
        </pc:sldMkLst>
        <pc:picChg chg="add">
          <ac:chgData name="Avery Greene" userId="76ce46b6-64e0-494a-bb58-629e622e7f80" providerId="ADAL" clId="{2262C2FA-38AB-4621-9B62-6FAEDA6233AC}" dt="2023-02-07T13:36:17.261" v="489" actId="22"/>
          <ac:picMkLst>
            <pc:docMk/>
            <pc:sldMk cId="733699942" sldId="356"/>
            <ac:picMk id="3" creationId="{EA09C5BF-99BF-0AD7-3EAF-9C9EF63C0BBE}"/>
          </ac:picMkLst>
        </pc:picChg>
      </pc:sldChg>
      <pc:sldChg chg="addSp new mod">
        <pc:chgData name="Avery Greene" userId="76ce46b6-64e0-494a-bb58-629e622e7f80" providerId="ADAL" clId="{2262C2FA-38AB-4621-9B62-6FAEDA6233AC}" dt="2023-02-07T13:37:21.684" v="491" actId="22"/>
        <pc:sldMkLst>
          <pc:docMk/>
          <pc:sldMk cId="1602090376" sldId="357"/>
        </pc:sldMkLst>
        <pc:picChg chg="add">
          <ac:chgData name="Avery Greene" userId="76ce46b6-64e0-494a-bb58-629e622e7f80" providerId="ADAL" clId="{2262C2FA-38AB-4621-9B62-6FAEDA6233AC}" dt="2023-02-07T13:37:21.684" v="491" actId="22"/>
          <ac:picMkLst>
            <pc:docMk/>
            <pc:sldMk cId="1602090376" sldId="357"/>
            <ac:picMk id="3" creationId="{C6A50E19-BC4F-350F-96E9-57797688313A}"/>
          </ac:picMkLst>
        </pc:picChg>
      </pc:sldChg>
      <pc:sldChg chg="addSp delSp new mod">
        <pc:chgData name="Avery Greene" userId="76ce46b6-64e0-494a-bb58-629e622e7f80" providerId="ADAL" clId="{2262C2FA-38AB-4621-9B62-6FAEDA6233AC}" dt="2023-02-07T13:39:16.814" v="495" actId="22"/>
        <pc:sldMkLst>
          <pc:docMk/>
          <pc:sldMk cId="1226440168" sldId="358"/>
        </pc:sldMkLst>
        <pc:picChg chg="add del">
          <ac:chgData name="Avery Greene" userId="76ce46b6-64e0-494a-bb58-629e622e7f80" providerId="ADAL" clId="{2262C2FA-38AB-4621-9B62-6FAEDA6233AC}" dt="2023-02-07T13:38:41.202" v="494" actId="21"/>
          <ac:picMkLst>
            <pc:docMk/>
            <pc:sldMk cId="1226440168" sldId="358"/>
            <ac:picMk id="3" creationId="{38319AAA-5281-A1C4-EAAF-22D74D1D782F}"/>
          </ac:picMkLst>
        </pc:picChg>
        <pc:picChg chg="add">
          <ac:chgData name="Avery Greene" userId="76ce46b6-64e0-494a-bb58-629e622e7f80" providerId="ADAL" clId="{2262C2FA-38AB-4621-9B62-6FAEDA6233AC}" dt="2023-02-07T13:39:16.814" v="495" actId="22"/>
          <ac:picMkLst>
            <pc:docMk/>
            <pc:sldMk cId="1226440168" sldId="358"/>
            <ac:picMk id="5" creationId="{3C7417BB-19F1-34FA-CF84-E398C9CF5A86}"/>
          </ac:picMkLst>
        </pc:picChg>
      </pc:sldChg>
      <pc:sldChg chg="addSp new mod">
        <pc:chgData name="Avery Greene" userId="76ce46b6-64e0-494a-bb58-629e622e7f80" providerId="ADAL" clId="{2262C2FA-38AB-4621-9B62-6FAEDA6233AC}" dt="2023-02-07T13:40:26.409" v="497" actId="22"/>
        <pc:sldMkLst>
          <pc:docMk/>
          <pc:sldMk cId="187572172" sldId="359"/>
        </pc:sldMkLst>
        <pc:picChg chg="add">
          <ac:chgData name="Avery Greene" userId="76ce46b6-64e0-494a-bb58-629e622e7f80" providerId="ADAL" clId="{2262C2FA-38AB-4621-9B62-6FAEDA6233AC}" dt="2023-02-07T13:40:26.409" v="497" actId="22"/>
          <ac:picMkLst>
            <pc:docMk/>
            <pc:sldMk cId="187572172" sldId="359"/>
            <ac:picMk id="3" creationId="{2FE46717-5965-76FC-00F7-8584A3027212}"/>
          </ac:picMkLst>
        </pc:picChg>
      </pc:sldChg>
      <pc:sldChg chg="addSp new mod">
        <pc:chgData name="Avery Greene" userId="76ce46b6-64e0-494a-bb58-629e622e7f80" providerId="ADAL" clId="{2262C2FA-38AB-4621-9B62-6FAEDA6233AC}" dt="2023-02-07T13:41:11.982" v="499" actId="22"/>
        <pc:sldMkLst>
          <pc:docMk/>
          <pc:sldMk cId="3002001016" sldId="360"/>
        </pc:sldMkLst>
        <pc:picChg chg="add">
          <ac:chgData name="Avery Greene" userId="76ce46b6-64e0-494a-bb58-629e622e7f80" providerId="ADAL" clId="{2262C2FA-38AB-4621-9B62-6FAEDA6233AC}" dt="2023-02-07T13:41:11.982" v="499" actId="22"/>
          <ac:picMkLst>
            <pc:docMk/>
            <pc:sldMk cId="3002001016" sldId="360"/>
            <ac:picMk id="3" creationId="{4AE21A0E-7803-CAF4-BCBD-E499A9DB988F}"/>
          </ac:picMkLst>
        </pc:picChg>
      </pc:sldChg>
      <pc:sldChg chg="addSp new mod">
        <pc:chgData name="Avery Greene" userId="76ce46b6-64e0-494a-bb58-629e622e7f80" providerId="ADAL" clId="{2262C2FA-38AB-4621-9B62-6FAEDA6233AC}" dt="2023-02-07T13:41:48.172" v="501" actId="22"/>
        <pc:sldMkLst>
          <pc:docMk/>
          <pc:sldMk cId="1793075210" sldId="361"/>
        </pc:sldMkLst>
        <pc:picChg chg="add">
          <ac:chgData name="Avery Greene" userId="76ce46b6-64e0-494a-bb58-629e622e7f80" providerId="ADAL" clId="{2262C2FA-38AB-4621-9B62-6FAEDA6233AC}" dt="2023-02-07T13:41:48.172" v="501" actId="22"/>
          <ac:picMkLst>
            <pc:docMk/>
            <pc:sldMk cId="1793075210" sldId="361"/>
            <ac:picMk id="3" creationId="{3AC54A61-F5CC-2D7C-8A6B-43A6F9D95A86}"/>
          </ac:picMkLst>
        </pc:picChg>
      </pc:sldChg>
      <pc:sldChg chg="addSp new mod">
        <pc:chgData name="Avery Greene" userId="76ce46b6-64e0-494a-bb58-629e622e7f80" providerId="ADAL" clId="{2262C2FA-38AB-4621-9B62-6FAEDA6233AC}" dt="2023-02-07T13:42:30.990" v="503" actId="22"/>
        <pc:sldMkLst>
          <pc:docMk/>
          <pc:sldMk cId="1750648665" sldId="362"/>
        </pc:sldMkLst>
        <pc:picChg chg="add">
          <ac:chgData name="Avery Greene" userId="76ce46b6-64e0-494a-bb58-629e622e7f80" providerId="ADAL" clId="{2262C2FA-38AB-4621-9B62-6FAEDA6233AC}" dt="2023-02-07T13:42:30.990" v="503" actId="22"/>
          <ac:picMkLst>
            <pc:docMk/>
            <pc:sldMk cId="1750648665" sldId="362"/>
            <ac:picMk id="3" creationId="{23FF86F9-0659-2549-4054-EF9D97B551EE}"/>
          </ac:picMkLst>
        </pc:picChg>
      </pc:sldChg>
      <pc:sldChg chg="addSp new mod">
        <pc:chgData name="Avery Greene" userId="76ce46b6-64e0-494a-bb58-629e622e7f80" providerId="ADAL" clId="{2262C2FA-38AB-4621-9B62-6FAEDA6233AC}" dt="2023-02-07T13:43:02.036" v="505" actId="22"/>
        <pc:sldMkLst>
          <pc:docMk/>
          <pc:sldMk cId="3194958866" sldId="363"/>
        </pc:sldMkLst>
        <pc:picChg chg="add">
          <ac:chgData name="Avery Greene" userId="76ce46b6-64e0-494a-bb58-629e622e7f80" providerId="ADAL" clId="{2262C2FA-38AB-4621-9B62-6FAEDA6233AC}" dt="2023-02-07T13:43:02.036" v="505" actId="22"/>
          <ac:picMkLst>
            <pc:docMk/>
            <pc:sldMk cId="3194958866" sldId="363"/>
            <ac:picMk id="3" creationId="{D0EB5F9F-212D-547F-14EB-E69C80599635}"/>
          </ac:picMkLst>
        </pc:picChg>
      </pc:sldChg>
      <pc:sldChg chg="addSp new mod">
        <pc:chgData name="Avery Greene" userId="76ce46b6-64e0-494a-bb58-629e622e7f80" providerId="ADAL" clId="{2262C2FA-38AB-4621-9B62-6FAEDA6233AC}" dt="2023-02-07T13:43:45.124" v="507" actId="22"/>
        <pc:sldMkLst>
          <pc:docMk/>
          <pc:sldMk cId="530310841" sldId="364"/>
        </pc:sldMkLst>
        <pc:picChg chg="add">
          <ac:chgData name="Avery Greene" userId="76ce46b6-64e0-494a-bb58-629e622e7f80" providerId="ADAL" clId="{2262C2FA-38AB-4621-9B62-6FAEDA6233AC}" dt="2023-02-07T13:43:45.124" v="507" actId="22"/>
          <ac:picMkLst>
            <pc:docMk/>
            <pc:sldMk cId="530310841" sldId="364"/>
            <ac:picMk id="3" creationId="{F68535C6-C142-2A1E-227E-67689FCEDF00}"/>
          </ac:picMkLst>
        </pc:picChg>
      </pc:sldChg>
      <pc:sldChg chg="addSp new mod">
        <pc:chgData name="Avery Greene" userId="76ce46b6-64e0-494a-bb58-629e622e7f80" providerId="ADAL" clId="{2262C2FA-38AB-4621-9B62-6FAEDA6233AC}" dt="2023-02-07T13:44:23.575" v="509" actId="22"/>
        <pc:sldMkLst>
          <pc:docMk/>
          <pc:sldMk cId="1599552312" sldId="365"/>
        </pc:sldMkLst>
        <pc:picChg chg="add">
          <ac:chgData name="Avery Greene" userId="76ce46b6-64e0-494a-bb58-629e622e7f80" providerId="ADAL" clId="{2262C2FA-38AB-4621-9B62-6FAEDA6233AC}" dt="2023-02-07T13:44:23.575" v="509" actId="22"/>
          <ac:picMkLst>
            <pc:docMk/>
            <pc:sldMk cId="1599552312" sldId="365"/>
            <ac:picMk id="3" creationId="{DBE60890-51E1-D2D8-7DED-F5C26BA55342}"/>
          </ac:picMkLst>
        </pc:picChg>
      </pc:sldChg>
      <pc:sldChg chg="addSp new mod">
        <pc:chgData name="Avery Greene" userId="76ce46b6-64e0-494a-bb58-629e622e7f80" providerId="ADAL" clId="{2262C2FA-38AB-4621-9B62-6FAEDA6233AC}" dt="2023-02-07T13:44:54.898" v="511" actId="22"/>
        <pc:sldMkLst>
          <pc:docMk/>
          <pc:sldMk cId="2312726970" sldId="366"/>
        </pc:sldMkLst>
        <pc:picChg chg="add">
          <ac:chgData name="Avery Greene" userId="76ce46b6-64e0-494a-bb58-629e622e7f80" providerId="ADAL" clId="{2262C2FA-38AB-4621-9B62-6FAEDA6233AC}" dt="2023-02-07T13:44:54.898" v="511" actId="22"/>
          <ac:picMkLst>
            <pc:docMk/>
            <pc:sldMk cId="2312726970" sldId="366"/>
            <ac:picMk id="3" creationId="{5A6576D4-3530-B8E0-3F2B-2CFA2B804CA4}"/>
          </ac:picMkLst>
        </pc:picChg>
      </pc:sldChg>
      <pc:sldChg chg="addSp new mod">
        <pc:chgData name="Avery Greene" userId="76ce46b6-64e0-494a-bb58-629e622e7f80" providerId="ADAL" clId="{2262C2FA-38AB-4621-9B62-6FAEDA6233AC}" dt="2023-02-07T13:45:25.077" v="513" actId="22"/>
        <pc:sldMkLst>
          <pc:docMk/>
          <pc:sldMk cId="1631754718" sldId="367"/>
        </pc:sldMkLst>
        <pc:picChg chg="add">
          <ac:chgData name="Avery Greene" userId="76ce46b6-64e0-494a-bb58-629e622e7f80" providerId="ADAL" clId="{2262C2FA-38AB-4621-9B62-6FAEDA6233AC}" dt="2023-02-07T13:45:25.077" v="513" actId="22"/>
          <ac:picMkLst>
            <pc:docMk/>
            <pc:sldMk cId="1631754718" sldId="367"/>
            <ac:picMk id="3" creationId="{D436DF95-477D-287C-697F-B69AD3729CBD}"/>
          </ac:picMkLst>
        </pc:picChg>
      </pc:sldChg>
      <pc:sldChg chg="addSp new mod">
        <pc:chgData name="Avery Greene" userId="76ce46b6-64e0-494a-bb58-629e622e7f80" providerId="ADAL" clId="{2262C2FA-38AB-4621-9B62-6FAEDA6233AC}" dt="2023-02-07T13:45:55.751" v="515" actId="22"/>
        <pc:sldMkLst>
          <pc:docMk/>
          <pc:sldMk cId="1784429436" sldId="368"/>
        </pc:sldMkLst>
        <pc:picChg chg="add">
          <ac:chgData name="Avery Greene" userId="76ce46b6-64e0-494a-bb58-629e622e7f80" providerId="ADAL" clId="{2262C2FA-38AB-4621-9B62-6FAEDA6233AC}" dt="2023-02-07T13:45:55.751" v="515" actId="22"/>
          <ac:picMkLst>
            <pc:docMk/>
            <pc:sldMk cId="1784429436" sldId="368"/>
            <ac:picMk id="3" creationId="{0ACD9438-8B08-E491-7AD8-34739D31B609}"/>
          </ac:picMkLst>
        </pc:picChg>
      </pc:sldChg>
      <pc:sldChg chg="addSp new mod">
        <pc:chgData name="Avery Greene" userId="76ce46b6-64e0-494a-bb58-629e622e7f80" providerId="ADAL" clId="{2262C2FA-38AB-4621-9B62-6FAEDA6233AC}" dt="2023-02-07T13:46:26.565" v="517" actId="22"/>
        <pc:sldMkLst>
          <pc:docMk/>
          <pc:sldMk cId="1773849536" sldId="369"/>
        </pc:sldMkLst>
        <pc:picChg chg="add">
          <ac:chgData name="Avery Greene" userId="76ce46b6-64e0-494a-bb58-629e622e7f80" providerId="ADAL" clId="{2262C2FA-38AB-4621-9B62-6FAEDA6233AC}" dt="2023-02-07T13:46:26.565" v="517" actId="22"/>
          <ac:picMkLst>
            <pc:docMk/>
            <pc:sldMk cId="1773849536" sldId="369"/>
            <ac:picMk id="3" creationId="{C737AF79-E2E9-9DAC-7184-4A6F9D91471D}"/>
          </ac:picMkLst>
        </pc:picChg>
      </pc:sldChg>
      <pc:sldChg chg="addSp new mod">
        <pc:chgData name="Avery Greene" userId="76ce46b6-64e0-494a-bb58-629e622e7f80" providerId="ADAL" clId="{2262C2FA-38AB-4621-9B62-6FAEDA6233AC}" dt="2023-02-07T13:46:58.653" v="519" actId="22"/>
        <pc:sldMkLst>
          <pc:docMk/>
          <pc:sldMk cId="3955678309" sldId="370"/>
        </pc:sldMkLst>
        <pc:picChg chg="add">
          <ac:chgData name="Avery Greene" userId="76ce46b6-64e0-494a-bb58-629e622e7f80" providerId="ADAL" clId="{2262C2FA-38AB-4621-9B62-6FAEDA6233AC}" dt="2023-02-07T13:46:58.653" v="519" actId="22"/>
          <ac:picMkLst>
            <pc:docMk/>
            <pc:sldMk cId="3955678309" sldId="370"/>
            <ac:picMk id="3" creationId="{93DF3785-93EB-9604-8759-8F9195FFBF34}"/>
          </ac:picMkLst>
        </pc:picChg>
      </pc:sldChg>
      <pc:sldChg chg="addSp new mod">
        <pc:chgData name="Avery Greene" userId="76ce46b6-64e0-494a-bb58-629e622e7f80" providerId="ADAL" clId="{2262C2FA-38AB-4621-9B62-6FAEDA6233AC}" dt="2023-02-07T13:47:41.359" v="521" actId="22"/>
        <pc:sldMkLst>
          <pc:docMk/>
          <pc:sldMk cId="2474888432" sldId="371"/>
        </pc:sldMkLst>
        <pc:picChg chg="add">
          <ac:chgData name="Avery Greene" userId="76ce46b6-64e0-494a-bb58-629e622e7f80" providerId="ADAL" clId="{2262C2FA-38AB-4621-9B62-6FAEDA6233AC}" dt="2023-02-07T13:47:41.359" v="521" actId="22"/>
          <ac:picMkLst>
            <pc:docMk/>
            <pc:sldMk cId="2474888432" sldId="371"/>
            <ac:picMk id="3" creationId="{AA192B58-F56D-55C0-0AB9-7ED7ECBCB2A4}"/>
          </ac:picMkLst>
        </pc:picChg>
      </pc:sldChg>
      <pc:sldChg chg="addSp new mod">
        <pc:chgData name="Avery Greene" userId="76ce46b6-64e0-494a-bb58-629e622e7f80" providerId="ADAL" clId="{2262C2FA-38AB-4621-9B62-6FAEDA6233AC}" dt="2023-02-07T13:48:57.965" v="523" actId="22"/>
        <pc:sldMkLst>
          <pc:docMk/>
          <pc:sldMk cId="4173965060" sldId="372"/>
        </pc:sldMkLst>
        <pc:picChg chg="add">
          <ac:chgData name="Avery Greene" userId="76ce46b6-64e0-494a-bb58-629e622e7f80" providerId="ADAL" clId="{2262C2FA-38AB-4621-9B62-6FAEDA6233AC}" dt="2023-02-07T13:48:57.965" v="523" actId="22"/>
          <ac:picMkLst>
            <pc:docMk/>
            <pc:sldMk cId="4173965060" sldId="372"/>
            <ac:picMk id="3" creationId="{A2517B6D-60F6-5F92-D27E-DFB13FEF479F}"/>
          </ac:picMkLst>
        </pc:picChg>
      </pc:sldChg>
      <pc:sldChg chg="new del">
        <pc:chgData name="Avery Greene" userId="76ce46b6-64e0-494a-bb58-629e622e7f80" providerId="ADAL" clId="{2262C2FA-38AB-4621-9B62-6FAEDA6233AC}" dt="2023-02-07T13:49:25.107" v="526" actId="680"/>
        <pc:sldMkLst>
          <pc:docMk/>
          <pc:sldMk cId="2307589952" sldId="373"/>
        </pc:sldMkLst>
      </pc:sldChg>
      <pc:sldChg chg="addSp delSp new mod ord">
        <pc:chgData name="Avery Greene" userId="76ce46b6-64e0-494a-bb58-629e622e7f80" providerId="ADAL" clId="{2262C2FA-38AB-4621-9B62-6FAEDA6233AC}" dt="2023-02-07T13:51:12.924" v="532" actId="22"/>
        <pc:sldMkLst>
          <pc:docMk/>
          <pc:sldMk cId="4215400805" sldId="373"/>
        </pc:sldMkLst>
        <pc:picChg chg="add del">
          <ac:chgData name="Avery Greene" userId="76ce46b6-64e0-494a-bb58-629e622e7f80" providerId="ADAL" clId="{2262C2FA-38AB-4621-9B62-6FAEDA6233AC}" dt="2023-02-07T13:50:33.605" v="531" actId="21"/>
          <ac:picMkLst>
            <pc:docMk/>
            <pc:sldMk cId="4215400805" sldId="373"/>
            <ac:picMk id="3" creationId="{783441B0-02F3-5ADE-0A88-FE72455B6C57}"/>
          </ac:picMkLst>
        </pc:picChg>
        <pc:picChg chg="add">
          <ac:chgData name="Avery Greene" userId="76ce46b6-64e0-494a-bb58-629e622e7f80" providerId="ADAL" clId="{2262C2FA-38AB-4621-9B62-6FAEDA6233AC}" dt="2023-02-07T13:51:12.924" v="532" actId="22"/>
          <ac:picMkLst>
            <pc:docMk/>
            <pc:sldMk cId="4215400805" sldId="373"/>
            <ac:picMk id="5" creationId="{600EC252-7088-F7FE-3A3F-1A687EE09AA2}"/>
          </ac:picMkLst>
        </pc:picChg>
      </pc:sldChg>
      <pc:sldMasterChg chg="add addSldLayout">
        <pc:chgData name="Avery Greene" userId="76ce46b6-64e0-494a-bb58-629e622e7f80" providerId="ADAL" clId="{2262C2FA-38AB-4621-9B62-6FAEDA6233AC}" dt="2023-02-06T19:54:45.499" v="449" actId="27028"/>
        <pc:sldMasterMkLst>
          <pc:docMk/>
          <pc:sldMasterMk cId="0" sldId="2147483648"/>
        </pc:sldMasterMkLst>
        <pc:sldLayoutChg chg="add">
          <pc:chgData name="Avery Greene" userId="76ce46b6-64e0-494a-bb58-629e622e7f80" providerId="ADAL" clId="{2262C2FA-38AB-4621-9B62-6FAEDA6233AC}" dt="2023-02-06T19:54:45.499" v="449" actId="27028"/>
          <pc:sldLayoutMkLst>
            <pc:docMk/>
            <pc:sldMasterMk cId="0" sldId="2147483648"/>
            <pc:sldLayoutMk cId="3167872364" sldId="2147483649"/>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2880860844" sldId="2147483650"/>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662408100" sldId="2147483651"/>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2608383104" sldId="2147483652"/>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1698910939" sldId="2147483653"/>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405450347" sldId="2147483654"/>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3815586232" sldId="2147483655"/>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507837485" sldId="2147483656"/>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4035614561" sldId="2147483657"/>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2725156358" sldId="2147483658"/>
          </pc:sldLayoutMkLst>
        </pc:sldLayoutChg>
        <pc:sldLayoutChg chg="add">
          <pc:chgData name="Avery Greene" userId="76ce46b6-64e0-494a-bb58-629e622e7f80" providerId="ADAL" clId="{2262C2FA-38AB-4621-9B62-6FAEDA6233AC}" dt="2023-02-06T19:54:45.499" v="449" actId="27028"/>
          <pc:sldLayoutMkLst>
            <pc:docMk/>
            <pc:sldMasterMk cId="0" sldId="2147483648"/>
            <pc:sldLayoutMk cId="988881939" sldId="2147483659"/>
          </pc:sldLayoutMkLst>
        </pc:sldLayoutChg>
      </pc:sldMasterChg>
      <pc:sldMasterChg chg="add addSldLayout">
        <pc:chgData name="Avery Greene" userId="76ce46b6-64e0-494a-bb58-629e622e7f80" providerId="ADAL" clId="{2262C2FA-38AB-4621-9B62-6FAEDA6233AC}" dt="2023-02-06T20:00:02.444" v="470" actId="27028"/>
        <pc:sldMasterMkLst>
          <pc:docMk/>
          <pc:sldMasterMk cId="1832353660" sldId="2147483660"/>
        </pc:sldMasterMkLst>
        <pc:sldLayoutChg chg="add">
          <pc:chgData name="Avery Greene" userId="76ce46b6-64e0-494a-bb58-629e622e7f80" providerId="ADAL" clId="{2262C2FA-38AB-4621-9B62-6FAEDA6233AC}" dt="2023-02-06T20:00:02.444" v="470" actId="27028"/>
          <pc:sldLayoutMkLst>
            <pc:docMk/>
            <pc:sldMasterMk cId="1832353660" sldId="2147483660"/>
            <pc:sldLayoutMk cId="1258655562" sldId="2147483661"/>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907405991" sldId="2147483662"/>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85343363" sldId="2147483663"/>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50580360" sldId="2147483664"/>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913314750" sldId="2147483665"/>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1421602797" sldId="2147483666"/>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2018999854" sldId="2147483667"/>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2948101704" sldId="2147483668"/>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829238013" sldId="2147483669"/>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2743936616" sldId="2147483670"/>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2035442880" sldId="2147483671"/>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4256675256" sldId="2147483672"/>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87378687" sldId="2147483673"/>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79060605" sldId="2147483674"/>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2673282591" sldId="2147483675"/>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393885279" sldId="2147483676"/>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910802005" sldId="2147483677"/>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4000843565" sldId="2147483678"/>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1462042674" sldId="2147483679"/>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3273698183" sldId="2147483680"/>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1680453098" sldId="2147483681"/>
          </pc:sldLayoutMkLst>
        </pc:sldLayoutChg>
        <pc:sldLayoutChg chg="add">
          <pc:chgData name="Avery Greene" userId="76ce46b6-64e0-494a-bb58-629e622e7f80" providerId="ADAL" clId="{2262C2FA-38AB-4621-9B62-6FAEDA6233AC}" dt="2023-02-06T20:00:02.444" v="470" actId="27028"/>
          <pc:sldLayoutMkLst>
            <pc:docMk/>
            <pc:sldMasterMk cId="1832353660" sldId="2147483660"/>
            <pc:sldLayoutMk cId="1382980051" sldId="2147483682"/>
          </pc:sldLayoutMkLst>
        </pc:sldLayoutChg>
      </pc:sldMasterChg>
      <pc:sldMasterChg chg="add addSldLayout modSldLayout">
        <pc:chgData name="Avery Greene" userId="76ce46b6-64e0-494a-bb58-629e622e7f80" providerId="ADAL" clId="{2262C2FA-38AB-4621-9B62-6FAEDA6233AC}" dt="2023-02-06T20:00:02.444" v="470" actId="27028"/>
        <pc:sldMasterMkLst>
          <pc:docMk/>
          <pc:sldMasterMk cId="0" sldId="2147483730"/>
        </pc:sldMasterMkLst>
        <pc:sldLayoutChg chg="add">
          <pc:chgData name="Avery Greene" userId="76ce46b6-64e0-494a-bb58-629e622e7f80" providerId="ADAL" clId="{2262C2FA-38AB-4621-9B62-6FAEDA6233AC}" dt="2023-02-06T19:55:40.906" v="451" actId="27028"/>
          <pc:sldLayoutMkLst>
            <pc:docMk/>
            <pc:sldMasterMk cId="0" sldId="2147483730"/>
            <pc:sldLayoutMk cId="281485772" sldId="2147483683"/>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2268195700" sldId="2147483684"/>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4093524216" sldId="2147483685"/>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3702904485" sldId="2147483686"/>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173463553" sldId="2147483687"/>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2726935925" sldId="2147483688"/>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2496600794" sldId="2147483689"/>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2446922141" sldId="2147483690"/>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37379845" sldId="2147483691"/>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2996208686" sldId="2147483692"/>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896317840" sldId="2147483693"/>
          </pc:sldLayoutMkLst>
        </pc:sldLayoutChg>
        <pc:sldLayoutChg chg="add">
          <pc:chgData name="Avery Greene" userId="76ce46b6-64e0-494a-bb58-629e622e7f80" providerId="ADAL" clId="{2262C2FA-38AB-4621-9B62-6FAEDA6233AC}" dt="2023-02-06T19:55:40.906" v="451" actId="27028"/>
          <pc:sldLayoutMkLst>
            <pc:docMk/>
            <pc:sldMasterMk cId="0" sldId="2147483730"/>
            <pc:sldLayoutMk cId="2734622470" sldId="2147483694"/>
          </pc:sldLayoutMkLst>
        </pc:sldLayoutChg>
        <pc:sldLayoutChg chg="add replId">
          <pc:chgData name="Avery Greene" userId="76ce46b6-64e0-494a-bb58-629e622e7f80" providerId="ADAL" clId="{2262C2FA-38AB-4621-9B62-6FAEDA6233AC}" dt="2023-02-06T20:00:02.444" v="470" actId="27028"/>
          <pc:sldLayoutMkLst>
            <pc:docMk/>
            <pc:sldMasterMk cId="0" sldId="2147483730"/>
            <pc:sldLayoutMk cId="146378601" sldId="2147483748"/>
          </pc:sldLayoutMkLst>
        </pc:sldLayoutChg>
        <pc:sldLayoutChg chg="add replId">
          <pc:chgData name="Avery Greene" userId="76ce46b6-64e0-494a-bb58-629e622e7f80" providerId="ADAL" clId="{2262C2FA-38AB-4621-9B62-6FAEDA6233AC}" dt="2023-02-06T20:00:02.444" v="470" actId="27028"/>
          <pc:sldLayoutMkLst>
            <pc:docMk/>
            <pc:sldMasterMk cId="0" sldId="2147483730"/>
            <pc:sldLayoutMk cId="3206575647" sldId="2147483749"/>
          </pc:sldLayoutMkLst>
        </pc:sldLayoutChg>
        <pc:sldLayoutChg chg="add replId">
          <pc:chgData name="Avery Greene" userId="76ce46b6-64e0-494a-bb58-629e622e7f80" providerId="ADAL" clId="{2262C2FA-38AB-4621-9B62-6FAEDA6233AC}" dt="2023-02-06T20:00:02.444" v="470" actId="27028"/>
          <pc:sldLayoutMkLst>
            <pc:docMk/>
            <pc:sldMasterMk cId="0" sldId="2147483730"/>
            <pc:sldLayoutMk cId="4247343294" sldId="2147483750"/>
          </pc:sldLayoutMkLst>
        </pc:sldLayoutChg>
        <pc:sldLayoutChg chg="add replId">
          <pc:chgData name="Avery Greene" userId="76ce46b6-64e0-494a-bb58-629e622e7f80" providerId="ADAL" clId="{2262C2FA-38AB-4621-9B62-6FAEDA6233AC}" dt="2023-02-06T20:00:02.444" v="470" actId="27028"/>
          <pc:sldLayoutMkLst>
            <pc:docMk/>
            <pc:sldMasterMk cId="0" sldId="2147483730"/>
            <pc:sldLayoutMk cId="2718175302" sldId="2147483751"/>
          </pc:sldLayoutMkLst>
        </pc:sldLayoutChg>
      </pc:sldMasterChg>
      <pc:sldMasterChg chg="add replId addSldLayout modSldLayout">
        <pc:chgData name="Avery Greene" userId="76ce46b6-64e0-494a-bb58-629e622e7f80" providerId="ADAL" clId="{2262C2FA-38AB-4621-9B62-6FAEDA6233AC}" dt="2023-02-06T20:00:02.444" v="470" actId="27028"/>
        <pc:sldMasterMkLst>
          <pc:docMk/>
          <pc:sldMasterMk cId="3034561435" sldId="2147483731"/>
        </pc:sldMasterMkLst>
        <pc:sldLayoutChg chg="add replId">
          <pc:chgData name="Avery Greene" userId="76ce46b6-64e0-494a-bb58-629e622e7f80" providerId="ADAL" clId="{2262C2FA-38AB-4621-9B62-6FAEDA6233AC}" dt="2023-02-06T20:00:02.444" v="470" actId="27028"/>
          <pc:sldLayoutMkLst>
            <pc:docMk/>
            <pc:sldMasterMk cId="3034561435" sldId="2147483731"/>
            <pc:sldLayoutMk cId="3113813627" sldId="2147483732"/>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1536083186" sldId="2147483733"/>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2633646785" sldId="2147483734"/>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1100734368" sldId="2147483735"/>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3347363903" sldId="2147483736"/>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3635498028" sldId="2147483737"/>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2268937691" sldId="2147483738"/>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1908309006" sldId="2147483739"/>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4163488179" sldId="2147483740"/>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3010751086" sldId="2147483741"/>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1862081581" sldId="2147483742"/>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1294523994" sldId="2147483743"/>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556194854" sldId="2147483744"/>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3496725204" sldId="2147483745"/>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504507329" sldId="2147483746"/>
          </pc:sldLayoutMkLst>
        </pc:sldLayoutChg>
        <pc:sldLayoutChg chg="add replId">
          <pc:chgData name="Avery Greene" userId="76ce46b6-64e0-494a-bb58-629e622e7f80" providerId="ADAL" clId="{2262C2FA-38AB-4621-9B62-6FAEDA6233AC}" dt="2023-02-06T20:00:02.444" v="470" actId="27028"/>
          <pc:sldLayoutMkLst>
            <pc:docMk/>
            <pc:sldMasterMk cId="3034561435" sldId="2147483731"/>
            <pc:sldLayoutMk cId="2142337237" sldId="2147483747"/>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ata2.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svg"/><Relationship Id="rId3" Type="http://schemas.openxmlformats.org/officeDocument/2006/relationships/image" Target="../media/image152.png"/><Relationship Id="rId7" Type="http://schemas.openxmlformats.org/officeDocument/2006/relationships/image" Target="../media/image156.svg"/><Relationship Id="rId12" Type="http://schemas.openxmlformats.org/officeDocument/2006/relationships/image" Target="../media/image161.png"/><Relationship Id="rId2" Type="http://schemas.openxmlformats.org/officeDocument/2006/relationships/image" Target="../media/image151.svg"/><Relationship Id="rId1" Type="http://schemas.openxmlformats.org/officeDocument/2006/relationships/image" Target="../media/image150.png"/><Relationship Id="rId6" Type="http://schemas.openxmlformats.org/officeDocument/2006/relationships/image" Target="../media/image155.png"/><Relationship Id="rId11" Type="http://schemas.openxmlformats.org/officeDocument/2006/relationships/image" Target="../media/image160.svg"/><Relationship Id="rId5" Type="http://schemas.openxmlformats.org/officeDocument/2006/relationships/image" Target="../media/image154.sv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svg"/><Relationship Id="rId3" Type="http://schemas.openxmlformats.org/officeDocument/2006/relationships/image" Target="../media/image152.png"/><Relationship Id="rId7" Type="http://schemas.openxmlformats.org/officeDocument/2006/relationships/image" Target="../media/image156.svg"/><Relationship Id="rId12" Type="http://schemas.openxmlformats.org/officeDocument/2006/relationships/image" Target="../media/image161.png"/><Relationship Id="rId2" Type="http://schemas.openxmlformats.org/officeDocument/2006/relationships/image" Target="../media/image151.svg"/><Relationship Id="rId1" Type="http://schemas.openxmlformats.org/officeDocument/2006/relationships/image" Target="../media/image150.png"/><Relationship Id="rId6" Type="http://schemas.openxmlformats.org/officeDocument/2006/relationships/image" Target="../media/image155.png"/><Relationship Id="rId11" Type="http://schemas.openxmlformats.org/officeDocument/2006/relationships/image" Target="../media/image160.svg"/><Relationship Id="rId5" Type="http://schemas.openxmlformats.org/officeDocument/2006/relationships/image" Target="../media/image154.sv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0ACA2-8A8C-46BB-87D7-BB97B03F4BA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C5D0100-8F82-458C-8938-D116EE12741B}">
      <dgm:prSet custT="1"/>
      <dgm:spPr/>
      <dgm:t>
        <a:bodyPr/>
        <a:lstStyle/>
        <a:p>
          <a:pPr>
            <a:lnSpc>
              <a:spcPct val="100000"/>
            </a:lnSpc>
          </a:pPr>
          <a:r>
            <a:rPr lang="en-US" sz="2000" dirty="0">
              <a:solidFill>
                <a:srgbClr val="002060"/>
              </a:solidFill>
              <a:latin typeface="+mj-lt"/>
            </a:rPr>
            <a:t>Self Motivated</a:t>
          </a:r>
        </a:p>
      </dgm:t>
    </dgm:pt>
    <dgm:pt modelId="{EC1BFAA7-D452-4B93-B086-FC96D97FD418}" type="parTrans" cxnId="{674A886B-A926-44FE-956C-92A93AA150A1}">
      <dgm:prSet/>
      <dgm:spPr/>
      <dgm:t>
        <a:bodyPr/>
        <a:lstStyle/>
        <a:p>
          <a:endParaRPr lang="en-US"/>
        </a:p>
      </dgm:t>
    </dgm:pt>
    <dgm:pt modelId="{6C55C7DA-1EF5-4E35-98D1-8BEC0D4F9647}" type="sibTrans" cxnId="{674A886B-A926-44FE-956C-92A93AA150A1}">
      <dgm:prSet/>
      <dgm:spPr/>
      <dgm:t>
        <a:bodyPr/>
        <a:lstStyle/>
        <a:p>
          <a:endParaRPr lang="en-US"/>
        </a:p>
      </dgm:t>
    </dgm:pt>
    <dgm:pt modelId="{559B6D6D-6C57-48AA-ABAD-4FFFAE692A9E}">
      <dgm:prSet custT="1"/>
      <dgm:spPr/>
      <dgm:t>
        <a:bodyPr/>
        <a:lstStyle/>
        <a:p>
          <a:pPr>
            <a:lnSpc>
              <a:spcPct val="100000"/>
            </a:lnSpc>
          </a:pPr>
          <a:r>
            <a:rPr lang="en-US" sz="2000" dirty="0">
              <a:solidFill>
                <a:srgbClr val="002060"/>
              </a:solidFill>
              <a:latin typeface="+mj-lt"/>
            </a:rPr>
            <a:t>Adapt successfully to a college environment; independent learning</a:t>
          </a:r>
        </a:p>
      </dgm:t>
    </dgm:pt>
    <dgm:pt modelId="{8A3A58CC-FB85-404D-BE55-340D7725A5B0}" type="parTrans" cxnId="{117C1898-BD10-4202-93BF-7B0C02ADDA4D}">
      <dgm:prSet/>
      <dgm:spPr/>
      <dgm:t>
        <a:bodyPr/>
        <a:lstStyle/>
        <a:p>
          <a:endParaRPr lang="en-US"/>
        </a:p>
      </dgm:t>
    </dgm:pt>
    <dgm:pt modelId="{A32FBC08-F5AD-4DFD-9846-BE66FFD6F70B}" type="sibTrans" cxnId="{117C1898-BD10-4202-93BF-7B0C02ADDA4D}">
      <dgm:prSet/>
      <dgm:spPr/>
      <dgm:t>
        <a:bodyPr/>
        <a:lstStyle/>
        <a:p>
          <a:endParaRPr lang="en-US"/>
        </a:p>
      </dgm:t>
    </dgm:pt>
    <dgm:pt modelId="{38DC5C6D-5892-4061-A50C-C8AEF18F1D95}">
      <dgm:prSet custT="1"/>
      <dgm:spPr/>
      <dgm:t>
        <a:bodyPr/>
        <a:lstStyle/>
        <a:p>
          <a:pPr>
            <a:lnSpc>
              <a:spcPct val="100000"/>
            </a:lnSpc>
          </a:pPr>
          <a:r>
            <a:rPr lang="en-US" sz="2000" dirty="0">
              <a:solidFill>
                <a:srgbClr val="002060"/>
              </a:solidFill>
              <a:latin typeface="+mj-lt"/>
            </a:rPr>
            <a:t>Accountable for their attendance </a:t>
          </a:r>
        </a:p>
      </dgm:t>
    </dgm:pt>
    <dgm:pt modelId="{37D2C1F7-5D0E-4019-9C1A-CCEFFF91A395}" type="parTrans" cxnId="{9F31C72E-72D6-4069-8241-BCF0590EA251}">
      <dgm:prSet/>
      <dgm:spPr/>
      <dgm:t>
        <a:bodyPr/>
        <a:lstStyle/>
        <a:p>
          <a:endParaRPr lang="en-US"/>
        </a:p>
      </dgm:t>
    </dgm:pt>
    <dgm:pt modelId="{A308CF93-7485-4D73-890C-F07CC9A8CB44}" type="sibTrans" cxnId="{9F31C72E-72D6-4069-8241-BCF0590EA251}">
      <dgm:prSet/>
      <dgm:spPr/>
      <dgm:t>
        <a:bodyPr/>
        <a:lstStyle/>
        <a:p>
          <a:endParaRPr lang="en-US"/>
        </a:p>
      </dgm:t>
    </dgm:pt>
    <dgm:pt modelId="{CA1C2F3A-DF08-4905-ABE4-EF88AFE9F936}">
      <dgm:prSet custT="1"/>
      <dgm:spPr/>
      <dgm:t>
        <a:bodyPr/>
        <a:lstStyle/>
        <a:p>
          <a:pPr>
            <a:lnSpc>
              <a:spcPct val="100000"/>
            </a:lnSpc>
          </a:pPr>
          <a:r>
            <a:rPr lang="en-US" sz="2000" dirty="0">
              <a:solidFill>
                <a:srgbClr val="002060"/>
              </a:solidFill>
              <a:latin typeface="+mj-lt"/>
            </a:rPr>
            <a:t>Self Advocate</a:t>
          </a:r>
        </a:p>
      </dgm:t>
    </dgm:pt>
    <dgm:pt modelId="{DD7B45B3-1635-443B-BAF8-21635F0A695D}" type="parTrans" cxnId="{0A3A94C1-CE6F-4E7C-8F73-014007E410D5}">
      <dgm:prSet/>
      <dgm:spPr/>
      <dgm:t>
        <a:bodyPr/>
        <a:lstStyle/>
        <a:p>
          <a:endParaRPr lang="en-US"/>
        </a:p>
      </dgm:t>
    </dgm:pt>
    <dgm:pt modelId="{4D49BC2B-DE1F-4EFF-A5C0-00116D525280}" type="sibTrans" cxnId="{0A3A94C1-CE6F-4E7C-8F73-014007E410D5}">
      <dgm:prSet/>
      <dgm:spPr/>
      <dgm:t>
        <a:bodyPr/>
        <a:lstStyle/>
        <a:p>
          <a:endParaRPr lang="en-US"/>
        </a:p>
      </dgm:t>
    </dgm:pt>
    <dgm:pt modelId="{126298D7-BA44-4F80-B0F2-83E02B577D16}" type="pres">
      <dgm:prSet presAssocID="{9630ACA2-8A8C-46BB-87D7-BB97B03F4BAE}" presName="root" presStyleCnt="0">
        <dgm:presLayoutVars>
          <dgm:dir/>
          <dgm:resizeHandles val="exact"/>
        </dgm:presLayoutVars>
      </dgm:prSet>
      <dgm:spPr/>
    </dgm:pt>
    <dgm:pt modelId="{DF4380FF-7F51-43F8-A061-7ABFABA32FC5}" type="pres">
      <dgm:prSet presAssocID="{EC5D0100-8F82-458C-8938-D116EE12741B}" presName="compNode" presStyleCnt="0"/>
      <dgm:spPr/>
    </dgm:pt>
    <dgm:pt modelId="{91254B75-1658-40EF-B32E-8B2A88A622A6}" type="pres">
      <dgm:prSet presAssocID="{EC5D0100-8F82-458C-8938-D116EE12741B}" presName="iconRect" presStyleLbl="node1" presStyleIdx="0" presStyleCnt="4" custLinFactNeighborX="3851" custLinFactNeighborY="-4167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ymnast - Floor Routine"/>
        </a:ext>
      </dgm:extLst>
    </dgm:pt>
    <dgm:pt modelId="{6918F9C6-7A65-48D0-B722-1FB3ABA48DB1}" type="pres">
      <dgm:prSet presAssocID="{EC5D0100-8F82-458C-8938-D116EE12741B}" presName="spaceRect" presStyleCnt="0"/>
      <dgm:spPr/>
    </dgm:pt>
    <dgm:pt modelId="{C5745C13-2C03-4391-A147-2BC370025331}" type="pres">
      <dgm:prSet presAssocID="{EC5D0100-8F82-458C-8938-D116EE12741B}" presName="textRect" presStyleLbl="revTx" presStyleIdx="0" presStyleCnt="4" custLinFactNeighborX="-3113" custLinFactNeighborY="-93880">
        <dgm:presLayoutVars>
          <dgm:chMax val="1"/>
          <dgm:chPref val="1"/>
        </dgm:presLayoutVars>
      </dgm:prSet>
      <dgm:spPr/>
    </dgm:pt>
    <dgm:pt modelId="{3BF2047F-F13C-4064-907D-438072F30D8C}" type="pres">
      <dgm:prSet presAssocID="{6C55C7DA-1EF5-4E35-98D1-8BEC0D4F9647}" presName="sibTrans" presStyleCnt="0"/>
      <dgm:spPr/>
    </dgm:pt>
    <dgm:pt modelId="{4B22BD21-ECBA-47FF-9752-82F741408DA1}" type="pres">
      <dgm:prSet presAssocID="{559B6D6D-6C57-48AA-ABAD-4FFFAE692A9E}" presName="compNode" presStyleCnt="0"/>
      <dgm:spPr/>
    </dgm:pt>
    <dgm:pt modelId="{9FA85CC0-3BBC-405A-A2BA-A154B0E816AF}" type="pres">
      <dgm:prSet presAssocID="{559B6D6D-6C57-48AA-ABAD-4FFFAE692A9E}" presName="iconRect" presStyleLbl="node1" presStyleIdx="1" presStyleCnt="4" custLinFactNeighborX="25161" custLinFactNeighborY="-2884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856FAFDB-7DFA-462C-8E19-D42DEB47EB0A}" type="pres">
      <dgm:prSet presAssocID="{559B6D6D-6C57-48AA-ABAD-4FFFAE692A9E}" presName="spaceRect" presStyleCnt="0"/>
      <dgm:spPr/>
    </dgm:pt>
    <dgm:pt modelId="{E9E12E17-A93C-4384-9869-DC140FDC7D09}" type="pres">
      <dgm:prSet presAssocID="{559B6D6D-6C57-48AA-ABAD-4FFFAE692A9E}" presName="textRect" presStyleLbl="revTx" presStyleIdx="1" presStyleCnt="4" custScaleX="211913" custScaleY="108970" custLinFactNeighborX="10815" custLinFactNeighborY="-75927">
        <dgm:presLayoutVars>
          <dgm:chMax val="1"/>
          <dgm:chPref val="1"/>
        </dgm:presLayoutVars>
      </dgm:prSet>
      <dgm:spPr/>
    </dgm:pt>
    <dgm:pt modelId="{E7070422-819D-4526-8A72-7EBD7A33258C}" type="pres">
      <dgm:prSet presAssocID="{A32FBC08-F5AD-4DFD-9846-BE66FFD6F70B}" presName="sibTrans" presStyleCnt="0"/>
      <dgm:spPr/>
    </dgm:pt>
    <dgm:pt modelId="{FCCC5015-C9B0-4036-A8AC-CF3F835A473C}" type="pres">
      <dgm:prSet presAssocID="{38DC5C6D-5892-4061-A50C-C8AEF18F1D95}" presName="compNode" presStyleCnt="0"/>
      <dgm:spPr/>
    </dgm:pt>
    <dgm:pt modelId="{8B445581-3BDF-4B85-8F5A-EFC36934BB56}" type="pres">
      <dgm:prSet presAssocID="{38DC5C6D-5892-4061-A50C-C8AEF18F1D95}" presName="iconRect" presStyleLbl="node1" presStyleIdx="2" presStyleCnt="4" custLinFactX="-15675" custLinFactNeighborX="-100000" custLinFactNeighborY="595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F80D7480-3E7E-43AD-A159-FAB9C3C34E10}" type="pres">
      <dgm:prSet presAssocID="{38DC5C6D-5892-4061-A50C-C8AEF18F1D95}" presName="spaceRect" presStyleCnt="0"/>
      <dgm:spPr/>
    </dgm:pt>
    <dgm:pt modelId="{8F5D09E4-B2CB-4D07-A0A2-6CAA5A4D7F1E}" type="pres">
      <dgm:prSet presAssocID="{38DC5C6D-5892-4061-A50C-C8AEF18F1D95}" presName="textRect" presStyleLbl="revTx" presStyleIdx="2" presStyleCnt="4" custScaleX="148331" custLinFactNeighborX="-48055" custLinFactNeighborY="-27332">
        <dgm:presLayoutVars>
          <dgm:chMax val="1"/>
          <dgm:chPref val="1"/>
        </dgm:presLayoutVars>
      </dgm:prSet>
      <dgm:spPr/>
    </dgm:pt>
    <dgm:pt modelId="{9AE3B96A-7E89-4B7A-BFC2-F6730D5F663D}" type="pres">
      <dgm:prSet presAssocID="{A308CF93-7485-4D73-890C-F07CC9A8CB44}" presName="sibTrans" presStyleCnt="0"/>
      <dgm:spPr/>
    </dgm:pt>
    <dgm:pt modelId="{6F067B82-6052-45AD-918A-B8A892B7AD9B}" type="pres">
      <dgm:prSet presAssocID="{CA1C2F3A-DF08-4905-ABE4-EF88AFE9F936}" presName="compNode" presStyleCnt="0"/>
      <dgm:spPr/>
    </dgm:pt>
    <dgm:pt modelId="{AEFB8FED-506F-49D0-839E-1D7B0E34B0EB}" type="pres">
      <dgm:prSet presAssocID="{CA1C2F3A-DF08-4905-ABE4-EF88AFE9F936}" presName="iconRect" presStyleLbl="node1" presStyleIdx="3" presStyleCnt="4" custLinFactNeighborX="-57514" custLinFactNeighborY="1169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
        </a:ext>
      </dgm:extLst>
    </dgm:pt>
    <dgm:pt modelId="{E3DC1299-74C4-4926-A4F8-37CA66ED6724}" type="pres">
      <dgm:prSet presAssocID="{CA1C2F3A-DF08-4905-ABE4-EF88AFE9F936}" presName="spaceRect" presStyleCnt="0"/>
      <dgm:spPr/>
    </dgm:pt>
    <dgm:pt modelId="{7D3464F7-A1BC-4190-8464-AF6F1350E35E}" type="pres">
      <dgm:prSet presAssocID="{CA1C2F3A-DF08-4905-ABE4-EF88AFE9F936}" presName="textRect" presStyleLbl="revTx" presStyleIdx="3" presStyleCnt="4" custAng="0" custScaleY="65869" custLinFactNeighborX="-25029" custLinFactNeighborY="-17704">
        <dgm:presLayoutVars>
          <dgm:chMax val="1"/>
          <dgm:chPref val="1"/>
        </dgm:presLayoutVars>
      </dgm:prSet>
      <dgm:spPr/>
    </dgm:pt>
  </dgm:ptLst>
  <dgm:cxnLst>
    <dgm:cxn modelId="{8A548516-E366-44C6-81C8-8815D3510984}" type="presOf" srcId="{9630ACA2-8A8C-46BB-87D7-BB97B03F4BAE}" destId="{126298D7-BA44-4F80-B0F2-83E02B577D16}" srcOrd="0" destOrd="0" presId="urn:microsoft.com/office/officeart/2018/2/layout/IconLabelList"/>
    <dgm:cxn modelId="{1D912627-9F99-4CD6-8A3B-0FDBB2466B0A}" type="presOf" srcId="{CA1C2F3A-DF08-4905-ABE4-EF88AFE9F936}" destId="{7D3464F7-A1BC-4190-8464-AF6F1350E35E}" srcOrd="0" destOrd="0" presId="urn:microsoft.com/office/officeart/2018/2/layout/IconLabelList"/>
    <dgm:cxn modelId="{9F31C72E-72D6-4069-8241-BCF0590EA251}" srcId="{9630ACA2-8A8C-46BB-87D7-BB97B03F4BAE}" destId="{38DC5C6D-5892-4061-A50C-C8AEF18F1D95}" srcOrd="2" destOrd="0" parTransId="{37D2C1F7-5D0E-4019-9C1A-CCEFFF91A395}" sibTransId="{A308CF93-7485-4D73-890C-F07CC9A8CB44}"/>
    <dgm:cxn modelId="{674A886B-A926-44FE-956C-92A93AA150A1}" srcId="{9630ACA2-8A8C-46BB-87D7-BB97B03F4BAE}" destId="{EC5D0100-8F82-458C-8938-D116EE12741B}" srcOrd="0" destOrd="0" parTransId="{EC1BFAA7-D452-4B93-B086-FC96D97FD418}" sibTransId="{6C55C7DA-1EF5-4E35-98D1-8BEC0D4F9647}"/>
    <dgm:cxn modelId="{FBF0BE90-F81D-4569-8E05-AE019BDE107E}" type="presOf" srcId="{EC5D0100-8F82-458C-8938-D116EE12741B}" destId="{C5745C13-2C03-4391-A147-2BC370025331}" srcOrd="0" destOrd="0" presId="urn:microsoft.com/office/officeart/2018/2/layout/IconLabelList"/>
    <dgm:cxn modelId="{117C1898-BD10-4202-93BF-7B0C02ADDA4D}" srcId="{9630ACA2-8A8C-46BB-87D7-BB97B03F4BAE}" destId="{559B6D6D-6C57-48AA-ABAD-4FFFAE692A9E}" srcOrd="1" destOrd="0" parTransId="{8A3A58CC-FB85-404D-BE55-340D7725A5B0}" sibTransId="{A32FBC08-F5AD-4DFD-9846-BE66FFD6F70B}"/>
    <dgm:cxn modelId="{0A3A94C1-CE6F-4E7C-8F73-014007E410D5}" srcId="{9630ACA2-8A8C-46BB-87D7-BB97B03F4BAE}" destId="{CA1C2F3A-DF08-4905-ABE4-EF88AFE9F936}" srcOrd="3" destOrd="0" parTransId="{DD7B45B3-1635-443B-BAF8-21635F0A695D}" sibTransId="{4D49BC2B-DE1F-4EFF-A5C0-00116D525280}"/>
    <dgm:cxn modelId="{E8D3C3C8-0622-48A8-8739-55856D462B82}" type="presOf" srcId="{38DC5C6D-5892-4061-A50C-C8AEF18F1D95}" destId="{8F5D09E4-B2CB-4D07-A0A2-6CAA5A4D7F1E}" srcOrd="0" destOrd="0" presId="urn:microsoft.com/office/officeart/2018/2/layout/IconLabelList"/>
    <dgm:cxn modelId="{247FDDE3-ABB5-4E88-B949-917DB657E653}" type="presOf" srcId="{559B6D6D-6C57-48AA-ABAD-4FFFAE692A9E}" destId="{E9E12E17-A93C-4384-9869-DC140FDC7D09}" srcOrd="0" destOrd="0" presId="urn:microsoft.com/office/officeart/2018/2/layout/IconLabelList"/>
    <dgm:cxn modelId="{127FD34C-2F4E-4623-B3F7-19B979EBF9D5}" type="presParOf" srcId="{126298D7-BA44-4F80-B0F2-83E02B577D16}" destId="{DF4380FF-7F51-43F8-A061-7ABFABA32FC5}" srcOrd="0" destOrd="0" presId="urn:microsoft.com/office/officeart/2018/2/layout/IconLabelList"/>
    <dgm:cxn modelId="{DD4BC636-EDDA-4853-8AC8-790CA52D862C}" type="presParOf" srcId="{DF4380FF-7F51-43F8-A061-7ABFABA32FC5}" destId="{91254B75-1658-40EF-B32E-8B2A88A622A6}" srcOrd="0" destOrd="0" presId="urn:microsoft.com/office/officeart/2018/2/layout/IconLabelList"/>
    <dgm:cxn modelId="{91908B81-FBA3-4FA0-B151-2FB7124F5A90}" type="presParOf" srcId="{DF4380FF-7F51-43F8-A061-7ABFABA32FC5}" destId="{6918F9C6-7A65-48D0-B722-1FB3ABA48DB1}" srcOrd="1" destOrd="0" presId="urn:microsoft.com/office/officeart/2018/2/layout/IconLabelList"/>
    <dgm:cxn modelId="{8614B685-AF80-4ABF-9576-5BE331A33C40}" type="presParOf" srcId="{DF4380FF-7F51-43F8-A061-7ABFABA32FC5}" destId="{C5745C13-2C03-4391-A147-2BC370025331}" srcOrd="2" destOrd="0" presId="urn:microsoft.com/office/officeart/2018/2/layout/IconLabelList"/>
    <dgm:cxn modelId="{A8452D95-2C25-4B94-A39D-071CC5A294EC}" type="presParOf" srcId="{126298D7-BA44-4F80-B0F2-83E02B577D16}" destId="{3BF2047F-F13C-4064-907D-438072F30D8C}" srcOrd="1" destOrd="0" presId="urn:microsoft.com/office/officeart/2018/2/layout/IconLabelList"/>
    <dgm:cxn modelId="{AD715664-1CE9-46A8-A56B-FDE47A617BAA}" type="presParOf" srcId="{126298D7-BA44-4F80-B0F2-83E02B577D16}" destId="{4B22BD21-ECBA-47FF-9752-82F741408DA1}" srcOrd="2" destOrd="0" presId="urn:microsoft.com/office/officeart/2018/2/layout/IconLabelList"/>
    <dgm:cxn modelId="{9D36A6B7-CBFE-43F0-9D25-2413C3267AD8}" type="presParOf" srcId="{4B22BD21-ECBA-47FF-9752-82F741408DA1}" destId="{9FA85CC0-3BBC-405A-A2BA-A154B0E816AF}" srcOrd="0" destOrd="0" presId="urn:microsoft.com/office/officeart/2018/2/layout/IconLabelList"/>
    <dgm:cxn modelId="{3FD178AF-451B-46B7-9FC0-BBBD6436C77B}" type="presParOf" srcId="{4B22BD21-ECBA-47FF-9752-82F741408DA1}" destId="{856FAFDB-7DFA-462C-8E19-D42DEB47EB0A}" srcOrd="1" destOrd="0" presId="urn:microsoft.com/office/officeart/2018/2/layout/IconLabelList"/>
    <dgm:cxn modelId="{31B3133D-A2EC-48DE-9252-3442B9461E2B}" type="presParOf" srcId="{4B22BD21-ECBA-47FF-9752-82F741408DA1}" destId="{E9E12E17-A93C-4384-9869-DC140FDC7D09}" srcOrd="2" destOrd="0" presId="urn:microsoft.com/office/officeart/2018/2/layout/IconLabelList"/>
    <dgm:cxn modelId="{D5121F40-CD90-4185-B7CB-0F36F920B298}" type="presParOf" srcId="{126298D7-BA44-4F80-B0F2-83E02B577D16}" destId="{E7070422-819D-4526-8A72-7EBD7A33258C}" srcOrd="3" destOrd="0" presId="urn:microsoft.com/office/officeart/2018/2/layout/IconLabelList"/>
    <dgm:cxn modelId="{53528A6D-E985-4D7D-AB13-89A639E66D4A}" type="presParOf" srcId="{126298D7-BA44-4F80-B0F2-83E02B577D16}" destId="{FCCC5015-C9B0-4036-A8AC-CF3F835A473C}" srcOrd="4" destOrd="0" presId="urn:microsoft.com/office/officeart/2018/2/layout/IconLabelList"/>
    <dgm:cxn modelId="{D44E96FA-4129-456A-B070-344849E34A51}" type="presParOf" srcId="{FCCC5015-C9B0-4036-A8AC-CF3F835A473C}" destId="{8B445581-3BDF-4B85-8F5A-EFC36934BB56}" srcOrd="0" destOrd="0" presId="urn:microsoft.com/office/officeart/2018/2/layout/IconLabelList"/>
    <dgm:cxn modelId="{608B0AF4-5C11-4972-BD93-59EEDECEF816}" type="presParOf" srcId="{FCCC5015-C9B0-4036-A8AC-CF3F835A473C}" destId="{F80D7480-3E7E-43AD-A159-FAB9C3C34E10}" srcOrd="1" destOrd="0" presId="urn:microsoft.com/office/officeart/2018/2/layout/IconLabelList"/>
    <dgm:cxn modelId="{A85968ED-4177-4F77-8F29-611F8368D995}" type="presParOf" srcId="{FCCC5015-C9B0-4036-A8AC-CF3F835A473C}" destId="{8F5D09E4-B2CB-4D07-A0A2-6CAA5A4D7F1E}" srcOrd="2" destOrd="0" presId="urn:microsoft.com/office/officeart/2018/2/layout/IconLabelList"/>
    <dgm:cxn modelId="{45930122-8A98-4553-B527-C118BD141803}" type="presParOf" srcId="{126298D7-BA44-4F80-B0F2-83E02B577D16}" destId="{9AE3B96A-7E89-4B7A-BFC2-F6730D5F663D}" srcOrd="5" destOrd="0" presId="urn:microsoft.com/office/officeart/2018/2/layout/IconLabelList"/>
    <dgm:cxn modelId="{BE409DCB-1198-4758-A1AF-FCDC50D54E1A}" type="presParOf" srcId="{126298D7-BA44-4F80-B0F2-83E02B577D16}" destId="{6F067B82-6052-45AD-918A-B8A892B7AD9B}" srcOrd="6" destOrd="0" presId="urn:microsoft.com/office/officeart/2018/2/layout/IconLabelList"/>
    <dgm:cxn modelId="{DE66A105-9CE0-42C9-9B44-51926924CDFC}" type="presParOf" srcId="{6F067B82-6052-45AD-918A-B8A892B7AD9B}" destId="{AEFB8FED-506F-49D0-839E-1D7B0E34B0EB}" srcOrd="0" destOrd="0" presId="urn:microsoft.com/office/officeart/2018/2/layout/IconLabelList"/>
    <dgm:cxn modelId="{081F5BA0-F776-4273-9657-18556F243B1D}" type="presParOf" srcId="{6F067B82-6052-45AD-918A-B8A892B7AD9B}" destId="{E3DC1299-74C4-4926-A4F8-37CA66ED6724}" srcOrd="1" destOrd="0" presId="urn:microsoft.com/office/officeart/2018/2/layout/IconLabelList"/>
    <dgm:cxn modelId="{59469CE4-CF9A-4418-9FFB-184711BF8473}" type="presParOf" srcId="{6F067B82-6052-45AD-918A-B8A892B7AD9B}" destId="{7D3464F7-A1BC-4190-8464-AF6F1350E35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C05BAB-CFDE-4145-B7BE-2ABA8FBA2409}"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8C76682-5169-4BC5-8327-24A4E59FAFF8}">
      <dgm:prSet/>
      <dgm:spPr/>
      <dgm:t>
        <a:bodyPr/>
        <a:lstStyle/>
        <a:p>
          <a:pPr>
            <a:defRPr cap="all"/>
          </a:pPr>
          <a:r>
            <a:rPr lang="en-US" dirty="0"/>
            <a:t>Free 133-item web-based assessment </a:t>
          </a:r>
        </a:p>
      </dgm:t>
    </dgm:pt>
    <dgm:pt modelId="{8C235C2C-9766-4468-A174-78ABD3EBADBA}" type="parTrans" cxnId="{8E797982-A980-4DEA-B1EB-178AD88D0935}">
      <dgm:prSet/>
      <dgm:spPr/>
      <dgm:t>
        <a:bodyPr/>
        <a:lstStyle/>
        <a:p>
          <a:endParaRPr lang="en-US"/>
        </a:p>
      </dgm:t>
    </dgm:pt>
    <dgm:pt modelId="{06170EF0-8F62-491A-AD32-D4C949FB0866}" type="sibTrans" cxnId="{8E797982-A980-4DEA-B1EB-178AD88D0935}">
      <dgm:prSet/>
      <dgm:spPr/>
      <dgm:t>
        <a:bodyPr/>
        <a:lstStyle/>
        <a:p>
          <a:endParaRPr lang="en-US"/>
        </a:p>
      </dgm:t>
    </dgm:pt>
    <dgm:pt modelId="{949FF400-8B9E-4962-BB02-53507666ACC3}">
      <dgm:prSet/>
      <dgm:spPr/>
      <dgm:t>
        <a:bodyPr/>
        <a:lstStyle/>
        <a:p>
          <a:pPr>
            <a:defRPr cap="all"/>
          </a:pPr>
          <a:r>
            <a:rPr lang="en-US" dirty="0"/>
            <a:t>For individuals with IDD</a:t>
          </a:r>
        </a:p>
      </dgm:t>
    </dgm:pt>
    <dgm:pt modelId="{D73CD626-7F2F-4BEC-A2FB-1BA004A141CF}" type="parTrans" cxnId="{5F1E6B8B-A033-4A1F-B5E9-58FDDDBA43A6}">
      <dgm:prSet/>
      <dgm:spPr/>
      <dgm:t>
        <a:bodyPr/>
        <a:lstStyle/>
        <a:p>
          <a:endParaRPr lang="en-US"/>
        </a:p>
      </dgm:t>
    </dgm:pt>
    <dgm:pt modelId="{872B3BB1-3F5E-465E-A9F6-69A3569179C0}" type="sibTrans" cxnId="{5F1E6B8B-A033-4A1F-B5E9-58FDDDBA43A6}">
      <dgm:prSet/>
      <dgm:spPr/>
      <dgm:t>
        <a:bodyPr/>
        <a:lstStyle/>
        <a:p>
          <a:endParaRPr lang="en-US"/>
        </a:p>
      </dgm:t>
    </dgm:pt>
    <dgm:pt modelId="{F487BBEF-58D5-4589-9EC1-E06B533C8E61}">
      <dgm:prSet/>
      <dgm:spPr/>
      <dgm:t>
        <a:bodyPr/>
        <a:lstStyle/>
        <a:p>
          <a:pPr>
            <a:defRPr cap="all"/>
          </a:pPr>
          <a:r>
            <a:rPr lang="en-US" dirty="0"/>
            <a:t>Strengths-based</a:t>
          </a:r>
        </a:p>
      </dgm:t>
    </dgm:pt>
    <dgm:pt modelId="{BF54294D-D238-4650-A688-D01891784E49}" type="parTrans" cxnId="{A98C355A-FCF2-4BBF-BD57-37A48D22325B}">
      <dgm:prSet/>
      <dgm:spPr/>
      <dgm:t>
        <a:bodyPr/>
        <a:lstStyle/>
        <a:p>
          <a:endParaRPr lang="en-US"/>
        </a:p>
      </dgm:t>
    </dgm:pt>
    <dgm:pt modelId="{599F9DF5-9D59-471D-93E9-3ED55479C26F}" type="sibTrans" cxnId="{A98C355A-FCF2-4BBF-BD57-37A48D22325B}">
      <dgm:prSet/>
      <dgm:spPr/>
      <dgm:t>
        <a:bodyPr/>
        <a:lstStyle/>
        <a:p>
          <a:endParaRPr lang="en-US"/>
        </a:p>
      </dgm:t>
    </dgm:pt>
    <dgm:pt modelId="{609F8DD3-FF06-4DB4-8265-E1C3492D2ADC}">
      <dgm:prSet/>
      <dgm:spPr/>
      <dgm:t>
        <a:bodyPr/>
        <a:lstStyle/>
        <a:p>
          <a:pPr>
            <a:defRPr cap="all"/>
          </a:pPr>
          <a:r>
            <a:rPr lang="en-US" dirty="0"/>
            <a:t>Focus on employment skills </a:t>
          </a:r>
        </a:p>
      </dgm:t>
    </dgm:pt>
    <dgm:pt modelId="{E2F5B654-0BBA-40AA-8F42-907EC0FBACF9}" type="parTrans" cxnId="{BB034623-0EFD-486D-9496-BC3380BF6724}">
      <dgm:prSet/>
      <dgm:spPr/>
      <dgm:t>
        <a:bodyPr/>
        <a:lstStyle/>
        <a:p>
          <a:endParaRPr lang="en-US"/>
        </a:p>
      </dgm:t>
    </dgm:pt>
    <dgm:pt modelId="{48879059-DF88-4621-AAFE-9E068941280F}" type="sibTrans" cxnId="{BB034623-0EFD-486D-9496-BC3380BF6724}">
      <dgm:prSet/>
      <dgm:spPr/>
      <dgm:t>
        <a:bodyPr/>
        <a:lstStyle/>
        <a:p>
          <a:endParaRPr lang="en-US"/>
        </a:p>
      </dgm:t>
    </dgm:pt>
    <dgm:pt modelId="{13F02CCF-4615-47A7-8477-673DDD3BE5D7}">
      <dgm:prSet/>
      <dgm:spPr/>
      <dgm:t>
        <a:bodyPr/>
        <a:lstStyle/>
        <a:p>
          <a:pPr>
            <a:defRPr cap="all"/>
          </a:pPr>
          <a:r>
            <a:rPr lang="en-US" dirty="0"/>
            <a:t>Valid and reliable</a:t>
          </a:r>
        </a:p>
      </dgm:t>
    </dgm:pt>
    <dgm:pt modelId="{BB2A5DA7-49E0-4F29-BB87-BE8CC50D4FE5}" type="parTrans" cxnId="{5E298282-05A1-4A1E-9391-11491C4B59A3}">
      <dgm:prSet/>
      <dgm:spPr/>
      <dgm:t>
        <a:bodyPr/>
        <a:lstStyle/>
        <a:p>
          <a:endParaRPr lang="en-US"/>
        </a:p>
      </dgm:t>
    </dgm:pt>
    <dgm:pt modelId="{A0987B72-CC69-4ECE-AEA1-D17F6AD8C1E7}" type="sibTrans" cxnId="{5E298282-05A1-4A1E-9391-11491C4B59A3}">
      <dgm:prSet/>
      <dgm:spPr/>
      <dgm:t>
        <a:bodyPr/>
        <a:lstStyle/>
        <a:p>
          <a:endParaRPr lang="en-US"/>
        </a:p>
      </dgm:t>
    </dgm:pt>
    <dgm:pt modelId="{86984B96-F28F-472F-B366-7AD20A30F117}">
      <dgm:prSet/>
      <dgm:spPr/>
      <dgm:t>
        <a:bodyPr/>
        <a:lstStyle/>
        <a:p>
          <a:pPr>
            <a:defRPr cap="all"/>
          </a:pPr>
          <a:r>
            <a:rPr lang="en-US" dirty="0"/>
            <a:t>Job Matching tool </a:t>
          </a:r>
        </a:p>
      </dgm:t>
    </dgm:pt>
    <dgm:pt modelId="{A595BA86-CD4A-4813-B94E-2D580FAD226B}" type="parTrans" cxnId="{6248FE3A-26FE-4BE5-8D36-346A97C60FB7}">
      <dgm:prSet/>
      <dgm:spPr/>
      <dgm:t>
        <a:bodyPr/>
        <a:lstStyle/>
        <a:p>
          <a:endParaRPr lang="en-US"/>
        </a:p>
      </dgm:t>
    </dgm:pt>
    <dgm:pt modelId="{9E1816C3-F9E7-4F10-967E-8A94E0E19E44}" type="sibTrans" cxnId="{6248FE3A-26FE-4BE5-8D36-346A97C60FB7}">
      <dgm:prSet/>
      <dgm:spPr/>
      <dgm:t>
        <a:bodyPr/>
        <a:lstStyle/>
        <a:p>
          <a:endParaRPr lang="en-US"/>
        </a:p>
      </dgm:t>
    </dgm:pt>
    <dgm:pt modelId="{3000EEEA-D56C-40DB-9556-88DC6166679F}">
      <dgm:prSet/>
      <dgm:spPr/>
      <dgm:t>
        <a:bodyPr/>
        <a:lstStyle/>
        <a:p>
          <a:pPr>
            <a:defRPr cap="all"/>
          </a:pPr>
          <a:r>
            <a:rPr lang="en-US" dirty="0"/>
            <a:t>Tele-Health and Tele-Education applications</a:t>
          </a:r>
        </a:p>
      </dgm:t>
    </dgm:pt>
    <dgm:pt modelId="{9C725BAF-95B2-45D3-8368-12E59A16A948}" type="parTrans" cxnId="{60D7E548-2CBB-4D41-BD7F-566B5DD4F430}">
      <dgm:prSet/>
      <dgm:spPr/>
      <dgm:t>
        <a:bodyPr/>
        <a:lstStyle/>
        <a:p>
          <a:endParaRPr lang="en-US"/>
        </a:p>
      </dgm:t>
    </dgm:pt>
    <dgm:pt modelId="{8163EDF1-3B15-4202-9AFA-3174848FD18B}" type="sibTrans" cxnId="{60D7E548-2CBB-4D41-BD7F-566B5DD4F430}">
      <dgm:prSet/>
      <dgm:spPr/>
      <dgm:t>
        <a:bodyPr/>
        <a:lstStyle/>
        <a:p>
          <a:endParaRPr lang="en-US"/>
        </a:p>
      </dgm:t>
    </dgm:pt>
    <dgm:pt modelId="{02951CAA-CC47-4DA4-B47D-6A0AB392C235}" type="pres">
      <dgm:prSet presAssocID="{3BC05BAB-CFDE-4145-B7BE-2ABA8FBA2409}" presName="root" presStyleCnt="0">
        <dgm:presLayoutVars>
          <dgm:dir/>
          <dgm:resizeHandles val="exact"/>
        </dgm:presLayoutVars>
      </dgm:prSet>
      <dgm:spPr/>
    </dgm:pt>
    <dgm:pt modelId="{00C5A82C-31CD-493C-80CE-A2FB31FD4EEB}" type="pres">
      <dgm:prSet presAssocID="{A8C76682-5169-4BC5-8327-24A4E59FAFF8}" presName="compNode" presStyleCnt="0"/>
      <dgm:spPr/>
    </dgm:pt>
    <dgm:pt modelId="{201C4C92-CC3D-41E5-B3F2-8EB6332AA621}" type="pres">
      <dgm:prSet presAssocID="{A8C76682-5169-4BC5-8327-24A4E59FAFF8}" presName="iconBgRect" presStyleLbl="bgShp" presStyleIdx="0" presStyleCnt="7" custLinFactNeighborX="-23098" custLinFactNeighborY="-83116"/>
      <dgm:spPr>
        <a:prstGeom prst="round2DiagRect">
          <a:avLst>
            <a:gd name="adj1" fmla="val 29727"/>
            <a:gd name="adj2" fmla="val 0"/>
          </a:avLst>
        </a:prstGeom>
      </dgm:spPr>
    </dgm:pt>
    <dgm:pt modelId="{ABDA5853-24EA-4EB9-9B2B-5B624FD6915E}" type="pres">
      <dgm:prSet presAssocID="{A8C76682-5169-4BC5-8327-24A4E59FAFF8}" presName="iconRect" presStyleLbl="node1" presStyleIdx="0" presStyleCnt="7" custLinFactY="-38963" custLinFactNeighborX="-40257" custLinFactNeighborY="-100000"/>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C54A0C8-86E9-4CB5-9823-D31E0B7502A3}" type="pres">
      <dgm:prSet presAssocID="{A8C76682-5169-4BC5-8327-24A4E59FAFF8}" presName="spaceRect" presStyleCnt="0"/>
      <dgm:spPr/>
    </dgm:pt>
    <dgm:pt modelId="{53C88C58-E77F-4329-9E5D-D2D49F8E4E02}" type="pres">
      <dgm:prSet presAssocID="{A8C76682-5169-4BC5-8327-24A4E59FAFF8}" presName="textRect" presStyleLbl="revTx" presStyleIdx="0" presStyleCnt="7" custLinFactY="-105031" custLinFactNeighborX="73298" custLinFactNeighborY="-200000">
        <dgm:presLayoutVars>
          <dgm:chMax val="1"/>
          <dgm:chPref val="1"/>
        </dgm:presLayoutVars>
      </dgm:prSet>
      <dgm:spPr/>
    </dgm:pt>
    <dgm:pt modelId="{8C2D99C3-F621-4612-80CE-49676B23E030}" type="pres">
      <dgm:prSet presAssocID="{06170EF0-8F62-491A-AD32-D4C949FB0866}" presName="sibTrans" presStyleCnt="0"/>
      <dgm:spPr/>
    </dgm:pt>
    <dgm:pt modelId="{BC322744-DE0E-4702-BDA3-CD9358522A80}" type="pres">
      <dgm:prSet presAssocID="{949FF400-8B9E-4962-BB02-53507666ACC3}" presName="compNode" presStyleCnt="0"/>
      <dgm:spPr/>
    </dgm:pt>
    <dgm:pt modelId="{64CEFC49-E8B9-48CF-B6A6-A9DCAB548F9E}" type="pres">
      <dgm:prSet presAssocID="{949FF400-8B9E-4962-BB02-53507666ACC3}" presName="iconBgRect" presStyleLbl="bgShp" presStyleIdx="1" presStyleCnt="7" custLinFactX="-100000" custLinFactNeighborX="-115721" custLinFactNeighborY="40173"/>
      <dgm:spPr>
        <a:prstGeom prst="round2DiagRect">
          <a:avLst>
            <a:gd name="adj1" fmla="val 29727"/>
            <a:gd name="adj2" fmla="val 0"/>
          </a:avLst>
        </a:prstGeom>
      </dgm:spPr>
    </dgm:pt>
    <dgm:pt modelId="{03E65937-3D19-4417-A43D-F0EA746F582F}" type="pres">
      <dgm:prSet presAssocID="{949FF400-8B9E-4962-BB02-53507666ACC3}" presName="iconRect" presStyleLbl="node1" presStyleIdx="1" presStyleCnt="7" custLinFactX="-177578" custLinFactNeighborX="-200000" custLinFactNeighborY="7243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9000" r="-69000"/>
          </a:stretch>
        </a:blipFill>
        <a:ln>
          <a:noFill/>
        </a:ln>
      </dgm:spPr>
    </dgm:pt>
    <dgm:pt modelId="{0F63EB0F-1938-4AA1-B12E-0CACD63BB023}" type="pres">
      <dgm:prSet presAssocID="{949FF400-8B9E-4962-BB02-53507666ACC3}" presName="spaceRect" presStyleCnt="0"/>
      <dgm:spPr/>
    </dgm:pt>
    <dgm:pt modelId="{F8388301-CB30-488A-B0C5-7ECB38142FF5}" type="pres">
      <dgm:prSet presAssocID="{949FF400-8B9E-4962-BB02-53507666ACC3}" presName="textRect" presStyleLbl="revTx" presStyleIdx="1" presStyleCnt="7" custLinFactY="-28865" custLinFactNeighborX="-50701" custLinFactNeighborY="-100000">
        <dgm:presLayoutVars>
          <dgm:chMax val="1"/>
          <dgm:chPref val="1"/>
        </dgm:presLayoutVars>
      </dgm:prSet>
      <dgm:spPr/>
    </dgm:pt>
    <dgm:pt modelId="{09706ADD-780A-411A-BE65-0C2F6BF32D66}" type="pres">
      <dgm:prSet presAssocID="{872B3BB1-3F5E-465E-A9F6-69A3569179C0}" presName="sibTrans" presStyleCnt="0"/>
      <dgm:spPr/>
    </dgm:pt>
    <dgm:pt modelId="{9024A885-0064-4564-9C60-B53ACA1526F4}" type="pres">
      <dgm:prSet presAssocID="{F487BBEF-58D5-4589-9EC1-E06B533C8E61}" presName="compNode" presStyleCnt="0"/>
      <dgm:spPr/>
    </dgm:pt>
    <dgm:pt modelId="{00D5AC11-B858-4E23-BD4B-E9606EC644E5}" type="pres">
      <dgm:prSet presAssocID="{F487BBEF-58D5-4589-9EC1-E06B533C8E61}" presName="iconBgRect" presStyleLbl="bgShp" presStyleIdx="2" presStyleCnt="7" custLinFactNeighborX="-55411" custLinFactNeighborY="-89648"/>
      <dgm:spPr>
        <a:prstGeom prst="round2DiagRect">
          <a:avLst>
            <a:gd name="adj1" fmla="val 29727"/>
            <a:gd name="adj2" fmla="val 0"/>
          </a:avLst>
        </a:prstGeom>
      </dgm:spPr>
    </dgm:pt>
    <dgm:pt modelId="{9CB90CAC-DD77-45C9-90B8-45CC68F850E2}" type="pres">
      <dgm:prSet presAssocID="{F487BBEF-58D5-4589-9EC1-E06B533C8E61}" presName="iconRect" presStyleLbl="node1" presStyleIdx="2" presStyleCnt="7" custLinFactY="-54518" custLinFactNeighborX="-96573" custLinFactNeighborY="-100000"/>
      <dgm:spPr>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umbbell"/>
        </a:ext>
      </dgm:extLst>
    </dgm:pt>
    <dgm:pt modelId="{D6D49578-AE95-44A9-A042-17A79DE0E069}" type="pres">
      <dgm:prSet presAssocID="{F487BBEF-58D5-4589-9EC1-E06B533C8E61}" presName="spaceRect" presStyleCnt="0"/>
      <dgm:spPr/>
    </dgm:pt>
    <dgm:pt modelId="{79559BCC-1C0E-4509-A990-7C75E4E6A28C}" type="pres">
      <dgm:prSet presAssocID="{F487BBEF-58D5-4589-9EC1-E06B533C8E61}" presName="textRect" presStyleLbl="revTx" presStyleIdx="2" presStyleCnt="7" custLinFactY="-100000" custLinFactNeighborX="60841" custLinFactNeighborY="-199981">
        <dgm:presLayoutVars>
          <dgm:chMax val="1"/>
          <dgm:chPref val="1"/>
        </dgm:presLayoutVars>
      </dgm:prSet>
      <dgm:spPr/>
    </dgm:pt>
    <dgm:pt modelId="{B469A2F1-EDE3-4F6B-BDE7-FB1DAE9C8F59}" type="pres">
      <dgm:prSet presAssocID="{599F9DF5-9D59-471D-93E9-3ED55479C26F}" presName="sibTrans" presStyleCnt="0"/>
      <dgm:spPr/>
    </dgm:pt>
    <dgm:pt modelId="{4455A3EE-E3D6-462A-AE51-D03E1A8D1B6B}" type="pres">
      <dgm:prSet presAssocID="{609F8DD3-FF06-4DB4-8265-E1C3492D2ADC}" presName="compNode" presStyleCnt="0"/>
      <dgm:spPr/>
    </dgm:pt>
    <dgm:pt modelId="{7953596B-BCE4-4B2F-ACFB-D0A822C20A88}" type="pres">
      <dgm:prSet presAssocID="{609F8DD3-FF06-4DB4-8265-E1C3492D2ADC}" presName="iconBgRect" presStyleLbl="bgShp" presStyleIdx="3" presStyleCnt="7" custLinFactX="-100000" custLinFactNeighborX="-152120" custLinFactNeighborY="42944"/>
      <dgm:spPr>
        <a:prstGeom prst="round2DiagRect">
          <a:avLst>
            <a:gd name="adj1" fmla="val 29727"/>
            <a:gd name="adj2" fmla="val 0"/>
          </a:avLst>
        </a:prstGeom>
      </dgm:spPr>
    </dgm:pt>
    <dgm:pt modelId="{042D39C8-ED3B-4013-968E-8F27E6714187}" type="pres">
      <dgm:prSet presAssocID="{609F8DD3-FF06-4DB4-8265-E1C3492D2ADC}" presName="iconRect" presStyleLbl="node1" presStyleIdx="3" presStyleCnt="7" custLinFactX="-200000" custLinFactNeighborX="-236994" custLinFactNeighborY="67601"/>
      <dgm:spPr>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riefcase"/>
        </a:ext>
      </dgm:extLst>
    </dgm:pt>
    <dgm:pt modelId="{FB9B734A-C239-411E-8F56-C7DE9B3B9D60}" type="pres">
      <dgm:prSet presAssocID="{609F8DD3-FF06-4DB4-8265-E1C3492D2ADC}" presName="spaceRect" presStyleCnt="0"/>
      <dgm:spPr/>
    </dgm:pt>
    <dgm:pt modelId="{E481FA48-D095-4DFC-B2A7-59743C0D043A}" type="pres">
      <dgm:prSet presAssocID="{609F8DD3-FF06-4DB4-8265-E1C3492D2ADC}" presName="textRect" presStyleLbl="revTx" presStyleIdx="3" presStyleCnt="7" custLinFactY="-4210" custLinFactNeighborX="-61497" custLinFactNeighborY="-100000">
        <dgm:presLayoutVars>
          <dgm:chMax val="1"/>
          <dgm:chPref val="1"/>
        </dgm:presLayoutVars>
      </dgm:prSet>
      <dgm:spPr/>
    </dgm:pt>
    <dgm:pt modelId="{AD0F9FF6-96E0-4FEF-A5BB-9D6851A280F2}" type="pres">
      <dgm:prSet presAssocID="{48879059-DF88-4621-AAFE-9E068941280F}" presName="sibTrans" presStyleCnt="0"/>
      <dgm:spPr/>
    </dgm:pt>
    <dgm:pt modelId="{74DAAA81-1490-4F11-8A85-94FB2DEC3B94}" type="pres">
      <dgm:prSet presAssocID="{13F02CCF-4615-47A7-8477-673DDD3BE5D7}" presName="compNode" presStyleCnt="0"/>
      <dgm:spPr/>
    </dgm:pt>
    <dgm:pt modelId="{664750C1-6FE0-4093-9307-C8B5795B8C35}" type="pres">
      <dgm:prSet presAssocID="{13F02CCF-4615-47A7-8477-673DDD3BE5D7}" presName="iconBgRect" presStyleLbl="bgShp" presStyleIdx="4" presStyleCnt="7" custLinFactX="100000" custLinFactNeighborX="128294" custLinFactNeighborY="-80346"/>
      <dgm:spPr>
        <a:prstGeom prst="round2DiagRect">
          <a:avLst>
            <a:gd name="adj1" fmla="val 29727"/>
            <a:gd name="adj2" fmla="val 0"/>
          </a:avLst>
        </a:prstGeom>
      </dgm:spPr>
    </dgm:pt>
    <dgm:pt modelId="{9043CECD-3D11-44B4-A965-E268082E3548}" type="pres">
      <dgm:prSet presAssocID="{13F02CCF-4615-47A7-8477-673DDD3BE5D7}" presName="iconRect" presStyleLbl="node1" presStyleIdx="4" presStyleCnt="7" custLinFactX="200000" custLinFactY="-42359" custLinFactNeighborX="205126" custLinFactNeighborY="-100000"/>
      <dgm:spPr>
        <a:blipFill>
          <a:blip xmlns:r="http://schemas.openxmlformats.org/officeDocument/2006/relationships"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lose"/>
        </a:ext>
      </dgm:extLst>
    </dgm:pt>
    <dgm:pt modelId="{AC9E8162-B5BB-4D95-A8BD-EC1A05129528}" type="pres">
      <dgm:prSet presAssocID="{13F02CCF-4615-47A7-8477-673DDD3BE5D7}" presName="spaceRect" presStyleCnt="0"/>
      <dgm:spPr/>
    </dgm:pt>
    <dgm:pt modelId="{71968F4C-53D5-4B74-82F9-A42539B3A790}" type="pres">
      <dgm:prSet presAssocID="{13F02CCF-4615-47A7-8477-673DDD3BE5D7}" presName="textRect" presStyleLbl="revTx" presStyleIdx="4" presStyleCnt="7" custLinFactX="100000" custLinFactY="-100000" custLinFactNeighborX="134914" custLinFactNeighborY="-158272">
        <dgm:presLayoutVars>
          <dgm:chMax val="1"/>
          <dgm:chPref val="1"/>
        </dgm:presLayoutVars>
      </dgm:prSet>
      <dgm:spPr/>
    </dgm:pt>
    <dgm:pt modelId="{36340664-964A-444D-8295-93CCA8CBB02E}" type="pres">
      <dgm:prSet presAssocID="{A0987B72-CC69-4ECE-AEA1-D17F6AD8C1E7}" presName="sibTrans" presStyleCnt="0"/>
      <dgm:spPr/>
    </dgm:pt>
    <dgm:pt modelId="{EA497350-6172-43DE-991A-718BE41A4DD7}" type="pres">
      <dgm:prSet presAssocID="{86984B96-F28F-472F-B366-7AD20A30F117}" presName="compNode" presStyleCnt="0"/>
      <dgm:spPr/>
    </dgm:pt>
    <dgm:pt modelId="{C15D685A-A2B3-4565-B951-5134F45C7F87}" type="pres">
      <dgm:prSet presAssocID="{86984B96-F28F-472F-B366-7AD20A30F117}" presName="iconBgRect" presStyleLbl="bgShp" presStyleIdx="5" presStyleCnt="7" custLinFactX="-112033" custLinFactNeighborX="-200000" custLinFactNeighborY="-82586"/>
      <dgm:spPr>
        <a:prstGeom prst="round2DiagRect">
          <a:avLst>
            <a:gd name="adj1" fmla="val 29727"/>
            <a:gd name="adj2" fmla="val 0"/>
          </a:avLst>
        </a:prstGeom>
      </dgm:spPr>
    </dgm:pt>
    <dgm:pt modelId="{047DD64D-F344-4476-985C-88F4F49DF617}" type="pres">
      <dgm:prSet presAssocID="{86984B96-F28F-472F-B366-7AD20A30F117}" presName="iconRect" presStyleLbl="node1" presStyleIdx="5" presStyleCnt="7" custLinFactX="-245435" custLinFactY="-37935" custLinFactNeighborX="-300000" custLinFactNeighborY="-100000"/>
      <dgm:spPr>
        <a:blipFill>
          <a:blip xmlns:r="http://schemas.openxmlformats.org/officeDocument/2006/relationships"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Tools"/>
        </a:ext>
      </dgm:extLst>
    </dgm:pt>
    <dgm:pt modelId="{6AD03EFA-9516-47A0-8EC1-B30C09DC5F5F}" type="pres">
      <dgm:prSet presAssocID="{86984B96-F28F-472F-B366-7AD20A30F117}" presName="spaceRect" presStyleCnt="0"/>
      <dgm:spPr/>
    </dgm:pt>
    <dgm:pt modelId="{97CD3E8C-1A66-44BC-B614-EE295F124F8B}" type="pres">
      <dgm:prSet presAssocID="{86984B96-F28F-472F-B366-7AD20A30F117}" presName="textRect" presStyleLbl="revTx" presStyleIdx="5" presStyleCnt="7" custLinFactX="-1258" custLinFactY="-106943" custLinFactNeighborX="-100000" custLinFactNeighborY="-200000">
        <dgm:presLayoutVars>
          <dgm:chMax val="1"/>
          <dgm:chPref val="1"/>
        </dgm:presLayoutVars>
      </dgm:prSet>
      <dgm:spPr/>
    </dgm:pt>
    <dgm:pt modelId="{0431DD0B-DE14-4312-AE5D-A1E437DDDC56}" type="pres">
      <dgm:prSet presAssocID="{9E1816C3-F9E7-4F10-967E-8A94E0E19E44}" presName="sibTrans" presStyleCnt="0"/>
      <dgm:spPr/>
    </dgm:pt>
    <dgm:pt modelId="{9DF681B3-270D-4EF8-B527-5EEACEF69463}" type="pres">
      <dgm:prSet presAssocID="{3000EEEA-D56C-40DB-9556-88DC6166679F}" presName="compNode" presStyleCnt="0"/>
      <dgm:spPr/>
    </dgm:pt>
    <dgm:pt modelId="{982A65AF-B5E2-4B9E-BCB7-1258379AE6A5}" type="pres">
      <dgm:prSet presAssocID="{3000EEEA-D56C-40DB-9556-88DC6166679F}" presName="iconBgRect" presStyleLbl="bgShp" presStyleIdx="6" presStyleCnt="7" custLinFactX="-204656" custLinFactNeighborX="-300000" custLinFactNeighborY="54556"/>
      <dgm:spPr>
        <a:prstGeom prst="round2DiagRect">
          <a:avLst>
            <a:gd name="adj1" fmla="val 29727"/>
            <a:gd name="adj2" fmla="val 0"/>
          </a:avLst>
        </a:prstGeom>
      </dgm:spPr>
    </dgm:pt>
    <dgm:pt modelId="{1D680A66-6E57-4D6F-B194-803141EFE8B1}" type="pres">
      <dgm:prSet presAssocID="{3000EEEA-D56C-40DB-9556-88DC6166679F}" presName="iconRect" presStyleLbl="node1" presStyleIdx="6" presStyleCnt="7" custLinFactX="-400000" custLinFactNeighborX="-469681" custLinFactNeighborY="87842"/>
      <dgm:spPr>
        <a:blipFill>
          <a:blip xmlns:r="http://schemas.openxmlformats.org/officeDocument/2006/relationships"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Stethoscope"/>
        </a:ext>
      </dgm:extLst>
    </dgm:pt>
    <dgm:pt modelId="{CF6BE7C9-A97C-4BB2-AF95-4FD1683A9B89}" type="pres">
      <dgm:prSet presAssocID="{3000EEEA-D56C-40DB-9556-88DC6166679F}" presName="spaceRect" presStyleCnt="0"/>
      <dgm:spPr/>
    </dgm:pt>
    <dgm:pt modelId="{8F841B9F-DBF3-4461-8D63-1831647CBEC2}" type="pres">
      <dgm:prSet presAssocID="{3000EEEA-D56C-40DB-9556-88DC6166679F}" presName="textRect" presStyleLbl="revTx" presStyleIdx="6" presStyleCnt="7" custLinFactX="-100000" custLinFactNeighborX="-119520" custLinFactNeighborY="-92903">
        <dgm:presLayoutVars>
          <dgm:chMax val="1"/>
          <dgm:chPref val="1"/>
        </dgm:presLayoutVars>
      </dgm:prSet>
      <dgm:spPr/>
    </dgm:pt>
  </dgm:ptLst>
  <dgm:cxnLst>
    <dgm:cxn modelId="{BB034623-0EFD-486D-9496-BC3380BF6724}" srcId="{3BC05BAB-CFDE-4145-B7BE-2ABA8FBA2409}" destId="{609F8DD3-FF06-4DB4-8265-E1C3492D2ADC}" srcOrd="3" destOrd="0" parTransId="{E2F5B654-0BBA-40AA-8F42-907EC0FBACF9}" sibTransId="{48879059-DF88-4621-AAFE-9E068941280F}"/>
    <dgm:cxn modelId="{6248FE3A-26FE-4BE5-8D36-346A97C60FB7}" srcId="{3BC05BAB-CFDE-4145-B7BE-2ABA8FBA2409}" destId="{86984B96-F28F-472F-B366-7AD20A30F117}" srcOrd="5" destOrd="0" parTransId="{A595BA86-CD4A-4813-B94E-2D580FAD226B}" sibTransId="{9E1816C3-F9E7-4F10-967E-8A94E0E19E44}"/>
    <dgm:cxn modelId="{60D7E548-2CBB-4D41-BD7F-566B5DD4F430}" srcId="{3BC05BAB-CFDE-4145-B7BE-2ABA8FBA2409}" destId="{3000EEEA-D56C-40DB-9556-88DC6166679F}" srcOrd="6" destOrd="0" parTransId="{9C725BAF-95B2-45D3-8368-12E59A16A948}" sibTransId="{8163EDF1-3B15-4202-9AFA-3174848FD18B}"/>
    <dgm:cxn modelId="{911E174A-1BED-4146-9633-255BD74281F2}" type="presOf" srcId="{3000EEEA-D56C-40DB-9556-88DC6166679F}" destId="{8F841B9F-DBF3-4461-8D63-1831647CBEC2}" srcOrd="0" destOrd="0" presId="urn:microsoft.com/office/officeart/2018/5/layout/IconLeafLabelList"/>
    <dgm:cxn modelId="{5BA5EE71-EAB0-4362-A0DD-522B7D542549}" type="presOf" srcId="{F487BBEF-58D5-4589-9EC1-E06B533C8E61}" destId="{79559BCC-1C0E-4509-A990-7C75E4E6A28C}" srcOrd="0" destOrd="0" presId="urn:microsoft.com/office/officeart/2018/5/layout/IconLeafLabelList"/>
    <dgm:cxn modelId="{A98C355A-FCF2-4BBF-BD57-37A48D22325B}" srcId="{3BC05BAB-CFDE-4145-B7BE-2ABA8FBA2409}" destId="{F487BBEF-58D5-4589-9EC1-E06B533C8E61}" srcOrd="2" destOrd="0" parTransId="{BF54294D-D238-4650-A688-D01891784E49}" sibTransId="{599F9DF5-9D59-471D-93E9-3ED55479C26F}"/>
    <dgm:cxn modelId="{5FAD7F5A-16A2-41AA-AF15-EB0860658704}" type="presOf" srcId="{86984B96-F28F-472F-B366-7AD20A30F117}" destId="{97CD3E8C-1A66-44BC-B614-EE295F124F8B}" srcOrd="0" destOrd="0" presId="urn:microsoft.com/office/officeart/2018/5/layout/IconLeafLabelList"/>
    <dgm:cxn modelId="{8E797982-A980-4DEA-B1EB-178AD88D0935}" srcId="{3BC05BAB-CFDE-4145-B7BE-2ABA8FBA2409}" destId="{A8C76682-5169-4BC5-8327-24A4E59FAFF8}" srcOrd="0" destOrd="0" parTransId="{8C235C2C-9766-4468-A174-78ABD3EBADBA}" sibTransId="{06170EF0-8F62-491A-AD32-D4C949FB0866}"/>
    <dgm:cxn modelId="{5E298282-05A1-4A1E-9391-11491C4B59A3}" srcId="{3BC05BAB-CFDE-4145-B7BE-2ABA8FBA2409}" destId="{13F02CCF-4615-47A7-8477-673DDD3BE5D7}" srcOrd="4" destOrd="0" parTransId="{BB2A5DA7-49E0-4F29-BB87-BE8CC50D4FE5}" sibTransId="{A0987B72-CC69-4ECE-AEA1-D17F6AD8C1E7}"/>
    <dgm:cxn modelId="{5F1E6B8B-A033-4A1F-B5E9-58FDDDBA43A6}" srcId="{3BC05BAB-CFDE-4145-B7BE-2ABA8FBA2409}" destId="{949FF400-8B9E-4962-BB02-53507666ACC3}" srcOrd="1" destOrd="0" parTransId="{D73CD626-7F2F-4BEC-A2FB-1BA004A141CF}" sibTransId="{872B3BB1-3F5E-465E-A9F6-69A3569179C0}"/>
    <dgm:cxn modelId="{74CEE599-50DB-4936-872A-890DC9C5548E}" type="presOf" srcId="{949FF400-8B9E-4962-BB02-53507666ACC3}" destId="{F8388301-CB30-488A-B0C5-7ECB38142FF5}" srcOrd="0" destOrd="0" presId="urn:microsoft.com/office/officeart/2018/5/layout/IconLeafLabelList"/>
    <dgm:cxn modelId="{920EBC9F-54DD-4A07-9FCA-93050D50F294}" type="presOf" srcId="{609F8DD3-FF06-4DB4-8265-E1C3492D2ADC}" destId="{E481FA48-D095-4DFC-B2A7-59743C0D043A}" srcOrd="0" destOrd="0" presId="urn:microsoft.com/office/officeart/2018/5/layout/IconLeafLabelList"/>
    <dgm:cxn modelId="{53C75BD1-49A3-4515-A064-436260BB5098}" type="presOf" srcId="{3BC05BAB-CFDE-4145-B7BE-2ABA8FBA2409}" destId="{02951CAA-CC47-4DA4-B47D-6A0AB392C235}" srcOrd="0" destOrd="0" presId="urn:microsoft.com/office/officeart/2018/5/layout/IconLeafLabelList"/>
    <dgm:cxn modelId="{3E9230F5-21BD-490E-854B-BCB7D52FFE28}" type="presOf" srcId="{A8C76682-5169-4BC5-8327-24A4E59FAFF8}" destId="{53C88C58-E77F-4329-9E5D-D2D49F8E4E02}" srcOrd="0" destOrd="0" presId="urn:microsoft.com/office/officeart/2018/5/layout/IconLeafLabelList"/>
    <dgm:cxn modelId="{5BA016F9-4FE1-4F7A-AB33-A1E54C2F368F}" type="presOf" srcId="{13F02CCF-4615-47A7-8477-673DDD3BE5D7}" destId="{71968F4C-53D5-4B74-82F9-A42539B3A790}" srcOrd="0" destOrd="0" presId="urn:microsoft.com/office/officeart/2018/5/layout/IconLeafLabelList"/>
    <dgm:cxn modelId="{599EE16D-DA3E-46CA-A080-4D397157FD3F}" type="presParOf" srcId="{02951CAA-CC47-4DA4-B47D-6A0AB392C235}" destId="{00C5A82C-31CD-493C-80CE-A2FB31FD4EEB}" srcOrd="0" destOrd="0" presId="urn:microsoft.com/office/officeart/2018/5/layout/IconLeafLabelList"/>
    <dgm:cxn modelId="{07631B4D-A9E6-4F0E-BA57-480C65F29E77}" type="presParOf" srcId="{00C5A82C-31CD-493C-80CE-A2FB31FD4EEB}" destId="{201C4C92-CC3D-41E5-B3F2-8EB6332AA621}" srcOrd="0" destOrd="0" presId="urn:microsoft.com/office/officeart/2018/5/layout/IconLeafLabelList"/>
    <dgm:cxn modelId="{4BBEFA65-F474-4412-855C-EEC6D8569D2A}" type="presParOf" srcId="{00C5A82C-31CD-493C-80CE-A2FB31FD4EEB}" destId="{ABDA5853-24EA-4EB9-9B2B-5B624FD6915E}" srcOrd="1" destOrd="0" presId="urn:microsoft.com/office/officeart/2018/5/layout/IconLeafLabelList"/>
    <dgm:cxn modelId="{8EF022E2-A1C2-4FD1-8013-68871DF45223}" type="presParOf" srcId="{00C5A82C-31CD-493C-80CE-A2FB31FD4EEB}" destId="{FC54A0C8-86E9-4CB5-9823-D31E0B7502A3}" srcOrd="2" destOrd="0" presId="urn:microsoft.com/office/officeart/2018/5/layout/IconLeafLabelList"/>
    <dgm:cxn modelId="{77C9BA74-586E-4F6A-A641-D675191495F0}" type="presParOf" srcId="{00C5A82C-31CD-493C-80CE-A2FB31FD4EEB}" destId="{53C88C58-E77F-4329-9E5D-D2D49F8E4E02}" srcOrd="3" destOrd="0" presId="urn:microsoft.com/office/officeart/2018/5/layout/IconLeafLabelList"/>
    <dgm:cxn modelId="{A6632982-B67C-49DA-9FCE-40A5B607FF49}" type="presParOf" srcId="{02951CAA-CC47-4DA4-B47D-6A0AB392C235}" destId="{8C2D99C3-F621-4612-80CE-49676B23E030}" srcOrd="1" destOrd="0" presId="urn:microsoft.com/office/officeart/2018/5/layout/IconLeafLabelList"/>
    <dgm:cxn modelId="{5529D162-F276-40D4-98A7-63D3393E2A70}" type="presParOf" srcId="{02951CAA-CC47-4DA4-B47D-6A0AB392C235}" destId="{BC322744-DE0E-4702-BDA3-CD9358522A80}" srcOrd="2" destOrd="0" presId="urn:microsoft.com/office/officeart/2018/5/layout/IconLeafLabelList"/>
    <dgm:cxn modelId="{26482A52-EFB4-435B-AE6A-767E65E3B4B2}" type="presParOf" srcId="{BC322744-DE0E-4702-BDA3-CD9358522A80}" destId="{64CEFC49-E8B9-48CF-B6A6-A9DCAB548F9E}" srcOrd="0" destOrd="0" presId="urn:microsoft.com/office/officeart/2018/5/layout/IconLeafLabelList"/>
    <dgm:cxn modelId="{16F8907D-9D0F-4049-B891-E69383DEEEFA}" type="presParOf" srcId="{BC322744-DE0E-4702-BDA3-CD9358522A80}" destId="{03E65937-3D19-4417-A43D-F0EA746F582F}" srcOrd="1" destOrd="0" presId="urn:microsoft.com/office/officeart/2018/5/layout/IconLeafLabelList"/>
    <dgm:cxn modelId="{4E6AEAEF-291E-4CDC-B5DC-C334C492C901}" type="presParOf" srcId="{BC322744-DE0E-4702-BDA3-CD9358522A80}" destId="{0F63EB0F-1938-4AA1-B12E-0CACD63BB023}" srcOrd="2" destOrd="0" presId="urn:microsoft.com/office/officeart/2018/5/layout/IconLeafLabelList"/>
    <dgm:cxn modelId="{5EAC8DBC-B159-4A8F-AFD2-4D3B0FBEDB3F}" type="presParOf" srcId="{BC322744-DE0E-4702-BDA3-CD9358522A80}" destId="{F8388301-CB30-488A-B0C5-7ECB38142FF5}" srcOrd="3" destOrd="0" presId="urn:microsoft.com/office/officeart/2018/5/layout/IconLeafLabelList"/>
    <dgm:cxn modelId="{4F89CC72-DA07-404D-9FEF-499345ECC87C}" type="presParOf" srcId="{02951CAA-CC47-4DA4-B47D-6A0AB392C235}" destId="{09706ADD-780A-411A-BE65-0C2F6BF32D66}" srcOrd="3" destOrd="0" presId="urn:microsoft.com/office/officeart/2018/5/layout/IconLeafLabelList"/>
    <dgm:cxn modelId="{EBB2CA4F-A06A-4A30-AD7C-3847EE59D5E6}" type="presParOf" srcId="{02951CAA-CC47-4DA4-B47D-6A0AB392C235}" destId="{9024A885-0064-4564-9C60-B53ACA1526F4}" srcOrd="4" destOrd="0" presId="urn:microsoft.com/office/officeart/2018/5/layout/IconLeafLabelList"/>
    <dgm:cxn modelId="{A8E1A170-4541-48D0-9261-4CB50DE725E7}" type="presParOf" srcId="{9024A885-0064-4564-9C60-B53ACA1526F4}" destId="{00D5AC11-B858-4E23-BD4B-E9606EC644E5}" srcOrd="0" destOrd="0" presId="urn:microsoft.com/office/officeart/2018/5/layout/IconLeafLabelList"/>
    <dgm:cxn modelId="{723376B8-F647-4031-9CB8-462F89B39A79}" type="presParOf" srcId="{9024A885-0064-4564-9C60-B53ACA1526F4}" destId="{9CB90CAC-DD77-45C9-90B8-45CC68F850E2}" srcOrd="1" destOrd="0" presId="urn:microsoft.com/office/officeart/2018/5/layout/IconLeafLabelList"/>
    <dgm:cxn modelId="{092E3CB4-6F9F-454E-A0AD-7462DE86616A}" type="presParOf" srcId="{9024A885-0064-4564-9C60-B53ACA1526F4}" destId="{D6D49578-AE95-44A9-A042-17A79DE0E069}" srcOrd="2" destOrd="0" presId="urn:microsoft.com/office/officeart/2018/5/layout/IconLeafLabelList"/>
    <dgm:cxn modelId="{96B828DC-873C-4829-A912-70BA70380C06}" type="presParOf" srcId="{9024A885-0064-4564-9C60-B53ACA1526F4}" destId="{79559BCC-1C0E-4509-A990-7C75E4E6A28C}" srcOrd="3" destOrd="0" presId="urn:microsoft.com/office/officeart/2018/5/layout/IconLeafLabelList"/>
    <dgm:cxn modelId="{F073C8AC-A79B-490C-AC59-8C57506B2771}" type="presParOf" srcId="{02951CAA-CC47-4DA4-B47D-6A0AB392C235}" destId="{B469A2F1-EDE3-4F6B-BDE7-FB1DAE9C8F59}" srcOrd="5" destOrd="0" presId="urn:microsoft.com/office/officeart/2018/5/layout/IconLeafLabelList"/>
    <dgm:cxn modelId="{B8F58A74-5905-4D02-B312-F1526C90702F}" type="presParOf" srcId="{02951CAA-CC47-4DA4-B47D-6A0AB392C235}" destId="{4455A3EE-E3D6-462A-AE51-D03E1A8D1B6B}" srcOrd="6" destOrd="0" presId="urn:microsoft.com/office/officeart/2018/5/layout/IconLeafLabelList"/>
    <dgm:cxn modelId="{C6A21F94-C08C-4B18-816A-E07A38E7CD0B}" type="presParOf" srcId="{4455A3EE-E3D6-462A-AE51-D03E1A8D1B6B}" destId="{7953596B-BCE4-4B2F-ACFB-D0A822C20A88}" srcOrd="0" destOrd="0" presId="urn:microsoft.com/office/officeart/2018/5/layout/IconLeafLabelList"/>
    <dgm:cxn modelId="{8C9F00CB-8ECF-468A-89A1-336970D4762A}" type="presParOf" srcId="{4455A3EE-E3D6-462A-AE51-D03E1A8D1B6B}" destId="{042D39C8-ED3B-4013-968E-8F27E6714187}" srcOrd="1" destOrd="0" presId="urn:microsoft.com/office/officeart/2018/5/layout/IconLeafLabelList"/>
    <dgm:cxn modelId="{E2F04F64-B9AE-42F6-8FC1-4F93F8A2ABB3}" type="presParOf" srcId="{4455A3EE-E3D6-462A-AE51-D03E1A8D1B6B}" destId="{FB9B734A-C239-411E-8F56-C7DE9B3B9D60}" srcOrd="2" destOrd="0" presId="urn:microsoft.com/office/officeart/2018/5/layout/IconLeafLabelList"/>
    <dgm:cxn modelId="{EFD19661-D898-46C0-A998-5E21E5226532}" type="presParOf" srcId="{4455A3EE-E3D6-462A-AE51-D03E1A8D1B6B}" destId="{E481FA48-D095-4DFC-B2A7-59743C0D043A}" srcOrd="3" destOrd="0" presId="urn:microsoft.com/office/officeart/2018/5/layout/IconLeafLabelList"/>
    <dgm:cxn modelId="{F0265C5B-7E90-4FDE-8235-378A385D0FEF}" type="presParOf" srcId="{02951CAA-CC47-4DA4-B47D-6A0AB392C235}" destId="{AD0F9FF6-96E0-4FEF-A5BB-9D6851A280F2}" srcOrd="7" destOrd="0" presId="urn:microsoft.com/office/officeart/2018/5/layout/IconLeafLabelList"/>
    <dgm:cxn modelId="{DCB82EA9-74BA-4425-8261-26A0BDD1F071}" type="presParOf" srcId="{02951CAA-CC47-4DA4-B47D-6A0AB392C235}" destId="{74DAAA81-1490-4F11-8A85-94FB2DEC3B94}" srcOrd="8" destOrd="0" presId="urn:microsoft.com/office/officeart/2018/5/layout/IconLeafLabelList"/>
    <dgm:cxn modelId="{BD3A5E9A-C6F2-4432-BB51-21A532934BD8}" type="presParOf" srcId="{74DAAA81-1490-4F11-8A85-94FB2DEC3B94}" destId="{664750C1-6FE0-4093-9307-C8B5795B8C35}" srcOrd="0" destOrd="0" presId="urn:microsoft.com/office/officeart/2018/5/layout/IconLeafLabelList"/>
    <dgm:cxn modelId="{9F71A4F4-2204-46AD-A7B6-6C839C1C06EB}" type="presParOf" srcId="{74DAAA81-1490-4F11-8A85-94FB2DEC3B94}" destId="{9043CECD-3D11-44B4-A965-E268082E3548}" srcOrd="1" destOrd="0" presId="urn:microsoft.com/office/officeart/2018/5/layout/IconLeafLabelList"/>
    <dgm:cxn modelId="{5962DF60-7C6F-45AD-A958-74E2C51286E6}" type="presParOf" srcId="{74DAAA81-1490-4F11-8A85-94FB2DEC3B94}" destId="{AC9E8162-B5BB-4D95-A8BD-EC1A05129528}" srcOrd="2" destOrd="0" presId="urn:microsoft.com/office/officeart/2018/5/layout/IconLeafLabelList"/>
    <dgm:cxn modelId="{BC99EA32-972A-4C44-BAE1-89451239F020}" type="presParOf" srcId="{74DAAA81-1490-4F11-8A85-94FB2DEC3B94}" destId="{71968F4C-53D5-4B74-82F9-A42539B3A790}" srcOrd="3" destOrd="0" presId="urn:microsoft.com/office/officeart/2018/5/layout/IconLeafLabelList"/>
    <dgm:cxn modelId="{2F94027C-EB08-410B-9545-2E69007B78A6}" type="presParOf" srcId="{02951CAA-CC47-4DA4-B47D-6A0AB392C235}" destId="{36340664-964A-444D-8295-93CCA8CBB02E}" srcOrd="9" destOrd="0" presId="urn:microsoft.com/office/officeart/2018/5/layout/IconLeafLabelList"/>
    <dgm:cxn modelId="{539145E1-BD20-40B7-9056-F0844979BBFC}" type="presParOf" srcId="{02951CAA-CC47-4DA4-B47D-6A0AB392C235}" destId="{EA497350-6172-43DE-991A-718BE41A4DD7}" srcOrd="10" destOrd="0" presId="urn:microsoft.com/office/officeart/2018/5/layout/IconLeafLabelList"/>
    <dgm:cxn modelId="{1BB3FD65-FFD0-4182-88D5-330371A389C7}" type="presParOf" srcId="{EA497350-6172-43DE-991A-718BE41A4DD7}" destId="{C15D685A-A2B3-4565-B951-5134F45C7F87}" srcOrd="0" destOrd="0" presId="urn:microsoft.com/office/officeart/2018/5/layout/IconLeafLabelList"/>
    <dgm:cxn modelId="{7E71E0C8-8A3E-4086-B539-3412235B4E7A}" type="presParOf" srcId="{EA497350-6172-43DE-991A-718BE41A4DD7}" destId="{047DD64D-F344-4476-985C-88F4F49DF617}" srcOrd="1" destOrd="0" presId="urn:microsoft.com/office/officeart/2018/5/layout/IconLeafLabelList"/>
    <dgm:cxn modelId="{5B7A76B8-A165-4FF9-B6B6-E29B9E717563}" type="presParOf" srcId="{EA497350-6172-43DE-991A-718BE41A4DD7}" destId="{6AD03EFA-9516-47A0-8EC1-B30C09DC5F5F}" srcOrd="2" destOrd="0" presId="urn:microsoft.com/office/officeart/2018/5/layout/IconLeafLabelList"/>
    <dgm:cxn modelId="{6D3181C1-4A42-4072-883F-35FB717B94E7}" type="presParOf" srcId="{EA497350-6172-43DE-991A-718BE41A4DD7}" destId="{97CD3E8C-1A66-44BC-B614-EE295F124F8B}" srcOrd="3" destOrd="0" presId="urn:microsoft.com/office/officeart/2018/5/layout/IconLeafLabelList"/>
    <dgm:cxn modelId="{8E728065-E048-44E6-869D-0A510F35B84F}" type="presParOf" srcId="{02951CAA-CC47-4DA4-B47D-6A0AB392C235}" destId="{0431DD0B-DE14-4312-AE5D-A1E437DDDC56}" srcOrd="11" destOrd="0" presId="urn:microsoft.com/office/officeart/2018/5/layout/IconLeafLabelList"/>
    <dgm:cxn modelId="{84487EA6-3A59-49D2-8A50-F3E8F81E75FB}" type="presParOf" srcId="{02951CAA-CC47-4DA4-B47D-6A0AB392C235}" destId="{9DF681B3-270D-4EF8-B527-5EEACEF69463}" srcOrd="12" destOrd="0" presId="urn:microsoft.com/office/officeart/2018/5/layout/IconLeafLabelList"/>
    <dgm:cxn modelId="{1CD55AB3-43D3-4B3A-99C8-4BB4710B5642}" type="presParOf" srcId="{9DF681B3-270D-4EF8-B527-5EEACEF69463}" destId="{982A65AF-B5E2-4B9E-BCB7-1258379AE6A5}" srcOrd="0" destOrd="0" presId="urn:microsoft.com/office/officeart/2018/5/layout/IconLeafLabelList"/>
    <dgm:cxn modelId="{59D374C8-02E1-468F-BB74-48DA76799E3A}" type="presParOf" srcId="{9DF681B3-270D-4EF8-B527-5EEACEF69463}" destId="{1D680A66-6E57-4D6F-B194-803141EFE8B1}" srcOrd="1" destOrd="0" presId="urn:microsoft.com/office/officeart/2018/5/layout/IconLeafLabelList"/>
    <dgm:cxn modelId="{9556A8C3-7E5D-46BC-B074-B5CEC41D7852}" type="presParOf" srcId="{9DF681B3-270D-4EF8-B527-5EEACEF69463}" destId="{CF6BE7C9-A97C-4BB2-AF95-4FD1683A9B89}" srcOrd="2" destOrd="0" presId="urn:microsoft.com/office/officeart/2018/5/layout/IconLeafLabelList"/>
    <dgm:cxn modelId="{A8B21D57-3397-47F1-87D0-80CBE6DBFB1E}" type="presParOf" srcId="{9DF681B3-270D-4EF8-B527-5EEACEF69463}" destId="{8F841B9F-DBF3-4461-8D63-1831647CBEC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54B75-1658-40EF-B32E-8B2A88A622A6}">
      <dsp:nvSpPr>
        <dsp:cNvPr id="0" name=""/>
        <dsp:cNvSpPr/>
      </dsp:nvSpPr>
      <dsp:spPr>
        <a:xfrm>
          <a:off x="703566" y="160387"/>
          <a:ext cx="602753" cy="6027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45C13-2C03-4391-A147-2BC370025331}">
      <dsp:nvSpPr>
        <dsp:cNvPr id="0" name=""/>
        <dsp:cNvSpPr/>
      </dsp:nvSpPr>
      <dsp:spPr>
        <a:xfrm>
          <a:off x="270307" y="824945"/>
          <a:ext cx="1339453" cy="44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latin typeface="+mj-lt"/>
            </a:rPr>
            <a:t>Self Motivated</a:t>
          </a:r>
        </a:p>
      </dsp:txBody>
      <dsp:txXfrm>
        <a:off x="270307" y="824945"/>
        <a:ext cx="1339453" cy="441142"/>
      </dsp:txXfrm>
    </dsp:sp>
    <dsp:sp modelId="{9FA85CC0-3BBC-405A-A2BA-A154B0E816AF}">
      <dsp:nvSpPr>
        <dsp:cNvPr id="0" name=""/>
        <dsp:cNvSpPr/>
      </dsp:nvSpPr>
      <dsp:spPr>
        <a:xfrm>
          <a:off x="3155381" y="227845"/>
          <a:ext cx="602753" cy="6027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E12E17-A93C-4384-9869-DC140FDC7D09}">
      <dsp:nvSpPr>
        <dsp:cNvPr id="0" name=""/>
        <dsp:cNvSpPr/>
      </dsp:nvSpPr>
      <dsp:spPr>
        <a:xfrm>
          <a:off x="2030723" y="874465"/>
          <a:ext cx="2838475" cy="480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latin typeface="+mj-lt"/>
            </a:rPr>
            <a:t>Adapt successfully to a college environment; independent learning</a:t>
          </a:r>
        </a:p>
      </dsp:txBody>
      <dsp:txXfrm>
        <a:off x="2030723" y="874465"/>
        <a:ext cx="2838475" cy="480712"/>
      </dsp:txXfrm>
    </dsp:sp>
    <dsp:sp modelId="{8B445581-3BDF-4B85-8F5A-EFC36934BB56}">
      <dsp:nvSpPr>
        <dsp:cNvPr id="0" name=""/>
        <dsp:cNvSpPr/>
      </dsp:nvSpPr>
      <dsp:spPr>
        <a:xfrm>
          <a:off x="732629" y="2060863"/>
          <a:ext cx="602753" cy="6027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D09E4-B2CB-4D07-A0A2-6CAA5A4D7F1E}">
      <dsp:nvSpPr>
        <dsp:cNvPr id="0" name=""/>
        <dsp:cNvSpPr/>
      </dsp:nvSpPr>
      <dsp:spPr>
        <a:xfrm>
          <a:off x="94155" y="2731919"/>
          <a:ext cx="1986824" cy="44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latin typeface="+mj-lt"/>
            </a:rPr>
            <a:t>Accountable for their attendance </a:t>
          </a:r>
        </a:p>
      </dsp:txBody>
      <dsp:txXfrm>
        <a:off x="94155" y="2731919"/>
        <a:ext cx="1986824" cy="441142"/>
      </dsp:txXfrm>
    </dsp:sp>
    <dsp:sp modelId="{AEFB8FED-506F-49D0-839E-1D7B0E34B0EB}">
      <dsp:nvSpPr>
        <dsp:cNvPr id="0" name=""/>
        <dsp:cNvSpPr/>
      </dsp:nvSpPr>
      <dsp:spPr>
        <a:xfrm>
          <a:off x="2980740" y="2133139"/>
          <a:ext cx="602753" cy="6027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3464F7-A1BC-4190-8464-AF6F1350E35E}">
      <dsp:nvSpPr>
        <dsp:cNvPr id="0" name=""/>
        <dsp:cNvSpPr/>
      </dsp:nvSpPr>
      <dsp:spPr>
        <a:xfrm>
          <a:off x="2623806" y="2887317"/>
          <a:ext cx="1339453" cy="290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002060"/>
              </a:solidFill>
              <a:latin typeface="+mj-lt"/>
            </a:rPr>
            <a:t>Self Advocate</a:t>
          </a:r>
        </a:p>
      </dsp:txBody>
      <dsp:txXfrm>
        <a:off x="2623806" y="2887317"/>
        <a:ext cx="1339453" cy="290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C4C92-CC3D-41E5-B3F2-8EB6332AA621}">
      <dsp:nvSpPr>
        <dsp:cNvPr id="0" name=""/>
        <dsp:cNvSpPr/>
      </dsp:nvSpPr>
      <dsp:spPr>
        <a:xfrm>
          <a:off x="65581" y="23027"/>
          <a:ext cx="703406" cy="70340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DA5853-24EA-4EB9-9B2B-5B624FD6915E}">
      <dsp:nvSpPr>
        <dsp:cNvPr id="0" name=""/>
        <dsp:cNvSpPr/>
      </dsp:nvSpPr>
      <dsp:spPr>
        <a:xfrm>
          <a:off x="215486" y="196731"/>
          <a:ext cx="403593" cy="40359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C88C58-E77F-4329-9E5D-D2D49F8E4E02}">
      <dsp:nvSpPr>
        <dsp:cNvPr id="0" name=""/>
        <dsp:cNvSpPr/>
      </dsp:nvSpPr>
      <dsp:spPr>
        <a:xfrm>
          <a:off x="848412" y="123215"/>
          <a:ext cx="1153125" cy="46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Free 133-item web-based assessment </a:t>
          </a:r>
        </a:p>
      </dsp:txBody>
      <dsp:txXfrm>
        <a:off x="848412" y="123215"/>
        <a:ext cx="1153125" cy="461250"/>
      </dsp:txXfrm>
    </dsp:sp>
    <dsp:sp modelId="{64CEFC49-E8B9-48CF-B6A6-A9DCAB548F9E}">
      <dsp:nvSpPr>
        <dsp:cNvPr id="0" name=""/>
        <dsp:cNvSpPr/>
      </dsp:nvSpPr>
      <dsp:spPr>
        <a:xfrm>
          <a:off x="65581" y="890250"/>
          <a:ext cx="703406" cy="703406"/>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65937-3D19-4417-A43D-F0EA746F582F}">
      <dsp:nvSpPr>
        <dsp:cNvPr id="0" name=""/>
        <dsp:cNvSpPr/>
      </dsp:nvSpPr>
      <dsp:spPr>
        <a:xfrm>
          <a:off x="209001" y="1049900"/>
          <a:ext cx="403593" cy="40359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9000" r="-6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388301-CB30-488A-B0C5-7ECB38142FF5}">
      <dsp:nvSpPr>
        <dsp:cNvPr id="0" name=""/>
        <dsp:cNvSpPr/>
      </dsp:nvSpPr>
      <dsp:spPr>
        <a:xfrm>
          <a:off x="773471" y="935781"/>
          <a:ext cx="1153125" cy="46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For individuals with IDD</a:t>
          </a:r>
        </a:p>
      </dsp:txBody>
      <dsp:txXfrm>
        <a:off x="773471" y="935781"/>
        <a:ext cx="1153125" cy="461250"/>
      </dsp:txXfrm>
    </dsp:sp>
    <dsp:sp modelId="{00D5AC11-B858-4E23-BD4B-E9606EC644E5}">
      <dsp:nvSpPr>
        <dsp:cNvPr id="0" name=""/>
        <dsp:cNvSpPr/>
      </dsp:nvSpPr>
      <dsp:spPr>
        <a:xfrm>
          <a:off x="2548133" y="0"/>
          <a:ext cx="703406" cy="703406"/>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B90CAC-DD77-45C9-90B8-45CC68F850E2}">
      <dsp:nvSpPr>
        <dsp:cNvPr id="0" name=""/>
        <dsp:cNvSpPr/>
      </dsp:nvSpPr>
      <dsp:spPr>
        <a:xfrm>
          <a:off x="2698041" y="133952"/>
          <a:ext cx="403593" cy="40359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559BCC-1C0E-4509-A990-7C75E4E6A28C}">
      <dsp:nvSpPr>
        <dsp:cNvPr id="0" name=""/>
        <dsp:cNvSpPr/>
      </dsp:nvSpPr>
      <dsp:spPr>
        <a:xfrm>
          <a:off x="3414611" y="146508"/>
          <a:ext cx="1153125" cy="46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Strengths-based</a:t>
          </a:r>
        </a:p>
      </dsp:txBody>
      <dsp:txXfrm>
        <a:off x="3414611" y="146508"/>
        <a:ext cx="1153125" cy="461250"/>
      </dsp:txXfrm>
    </dsp:sp>
    <dsp:sp modelId="{7953596B-BCE4-4B2F-ACFB-D0A822C20A88}">
      <dsp:nvSpPr>
        <dsp:cNvPr id="0" name=""/>
        <dsp:cNvSpPr/>
      </dsp:nvSpPr>
      <dsp:spPr>
        <a:xfrm>
          <a:off x="2519392" y="909741"/>
          <a:ext cx="703406" cy="703406"/>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2D39C8-ED3B-4013-968E-8F27E6714187}">
      <dsp:nvSpPr>
        <dsp:cNvPr id="0" name=""/>
        <dsp:cNvSpPr/>
      </dsp:nvSpPr>
      <dsp:spPr>
        <a:xfrm>
          <a:off x="2679045" y="1030410"/>
          <a:ext cx="403593" cy="40359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81FA48-D095-4DFC-B2A7-59743C0D043A}">
      <dsp:nvSpPr>
        <dsp:cNvPr id="0" name=""/>
        <dsp:cNvSpPr/>
      </dsp:nvSpPr>
      <dsp:spPr>
        <a:xfrm>
          <a:off x="3358823" y="1049502"/>
          <a:ext cx="1153125" cy="46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Focus on employment skills </a:t>
          </a:r>
        </a:p>
      </dsp:txBody>
      <dsp:txXfrm>
        <a:off x="3358823" y="1049502"/>
        <a:ext cx="1153125" cy="461250"/>
      </dsp:txXfrm>
    </dsp:sp>
    <dsp:sp modelId="{664750C1-6FE0-4093-9307-C8B5795B8C35}">
      <dsp:nvSpPr>
        <dsp:cNvPr id="0" name=""/>
        <dsp:cNvSpPr/>
      </dsp:nvSpPr>
      <dsp:spPr>
        <a:xfrm>
          <a:off x="2511349" y="1714543"/>
          <a:ext cx="703406" cy="703406"/>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3CECD-3D11-44B4-A965-E268082E3548}">
      <dsp:nvSpPr>
        <dsp:cNvPr id="0" name=""/>
        <dsp:cNvSpPr/>
      </dsp:nvSpPr>
      <dsp:spPr>
        <a:xfrm>
          <a:off x="2690484" y="1855056"/>
          <a:ext cx="403593" cy="403593"/>
        </a:xfrm>
        <a:prstGeom prst="rect">
          <a:avLst/>
        </a:prstGeom>
        <a:blipFill>
          <a:blip xmlns:r="http://schemas.openxmlformats.org/officeDocument/2006/relationships"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968F4C-53D5-4B74-82F9-A42539B3A790}">
      <dsp:nvSpPr>
        <dsp:cNvPr id="0" name=""/>
        <dsp:cNvSpPr/>
      </dsp:nvSpPr>
      <dsp:spPr>
        <a:xfrm>
          <a:off x="3389508" y="2010922"/>
          <a:ext cx="1153125" cy="46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Valid and reliable</a:t>
          </a:r>
        </a:p>
      </dsp:txBody>
      <dsp:txXfrm>
        <a:off x="3389508" y="2010922"/>
        <a:ext cx="1153125" cy="461250"/>
      </dsp:txXfrm>
    </dsp:sp>
    <dsp:sp modelId="{C15D685A-A2B3-4565-B951-5134F45C7F87}">
      <dsp:nvSpPr>
        <dsp:cNvPr id="0" name=""/>
        <dsp:cNvSpPr/>
      </dsp:nvSpPr>
      <dsp:spPr>
        <a:xfrm>
          <a:off x="65577" y="1698787"/>
          <a:ext cx="703406" cy="70340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7DD64D-F344-4476-985C-88F4F49DF617}">
      <dsp:nvSpPr>
        <dsp:cNvPr id="0" name=""/>
        <dsp:cNvSpPr/>
      </dsp:nvSpPr>
      <dsp:spPr>
        <a:xfrm>
          <a:off x="209002" y="1872911"/>
          <a:ext cx="403593" cy="403593"/>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CD3E8C-1A66-44BC-B614-EE295F124F8B}">
      <dsp:nvSpPr>
        <dsp:cNvPr id="0" name=""/>
        <dsp:cNvSpPr/>
      </dsp:nvSpPr>
      <dsp:spPr>
        <a:xfrm>
          <a:off x="867946" y="1786427"/>
          <a:ext cx="1153125" cy="46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Job Matching tool </a:t>
          </a:r>
        </a:p>
      </dsp:txBody>
      <dsp:txXfrm>
        <a:off x="867946" y="1786427"/>
        <a:ext cx="1153125" cy="461250"/>
      </dsp:txXfrm>
    </dsp:sp>
    <dsp:sp modelId="{982A65AF-B5E2-4B9E-BCB7-1258379AE6A5}">
      <dsp:nvSpPr>
        <dsp:cNvPr id="0" name=""/>
        <dsp:cNvSpPr/>
      </dsp:nvSpPr>
      <dsp:spPr>
        <a:xfrm>
          <a:off x="65577" y="2663452"/>
          <a:ext cx="703406" cy="703406"/>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680A66-6E57-4D6F-B194-803141EFE8B1}">
      <dsp:nvSpPr>
        <dsp:cNvPr id="0" name=""/>
        <dsp:cNvSpPr/>
      </dsp:nvSpPr>
      <dsp:spPr>
        <a:xfrm>
          <a:off x="255287" y="2784133"/>
          <a:ext cx="403593" cy="403593"/>
        </a:xfrm>
        <a:prstGeom prst="rect">
          <a:avLst/>
        </a:prstGeom>
        <a:blipFill>
          <a:blip xmlns:r="http://schemas.openxmlformats.org/officeDocument/2006/relationships"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841B9F-DBF3-4461-8D63-1831647CBEC2}">
      <dsp:nvSpPr>
        <dsp:cNvPr id="0" name=""/>
        <dsp:cNvSpPr/>
      </dsp:nvSpPr>
      <dsp:spPr>
        <a:xfrm>
          <a:off x="859159" y="2773687"/>
          <a:ext cx="1153125" cy="46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Tele-Health and Tele-Education applications</a:t>
          </a:r>
        </a:p>
      </dsp:txBody>
      <dsp:txXfrm>
        <a:off x="859159" y="2773687"/>
        <a:ext cx="1153125" cy="46125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697" cy="463064"/>
          </a:xfrm>
          <a:prstGeom prst="rect">
            <a:avLst/>
          </a:prstGeom>
        </p:spPr>
        <p:txBody>
          <a:bodyPr vert="horz" lIns="90579" tIns="45290" rIns="90579" bIns="4529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754" y="1"/>
            <a:ext cx="2971697" cy="463064"/>
          </a:xfrm>
          <a:prstGeom prst="rect">
            <a:avLst/>
          </a:prstGeom>
        </p:spPr>
        <p:txBody>
          <a:bodyPr vert="horz" lIns="90579" tIns="45290" rIns="90579" bIns="45290" rtlCol="0"/>
          <a:lstStyle>
            <a:lvl1pPr algn="r" eaLnBrk="1" fontAlgn="auto" hangingPunct="1">
              <a:spcBef>
                <a:spcPts val="0"/>
              </a:spcBef>
              <a:spcAft>
                <a:spcPts val="0"/>
              </a:spcAft>
              <a:defRPr sz="1200">
                <a:latin typeface="+mn-lt"/>
              </a:defRPr>
            </a:lvl1pPr>
          </a:lstStyle>
          <a:p>
            <a:pPr>
              <a:defRPr/>
            </a:pPr>
            <a:fld id="{9CA60343-DB6F-46B7-9282-60B8B66326A4}" type="datetimeFigureOut">
              <a:rPr lang="en-US"/>
              <a:pPr>
                <a:defRPr/>
              </a:pPr>
              <a:t>2/8/2023</a:t>
            </a:fld>
            <a:endParaRPr lang="en-US"/>
          </a:p>
        </p:txBody>
      </p:sp>
      <p:sp>
        <p:nvSpPr>
          <p:cNvPr id="4" name="Footer Placeholder 3"/>
          <p:cNvSpPr>
            <a:spLocks noGrp="1"/>
          </p:cNvSpPr>
          <p:nvPr>
            <p:ph type="ftr" sz="quarter" idx="2"/>
          </p:nvPr>
        </p:nvSpPr>
        <p:spPr>
          <a:xfrm>
            <a:off x="1" y="8773011"/>
            <a:ext cx="2971697" cy="463064"/>
          </a:xfrm>
          <a:prstGeom prst="rect">
            <a:avLst/>
          </a:prstGeom>
        </p:spPr>
        <p:txBody>
          <a:bodyPr vert="horz" lIns="90579" tIns="45290" rIns="90579" bIns="4529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754" y="8773011"/>
            <a:ext cx="2971697" cy="463064"/>
          </a:xfrm>
          <a:prstGeom prst="rect">
            <a:avLst/>
          </a:prstGeom>
        </p:spPr>
        <p:txBody>
          <a:bodyPr vert="horz" lIns="90579" tIns="45290" rIns="90579" bIns="45290" rtlCol="0" anchor="b"/>
          <a:lstStyle>
            <a:lvl1pPr algn="r" eaLnBrk="1" fontAlgn="auto" hangingPunct="1">
              <a:spcBef>
                <a:spcPts val="0"/>
              </a:spcBef>
              <a:spcAft>
                <a:spcPts val="0"/>
              </a:spcAft>
              <a:defRPr sz="1200">
                <a:latin typeface="+mn-lt"/>
              </a:defRPr>
            </a:lvl1pPr>
          </a:lstStyle>
          <a:p>
            <a:pPr>
              <a:defRPr/>
            </a:pPr>
            <a:fld id="{72A529EE-C877-4A4D-852C-8AED032DFBA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1440" tIns="45720" rIns="91440" bIns="45720" rtlCol="0"/>
          <a:lstStyle>
            <a:lvl1pPr algn="r">
              <a:defRPr sz="1200"/>
            </a:lvl1pPr>
          </a:lstStyle>
          <a:p>
            <a:fld id="{5835C500-25A4-433E-8D3D-1A0E53CE72E3}" type="datetimeFigureOut">
              <a:rPr lang="en-US" smtClean="0"/>
              <a:t>2/8/2023</a:t>
            </a:fld>
            <a:endParaRPr lang="en-US"/>
          </a:p>
        </p:txBody>
      </p:sp>
      <p:sp>
        <p:nvSpPr>
          <p:cNvPr id="4" name="Slide Image Placeholder 3"/>
          <p:cNvSpPr>
            <a:spLocks noGrp="1" noRot="1" noChangeAspect="1"/>
          </p:cNvSpPr>
          <p:nvPr>
            <p:ph type="sldImg" idx="2"/>
          </p:nvPr>
        </p:nvSpPr>
        <p:spPr>
          <a:xfrm>
            <a:off x="1350963"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5000"/>
            <a:ext cx="5486400"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2971800"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525"/>
            <a:ext cx="2971800" cy="463550"/>
          </a:xfrm>
          <a:prstGeom prst="rect">
            <a:avLst/>
          </a:prstGeom>
        </p:spPr>
        <p:txBody>
          <a:bodyPr vert="horz" lIns="91440" tIns="45720" rIns="91440" bIns="45720" rtlCol="0" anchor="b"/>
          <a:lstStyle>
            <a:lvl1pPr algn="r">
              <a:defRPr sz="1200"/>
            </a:lvl1pPr>
          </a:lstStyle>
          <a:p>
            <a:fld id="{183D4B85-ED90-4813-92FC-3ED9A668943A}" type="slidenum">
              <a:rPr lang="en-US" smtClean="0"/>
              <a:t>‹#›</a:t>
            </a:fld>
            <a:endParaRPr lang="en-US"/>
          </a:p>
        </p:txBody>
      </p:sp>
    </p:spTree>
    <p:extLst>
      <p:ext uri="{BB962C8B-B14F-4D97-AF65-F5344CB8AC3E}">
        <p14:creationId xmlns:p14="http://schemas.microsoft.com/office/powerpoint/2010/main" val="3667810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edcap.ctsi.ufl.edu/redcap/surveys/?s=A9JKDRTA99F8F8F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Resources%20for%20Families.pdf"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A6B1491-6451-479F-F37F-4D574E6639D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400628-234E-4CC4-80B5-C237485592F1}" type="slidenum">
              <a:rPr lang="en-US" altLang="en-US" sz="1100" smtClean="0"/>
              <a:pPr>
                <a:spcBef>
                  <a:spcPct val="0"/>
                </a:spcBef>
              </a:pPr>
              <a:t>20</a:t>
            </a:fld>
            <a:endParaRPr lang="en-US" altLang="en-US" sz="1100"/>
          </a:p>
        </p:txBody>
      </p:sp>
      <p:sp>
        <p:nvSpPr>
          <p:cNvPr id="5123" name="Rectangle 2">
            <a:extLst>
              <a:ext uri="{FF2B5EF4-FFF2-40B4-BE49-F238E27FC236}">
                <a16:creationId xmlns:a16="http://schemas.microsoft.com/office/drawing/2014/main" id="{A1C402E1-B8BF-71E5-13C4-29330D8B7108}"/>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2BD223CE-6B96-9FEE-7E43-F39B7BB34C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04800" indent="-304800" eaLnBrk="1" hangingPunct="1"/>
            <a:r>
              <a:rPr lang="en-US" alt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3317DE1-0DDF-484F-022B-F536805F69FA}"/>
              </a:ext>
            </a:extLst>
          </p:cNvPr>
          <p:cNvSpPr>
            <a:spLocks noGrp="1" noRot="1" noChangeAspect="1" noChangeArrowheads="1" noTextEdit="1"/>
          </p:cNvSpPr>
          <p:nvPr>
            <p:ph type="sldImg"/>
          </p:nvPr>
        </p:nvSpPr>
        <p:spPr>
          <a:xfrm>
            <a:off x="1181100" y="695325"/>
            <a:ext cx="4648200" cy="3486150"/>
          </a:xfrm>
          <a:ln/>
        </p:spPr>
      </p:sp>
      <p:sp>
        <p:nvSpPr>
          <p:cNvPr id="23555" name="Notes Placeholder 2">
            <a:extLst>
              <a:ext uri="{FF2B5EF4-FFF2-40B4-BE49-F238E27FC236}">
                <a16:creationId xmlns:a16="http://schemas.microsoft.com/office/drawing/2014/main" id="{E8403E18-2F6E-A868-B41A-F567BE59C6D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23556" name="Slide Number Placeholder 3">
            <a:extLst>
              <a:ext uri="{FF2B5EF4-FFF2-40B4-BE49-F238E27FC236}">
                <a16:creationId xmlns:a16="http://schemas.microsoft.com/office/drawing/2014/main" id="{2D95EF61-E854-66CF-3555-E775070EE553}"/>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B097894-D21C-4315-B3CA-929AD62D593A}" type="slidenum">
              <a:rPr lang="en-US" altLang="en-US" b="0">
                <a:latin typeface="Calibri" panose="020F0502020204030204" pitchFamily="34" charset="0"/>
                <a:cs typeface="Arial" panose="020B0604020202020204" pitchFamily="34" charset="0"/>
              </a:rPr>
              <a:pPr algn="r" eaLnBrk="1" hangingPunct="1">
                <a:spcBef>
                  <a:spcPct val="0"/>
                </a:spcBef>
              </a:pPr>
              <a:t>29</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4B25B1A-43C8-F315-0DD2-93913560CCB4}"/>
              </a:ext>
            </a:extLst>
          </p:cNvPr>
          <p:cNvSpPr>
            <a:spLocks noGrp="1" noRot="1" noChangeAspect="1" noChangeArrowheads="1" noTextEdit="1"/>
          </p:cNvSpPr>
          <p:nvPr>
            <p:ph type="sldImg"/>
          </p:nvPr>
        </p:nvSpPr>
        <p:spPr>
          <a:xfrm>
            <a:off x="1181100" y="695325"/>
            <a:ext cx="4648200" cy="3486150"/>
          </a:xfrm>
          <a:ln/>
        </p:spPr>
      </p:sp>
      <p:sp>
        <p:nvSpPr>
          <p:cNvPr id="25603" name="Notes Placeholder 2">
            <a:extLst>
              <a:ext uri="{FF2B5EF4-FFF2-40B4-BE49-F238E27FC236}">
                <a16:creationId xmlns:a16="http://schemas.microsoft.com/office/drawing/2014/main" id="{7DCF4EBB-923D-B228-8722-ECFDDCE98F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25604" name="Slide Number Placeholder 3">
            <a:extLst>
              <a:ext uri="{FF2B5EF4-FFF2-40B4-BE49-F238E27FC236}">
                <a16:creationId xmlns:a16="http://schemas.microsoft.com/office/drawing/2014/main" id="{DC17B577-0ACC-5BE7-36DD-522D35E5A9B7}"/>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2D97FDE-375E-4D5E-9954-55C58A73FEF8}" type="slidenum">
              <a:rPr lang="en-US" altLang="en-US" b="0">
                <a:latin typeface="Calibri" panose="020F0502020204030204" pitchFamily="34" charset="0"/>
                <a:cs typeface="Arial" panose="020B0604020202020204" pitchFamily="34" charset="0"/>
              </a:rPr>
              <a:pPr algn="r" eaLnBrk="1" hangingPunct="1">
                <a:spcBef>
                  <a:spcPct val="0"/>
                </a:spcBef>
              </a:pPr>
              <a:t>30</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47CEA08-A445-C045-9EDF-1A89BF7ADC24}"/>
              </a:ext>
            </a:extLst>
          </p:cNvPr>
          <p:cNvSpPr>
            <a:spLocks noGrp="1" noRot="1" noChangeAspect="1" noChangeArrowheads="1" noTextEdit="1"/>
          </p:cNvSpPr>
          <p:nvPr>
            <p:ph type="sldImg"/>
          </p:nvPr>
        </p:nvSpPr>
        <p:spPr>
          <a:xfrm>
            <a:off x="1181100" y="695325"/>
            <a:ext cx="4648200" cy="3486150"/>
          </a:xfrm>
          <a:ln/>
        </p:spPr>
      </p:sp>
      <p:sp>
        <p:nvSpPr>
          <p:cNvPr id="27651" name="Notes Placeholder 2">
            <a:extLst>
              <a:ext uri="{FF2B5EF4-FFF2-40B4-BE49-F238E27FC236}">
                <a16:creationId xmlns:a16="http://schemas.microsoft.com/office/drawing/2014/main" id="{3DCB2F09-3F44-E43A-7506-7DEC1DD3DF6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27652" name="Slide Number Placeholder 3">
            <a:extLst>
              <a:ext uri="{FF2B5EF4-FFF2-40B4-BE49-F238E27FC236}">
                <a16:creationId xmlns:a16="http://schemas.microsoft.com/office/drawing/2014/main" id="{F71BC497-3FAC-BCCB-9F95-8F83F5F5D2AF}"/>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A7479CA-17F5-4EDB-8590-3DD078E660B9}" type="slidenum">
              <a:rPr lang="en-US" altLang="en-US" b="0">
                <a:latin typeface="Calibri" panose="020F0502020204030204" pitchFamily="34" charset="0"/>
                <a:cs typeface="Arial" panose="020B0604020202020204" pitchFamily="34" charset="0"/>
              </a:rPr>
              <a:pPr algn="r" eaLnBrk="1" hangingPunct="1">
                <a:spcBef>
                  <a:spcPct val="0"/>
                </a:spcBef>
              </a:pPr>
              <a:t>31</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BC2518E-410C-1AA0-A82B-32237CB243A8}"/>
              </a:ext>
            </a:extLst>
          </p:cNvPr>
          <p:cNvSpPr>
            <a:spLocks noGrp="1" noRot="1" noChangeAspect="1" noChangeArrowheads="1" noTextEdit="1"/>
          </p:cNvSpPr>
          <p:nvPr>
            <p:ph type="sldImg"/>
          </p:nvPr>
        </p:nvSpPr>
        <p:spPr>
          <a:xfrm>
            <a:off x="1181100" y="695325"/>
            <a:ext cx="4648200" cy="3486150"/>
          </a:xfrm>
          <a:ln/>
        </p:spPr>
      </p:sp>
      <p:sp>
        <p:nvSpPr>
          <p:cNvPr id="29699" name="Notes Placeholder 2">
            <a:extLst>
              <a:ext uri="{FF2B5EF4-FFF2-40B4-BE49-F238E27FC236}">
                <a16:creationId xmlns:a16="http://schemas.microsoft.com/office/drawing/2014/main" id="{C382B61E-B3E3-2672-64CF-24A72770751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29700" name="Slide Number Placeholder 3">
            <a:extLst>
              <a:ext uri="{FF2B5EF4-FFF2-40B4-BE49-F238E27FC236}">
                <a16:creationId xmlns:a16="http://schemas.microsoft.com/office/drawing/2014/main" id="{E99BBB37-2CE1-6CA6-5FA5-A7BF325631AE}"/>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550B3E0-75F1-4440-B29C-0A753A5A2781}" type="slidenum">
              <a:rPr lang="en-US" altLang="en-US" b="0">
                <a:latin typeface="Calibri" panose="020F0502020204030204" pitchFamily="34" charset="0"/>
                <a:cs typeface="Arial" panose="020B0604020202020204" pitchFamily="34" charset="0"/>
              </a:rPr>
              <a:pPr algn="r" eaLnBrk="1" hangingPunct="1">
                <a:spcBef>
                  <a:spcPct val="0"/>
                </a:spcBef>
              </a:pPr>
              <a:t>32</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F34EB81-BE0B-DA7F-E59F-C785FDD2CD6D}"/>
              </a:ext>
            </a:extLst>
          </p:cNvPr>
          <p:cNvSpPr>
            <a:spLocks noGrp="1" noRot="1" noChangeAspect="1" noChangeArrowheads="1" noTextEdit="1"/>
          </p:cNvSpPr>
          <p:nvPr>
            <p:ph type="sldImg"/>
          </p:nvPr>
        </p:nvSpPr>
        <p:spPr>
          <a:xfrm>
            <a:off x="1181100" y="695325"/>
            <a:ext cx="4648200" cy="3486150"/>
          </a:xfrm>
          <a:ln/>
        </p:spPr>
      </p:sp>
      <p:sp>
        <p:nvSpPr>
          <p:cNvPr id="31747" name="Notes Placeholder 2">
            <a:extLst>
              <a:ext uri="{FF2B5EF4-FFF2-40B4-BE49-F238E27FC236}">
                <a16:creationId xmlns:a16="http://schemas.microsoft.com/office/drawing/2014/main" id="{C73588EF-5173-A21C-AD77-C808E007AA6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31748" name="Slide Number Placeholder 3">
            <a:extLst>
              <a:ext uri="{FF2B5EF4-FFF2-40B4-BE49-F238E27FC236}">
                <a16:creationId xmlns:a16="http://schemas.microsoft.com/office/drawing/2014/main" id="{4DD23186-F838-E2ED-8092-72B8B608725E}"/>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84BE91C-0145-48E1-8689-D7276CBB7588}" type="slidenum">
              <a:rPr lang="en-US" altLang="en-US" b="0">
                <a:latin typeface="Calibri" panose="020F0502020204030204" pitchFamily="34" charset="0"/>
                <a:cs typeface="Arial" panose="020B0604020202020204" pitchFamily="34" charset="0"/>
              </a:rPr>
              <a:pPr algn="r" eaLnBrk="1" hangingPunct="1">
                <a:spcBef>
                  <a:spcPct val="0"/>
                </a:spcBef>
              </a:pPr>
              <a:t>33</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40DA7378-2AC7-4874-B48A-04F6AE9168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04DA3503-E736-41E5-B9DF-026895DB90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a:t>VR is a state agency that provides services to individuals with disabilities to help them prepare for, find, and once employed maintain employment – leading to independence. </a:t>
            </a:r>
          </a:p>
          <a:p>
            <a:endParaRPr lang="en-US"/>
          </a:p>
          <a:p>
            <a:endParaRPr lang="en-US" altLang="en-US" dirty="0"/>
          </a:p>
        </p:txBody>
      </p:sp>
      <p:sp>
        <p:nvSpPr>
          <p:cNvPr id="87044" name="Slide Number Placeholder 3">
            <a:extLst>
              <a:ext uri="{FF2B5EF4-FFF2-40B4-BE49-F238E27FC236}">
                <a16:creationId xmlns:a16="http://schemas.microsoft.com/office/drawing/2014/main" id="{06DF844F-59A6-4561-8345-1F57F3B3EF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7066" indent="-291179">
              <a:defRPr>
                <a:solidFill>
                  <a:schemeClr val="tx1"/>
                </a:solidFill>
                <a:latin typeface="Calibri" panose="020F0502020204030204" pitchFamily="34" charset="0"/>
                <a:cs typeface="Arial" panose="020B0604020202020204" pitchFamily="34" charset="0"/>
              </a:defRPr>
            </a:lvl2pPr>
            <a:lvl3pPr marL="1164717" indent="-232943">
              <a:defRPr>
                <a:solidFill>
                  <a:schemeClr val="tx1"/>
                </a:solidFill>
                <a:latin typeface="Calibri" panose="020F0502020204030204" pitchFamily="34" charset="0"/>
                <a:cs typeface="Arial" panose="020B0604020202020204" pitchFamily="34" charset="0"/>
              </a:defRPr>
            </a:lvl3pPr>
            <a:lvl4pPr marL="1630604" indent="-232943">
              <a:defRPr>
                <a:solidFill>
                  <a:schemeClr val="tx1"/>
                </a:solidFill>
                <a:latin typeface="Calibri" panose="020F0502020204030204" pitchFamily="34" charset="0"/>
                <a:cs typeface="Arial" panose="020B0604020202020204" pitchFamily="34" charset="0"/>
              </a:defRPr>
            </a:lvl4pPr>
            <a:lvl5pPr marL="2096491" indent="-232943">
              <a:defRPr>
                <a:solidFill>
                  <a:schemeClr val="tx1"/>
                </a:solidFill>
                <a:latin typeface="Calibri" panose="020F050202020403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26BD9A-ABB6-4C9C-8683-FF8F481A43BF}" type="slidenum">
              <a:rPr lang="en-US" altLang="en-US"/>
              <a:pPr/>
              <a:t>35</a:t>
            </a:fld>
            <a:endParaRPr lang="en-US" altLang="en-US"/>
          </a:p>
        </p:txBody>
      </p:sp>
    </p:spTree>
    <p:extLst>
      <p:ext uri="{BB962C8B-B14F-4D97-AF65-F5344CB8AC3E}">
        <p14:creationId xmlns:p14="http://schemas.microsoft.com/office/powerpoint/2010/main" val="2749972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students with disabilities, our services help them transition to postsecondary</a:t>
            </a:r>
            <a:r>
              <a:rPr lang="en-US" baseline="0" dirty="0"/>
              <a:t> education or training which might be a career or technical education program, college or university or </a:t>
            </a:r>
            <a:r>
              <a:rPr lang="en-US" dirty="0"/>
              <a:t>directly into the world</a:t>
            </a:r>
            <a:r>
              <a:rPr lang="en-US" baseline="0" dirty="0"/>
              <a:t> of work.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36</a:t>
            </a:fld>
            <a:endParaRPr lang="en-US"/>
          </a:p>
        </p:txBody>
      </p:sp>
    </p:spTree>
    <p:extLst>
      <p:ext uri="{BB962C8B-B14F-4D97-AF65-F5344CB8AC3E}">
        <p14:creationId xmlns:p14="http://schemas.microsoft.com/office/powerpoint/2010/main" val="1220137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Provide students with disabilities an opportunity to network which means getting to know, working along side with, and building relationships with those people they meet during their work experiences.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Provide opportunities for these students to receive hands-on training which is needed to practice skills and get a sense if the work is something they really want and like to do.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Provide opportunities for these students to develop skills that they can use in any work setting.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We are here to help students be successful.</a:t>
            </a:r>
          </a:p>
          <a:p>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37</a:t>
            </a:fld>
            <a:endParaRPr lang="en-US"/>
          </a:p>
        </p:txBody>
      </p:sp>
    </p:spTree>
    <p:extLst>
      <p:ext uri="{BB962C8B-B14F-4D97-AF65-F5344CB8AC3E}">
        <p14:creationId xmlns:p14="http://schemas.microsoft.com/office/powerpoint/2010/main" val="252329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help students with these things by offering Pre-Employment Transition Services to them outside of school time – after</a:t>
            </a:r>
            <a:r>
              <a:rPr lang="en-US" baseline="0"/>
              <a:t> school, evenings, weekends, school breaks, and during the summer. </a:t>
            </a:r>
          </a:p>
          <a:p>
            <a:endParaRPr lang="en-US" baseline="0"/>
          </a:p>
          <a:p>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38</a:t>
            </a:fld>
            <a:endParaRPr lang="en-US"/>
          </a:p>
        </p:txBody>
      </p:sp>
    </p:spTree>
    <p:extLst>
      <p:ext uri="{BB962C8B-B14F-4D97-AF65-F5344CB8AC3E}">
        <p14:creationId xmlns:p14="http://schemas.microsoft.com/office/powerpoint/2010/main" val="285370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Pre-ETS are career</a:t>
            </a:r>
            <a:r>
              <a:rPr lang="en-US" baseline="0"/>
              <a:t> exploration services identified in the Workforce Innovation and Opportunity Act (WIOA) that reveal specific employment-related information and address specific employment-focused skills that students need to be successful in any job or career pathway. These are Job Exploration Counseling, Work Readiness Training, Self-Advocacy Training and Peer Mentoring, Postsecondary Educational Counseling, and Work-based Learning Experiences. </a:t>
            </a:r>
          </a:p>
          <a:p>
            <a:endParaRPr lang="en-US" baseline="0"/>
          </a:p>
          <a:p>
            <a:pPr marL="171450" indent="-171450">
              <a:buFont typeface="Arial" panose="020B0604020202020204" pitchFamily="34" charset="0"/>
              <a:buChar char="•"/>
            </a:pPr>
            <a:r>
              <a:rPr lang="en-US" baseline="0"/>
              <a:t>Job Exploration Counseling – includes career assessments such as interest and aptitude assessments, comprehensive vocational evaluations, and discovery</a:t>
            </a:r>
          </a:p>
          <a:p>
            <a:endParaRPr lang="en-US" baseline="0"/>
          </a:p>
          <a:p>
            <a:pPr marL="285750" lvl="0" indent="-285750">
              <a:buFont typeface="Arial" panose="020B0604020202020204" pitchFamily="34" charset="0"/>
              <a:buChar char="•"/>
            </a:pPr>
            <a:r>
              <a:rPr lang="en-US" baseline="0"/>
              <a:t>Work Readiness Training is a 20-our course that includes topics not limited to </a:t>
            </a:r>
            <a:r>
              <a:rPr lang="en-US"/>
              <a:t>resume writing,</a:t>
            </a:r>
            <a:r>
              <a:rPr lang="en-US" baseline="0"/>
              <a:t> </a:t>
            </a:r>
            <a:r>
              <a:rPr lang="en-US"/>
              <a:t>interviews skills, searching and applying for jobs online, finding and completing job applications, managing employer contacts, handling conflict, navigate public transportation and if necessary, reviewing employee benefits</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n-US"/>
              <a:t>Self-Advocacy Training and Peer Mentoring are</a:t>
            </a:r>
            <a:r>
              <a:rPr lang="en-US" baseline="0"/>
              <a:t> services that focus on </a:t>
            </a:r>
            <a:r>
              <a:rPr lang="en-US"/>
              <a:t>self-awareness, knowing one’s rights, requesting reasonable accommodations, setting goals and developing an action plans to accomplish those goals,</a:t>
            </a:r>
            <a:r>
              <a:rPr lang="en-US" baseline="0"/>
              <a:t> and l</a:t>
            </a:r>
            <a:r>
              <a:rPr lang="en-US"/>
              <a:t>earning how to advocate and be self-determined</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n-US"/>
              <a:t>Postsecondary Educational Counseling provides</a:t>
            </a:r>
            <a:r>
              <a:rPr lang="en-US" baseline="0"/>
              <a:t> information that help students to understand what they need in regards to obtaining their employment goal. This service is about making informed decisions.</a:t>
            </a:r>
          </a:p>
          <a:p>
            <a:pPr marL="285750" lvl="0" indent="-285750">
              <a:buFont typeface="Arial" panose="020B0604020202020204" pitchFamily="34" charset="0"/>
              <a:buChar char="•"/>
            </a:pPr>
            <a:endParaRPr lang="en-US" baseline="0"/>
          </a:p>
          <a:p>
            <a:pPr marL="285750" lvl="0" indent="-285750">
              <a:buFont typeface="Arial" panose="020B0604020202020204" pitchFamily="34" charset="0"/>
              <a:buChar char="•"/>
            </a:pPr>
            <a:r>
              <a:rPr lang="en-US" baseline="0"/>
              <a:t>Work-based Learning Experiences provide students an opportunity to a</a:t>
            </a:r>
            <a:r>
              <a:rPr lang="en-US"/>
              <a:t>pply and practice soft and social skills. They are able to develop</a:t>
            </a:r>
            <a:r>
              <a:rPr lang="en-US" baseline="0"/>
              <a:t> a sense of </a:t>
            </a:r>
            <a:r>
              <a:rPr lang="en-US"/>
              <a:t>work. Through these paid</a:t>
            </a:r>
            <a:r>
              <a:rPr lang="en-US" baseline="0"/>
              <a:t> or unpaid work experiences, students d</a:t>
            </a:r>
            <a:r>
              <a:rPr lang="en-US"/>
              <a:t>evelop work skills and gain experience that is helpful on a resume, build relationships leading to job references, and help them identify any needed work accommodations to be successful on the job.</a:t>
            </a:r>
          </a:p>
          <a:p>
            <a:endParaRPr lang="en-US" baseline="0"/>
          </a:p>
          <a:p>
            <a:pPr marL="0" lvl="0" indent="0">
              <a:buFont typeface="Arial" panose="020B0604020202020204" pitchFamily="34" charset="0"/>
              <a:buNone/>
            </a:pPr>
            <a:r>
              <a:rPr lang="en-US"/>
              <a:t>Currently, all the services listed</a:t>
            </a:r>
            <a:r>
              <a:rPr lang="en-US" baseline="0"/>
              <a:t> </a:t>
            </a:r>
            <a:r>
              <a:rPr lang="en-US"/>
              <a:t>except</a:t>
            </a:r>
            <a:r>
              <a:rPr lang="en-US" baseline="0"/>
              <a:t> </a:t>
            </a:r>
            <a:r>
              <a:rPr lang="en-US"/>
              <a:t>for Peer Mentoring and Postsecondary Counseling</a:t>
            </a:r>
            <a:r>
              <a:rPr lang="en-US" baseline="0"/>
              <a:t> are available state-wide. </a:t>
            </a:r>
            <a:endParaRPr lang="en-US"/>
          </a:p>
          <a:p>
            <a:pPr lvl="0"/>
            <a:endParaRPr lang="en-US"/>
          </a:p>
          <a:p>
            <a:pPr lvl="0"/>
            <a:r>
              <a:rPr lang="en-US"/>
              <a:t>Pre-ETS are free for students.</a:t>
            </a:r>
            <a:endParaRPr lang="en-US" baseline="0"/>
          </a:p>
          <a:p>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39</a:t>
            </a:fld>
            <a:endParaRPr lang="en-US"/>
          </a:p>
        </p:txBody>
      </p:sp>
    </p:spTree>
    <p:extLst>
      <p:ext uri="{BB962C8B-B14F-4D97-AF65-F5344CB8AC3E}">
        <p14:creationId xmlns:p14="http://schemas.microsoft.com/office/powerpoint/2010/main" val="368018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DCC10CC1-BF49-5107-57EB-4298C40647A8}"/>
              </a:ext>
            </a:extLst>
          </p:cNvPr>
          <p:cNvSpPr>
            <a:spLocks noGrp="1" noRot="1" noChangeAspect="1" noChangeArrowheads="1" noTextEdit="1"/>
          </p:cNvSpPr>
          <p:nvPr>
            <p:ph type="sldImg"/>
          </p:nvPr>
        </p:nvSpPr>
        <p:spPr>
          <a:xfrm>
            <a:off x="1181100" y="695325"/>
            <a:ext cx="4648200" cy="3486150"/>
          </a:xfrm>
          <a:ln/>
        </p:spPr>
      </p:sp>
      <p:sp>
        <p:nvSpPr>
          <p:cNvPr id="7171" name="Notes Placeholder 2">
            <a:extLst>
              <a:ext uri="{FF2B5EF4-FFF2-40B4-BE49-F238E27FC236}">
                <a16:creationId xmlns:a16="http://schemas.microsoft.com/office/drawing/2014/main" id="{045FB1F2-C193-1698-EC2D-497A4D27A3F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7172" name="Slide Number Placeholder 3">
            <a:extLst>
              <a:ext uri="{FF2B5EF4-FFF2-40B4-BE49-F238E27FC236}">
                <a16:creationId xmlns:a16="http://schemas.microsoft.com/office/drawing/2014/main" id="{D808504F-90A6-88AE-2687-847C178955D3}"/>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B25FFBC-B84D-4290-B7FF-EC311BA22DD1}" type="slidenum">
              <a:rPr lang="en-US" altLang="en-US" b="0">
                <a:latin typeface="Calibri" panose="020F0502020204030204" pitchFamily="34" charset="0"/>
                <a:cs typeface="Arial" panose="020B0604020202020204" pitchFamily="34" charset="0"/>
              </a:rPr>
              <a:pPr algn="r" eaLnBrk="1" hangingPunct="1">
                <a:spcBef>
                  <a:spcPct val="0"/>
                </a:spcBef>
              </a:pPr>
              <a:t>21</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understand why you are doing something, to see the</a:t>
            </a:r>
            <a:r>
              <a:rPr lang="en-US" baseline="0" dirty="0"/>
              <a:t> relevance, the importance, and the benefits. </a:t>
            </a:r>
            <a:r>
              <a:rPr lang="en-US" dirty="0"/>
              <a:t>This slide provides additional information on</a:t>
            </a:r>
            <a:r>
              <a:rPr lang="en-US" baseline="0" dirty="0"/>
              <a:t> the Pre-ETS and includes </a:t>
            </a:r>
            <a:r>
              <a:rPr lang="en-US" dirty="0"/>
              <a:t>activities and/or skills that may be included in each Pre-Employment Transition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Job Exploration Counseling and the types</a:t>
            </a:r>
            <a:r>
              <a:rPr lang="en-US" baseline="0" dirty="0"/>
              <a:t> of Career Assessments this service includes. These assessments are different from the assessments you may have received in school as provide employment related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A41AE93-5DD5-4B01-93FC-7784D35D564F}" type="slidenum">
              <a:rPr lang="en-US" smtClean="0"/>
              <a:t>40</a:t>
            </a:fld>
            <a:endParaRPr lang="en-US"/>
          </a:p>
        </p:txBody>
      </p:sp>
    </p:spTree>
    <p:extLst>
      <p:ext uri="{BB962C8B-B14F-4D97-AF65-F5344CB8AC3E}">
        <p14:creationId xmlns:p14="http://schemas.microsoft.com/office/powerpoint/2010/main" val="3352049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participate in Pre-ETS, students must be at least 14 years of age but not more than 21 years of age.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They must be enrolled in secondary or postsecondary education or training program which</a:t>
            </a:r>
            <a:r>
              <a:rPr lang="en-US" baseline="0" dirty="0"/>
              <a:t> could be a CTE certificate program or 2 or 4 year degree program. Notice middle school is not listed however, it is possible that you may find that a 14, 15, 16 or older student is still completing his/her middle school requirements. Its not the grade, but the age that we must take into consideration when offering these services.</a:t>
            </a:r>
          </a:p>
          <a:p>
            <a:pPr marL="174708" indent="-174708">
              <a:buFont typeface="Arial" panose="020B0604020202020204" pitchFamily="34" charset="0"/>
              <a:buChar char="•"/>
            </a:pPr>
            <a:endParaRPr lang="en-US" dirty="0"/>
          </a:p>
          <a:p>
            <a:pPr marL="0" indent="0">
              <a:buFont typeface="Arial" panose="020B0604020202020204" pitchFamily="34" charset="0"/>
              <a:buNone/>
            </a:pPr>
            <a:r>
              <a:rPr lang="en-US" dirty="0"/>
              <a:t>And students must be identified as a student with a disability by</a:t>
            </a:r>
            <a:r>
              <a:rPr lang="en-US" baseline="0" dirty="0"/>
              <a:t> the school. This typically includes an </a:t>
            </a:r>
            <a:r>
              <a:rPr lang="en-US" dirty="0"/>
              <a:t>IEP or 504 Plan but other</a:t>
            </a:r>
            <a:r>
              <a:rPr lang="en-US" baseline="0" dirty="0"/>
              <a:t> documentation from the school may suffice if it clearly states that the individual is a student with a disability.</a:t>
            </a:r>
            <a:endParaRPr lang="en-US" dirty="0"/>
          </a:p>
          <a:p>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41</a:t>
            </a:fld>
            <a:endParaRPr lang="en-US"/>
          </a:p>
        </p:txBody>
      </p:sp>
    </p:spTree>
    <p:extLst>
      <p:ext uri="{BB962C8B-B14F-4D97-AF65-F5344CB8AC3E}">
        <p14:creationId xmlns:p14="http://schemas.microsoft.com/office/powerpoint/2010/main" val="240316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may receive Pre-ETS up through the age of 21. </a:t>
            </a:r>
          </a:p>
          <a:p>
            <a:r>
              <a:rPr lang="en-US" dirty="0"/>
              <a:t>Pre-ETS</a:t>
            </a:r>
            <a:r>
              <a:rPr lang="en-US" baseline="0" dirty="0"/>
              <a:t> may continue as long as students are in school.</a:t>
            </a:r>
          </a:p>
          <a:p>
            <a:r>
              <a:rPr lang="en-US" baseline="0" dirty="0"/>
              <a:t>And students may continue to receive Pre-ETS </a:t>
            </a:r>
            <a:r>
              <a:rPr lang="en-US" dirty="0"/>
              <a:t>as long as they are actively</a:t>
            </a:r>
            <a:r>
              <a:rPr lang="en-US" baseline="0" dirty="0"/>
              <a:t> participating in the services.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If students </a:t>
            </a:r>
            <a:r>
              <a:rPr lang="en-US" baseline="0" dirty="0"/>
              <a:t>exits (drops out), graduates without intending to go on to postsecondary education or training or turns 22, Pre-ETS will end however, services for those who have applied and been found eligible may continue as “adult” services. </a:t>
            </a:r>
            <a:endParaRPr lang="en-US" dirty="0"/>
          </a:p>
          <a:p>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42</a:t>
            </a:fld>
            <a:endParaRPr lang="en-US"/>
          </a:p>
        </p:txBody>
      </p:sp>
    </p:spTree>
    <p:extLst>
      <p:ext uri="{BB962C8B-B14F-4D97-AF65-F5344CB8AC3E}">
        <p14:creationId xmlns:p14="http://schemas.microsoft.com/office/powerpoint/2010/main" val="4059775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may receive Pre-ETS through two pathways. Students may be </a:t>
            </a:r>
            <a:r>
              <a:rPr lang="en-US" baseline="0" dirty="0"/>
              <a:t>referred for Pre-ETS through the Student Transition Activities Record (STAR) portal. Students who choose to have Pre-ETS referral made through the </a:t>
            </a:r>
            <a:r>
              <a:rPr lang="en-US" baseline="0"/>
              <a:t>STAR portal </a:t>
            </a:r>
            <a:r>
              <a:rPr lang="en-US" baseline="0" dirty="0"/>
              <a:t>receive only Pre-ETS. Since these services are limited, typically students who choose this pathway are more independent and self-directed. These students would not require additional services or supports to access or participate in the Pre-ETS.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Students who would be referred for VR would also be able to receive Pre-ETS but may also have additional VR services and supports available to them if they apply and are found eligible for services. These students would typically require supported employment services such as job placement, job coaching, job retention services, may be in ESE Access classes, have a 1:1 or small group para in school and will likely need more services and additional supports to be successful.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If</a:t>
            </a:r>
            <a:r>
              <a:rPr lang="en-US" baseline="0" dirty="0"/>
              <a:t> unsure about the best pathway, please speak with your ESE teacher and/or guidance counselor and your local VR staff to make the best choice. Students can always be referred through the STAR portal to receive Pre-ETS and if additional services and supports are required students can apply at any time.</a:t>
            </a:r>
            <a:endParaRPr lang="en-US" dirty="0"/>
          </a:p>
          <a:p>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43</a:t>
            </a:fld>
            <a:endParaRPr lang="en-US"/>
          </a:p>
        </p:txBody>
      </p:sp>
    </p:spTree>
    <p:extLst>
      <p:ext uri="{BB962C8B-B14F-4D97-AF65-F5344CB8AC3E}">
        <p14:creationId xmlns:p14="http://schemas.microsoft.com/office/powerpoint/2010/main" val="1100491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VR is able to provide a number of services</a:t>
            </a:r>
            <a:r>
              <a:rPr lang="en-US" baseline="0" dirty="0"/>
              <a:t> and supports </a:t>
            </a:r>
            <a:r>
              <a:rPr lang="en-US" dirty="0"/>
              <a:t>to students who apply and are found eligible for VR. These services and supports are identified on an </a:t>
            </a:r>
            <a:r>
              <a:rPr lang="en-US" baseline="0" dirty="0"/>
              <a:t>Individualized Plan for Employment (IPE) that </a:t>
            </a:r>
            <a:r>
              <a:rPr lang="en-US" dirty="0"/>
              <a:t>help you reach your employment goal.</a:t>
            </a:r>
            <a:r>
              <a:rPr lang="en-US" baseline="0" dirty="0"/>
              <a:t> </a:t>
            </a:r>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44</a:t>
            </a:fld>
            <a:endParaRPr lang="en-US"/>
          </a:p>
        </p:txBody>
      </p:sp>
    </p:spTree>
    <p:extLst>
      <p:ext uri="{BB962C8B-B14F-4D97-AF65-F5344CB8AC3E}">
        <p14:creationId xmlns:p14="http://schemas.microsoft.com/office/powerpoint/2010/main" val="3841301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If you are unsure about which pathway may be best for you to receive Pre-ETS, speak with you local VR staff. </a:t>
            </a:r>
          </a:p>
        </p:txBody>
      </p:sp>
      <p:sp>
        <p:nvSpPr>
          <p:cNvPr id="4" name="Slide Number Placeholder 3"/>
          <p:cNvSpPr>
            <a:spLocks noGrp="1"/>
          </p:cNvSpPr>
          <p:nvPr>
            <p:ph type="sldNum" sz="quarter" idx="10"/>
          </p:nvPr>
        </p:nvSpPr>
        <p:spPr/>
        <p:txBody>
          <a:bodyPr/>
          <a:lstStyle/>
          <a:p>
            <a:fld id="{4A41AE93-5DD5-4B01-93FC-7784D35D564F}" type="slidenum">
              <a:rPr lang="en-US" smtClean="0"/>
              <a:t>45</a:t>
            </a:fld>
            <a:endParaRPr lang="en-US"/>
          </a:p>
        </p:txBody>
      </p:sp>
    </p:spTree>
    <p:extLst>
      <p:ext uri="{BB962C8B-B14F-4D97-AF65-F5344CB8AC3E}">
        <p14:creationId xmlns:p14="http://schemas.microsoft.com/office/powerpoint/2010/main" val="2575833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a Pre-ETS referral is made there is a process leading to you receiving those services…..</a:t>
            </a:r>
            <a:endParaRPr lang="en-US" dirty="0"/>
          </a:p>
        </p:txBody>
      </p:sp>
      <p:sp>
        <p:nvSpPr>
          <p:cNvPr id="4" name="Slide Number Placeholder 3"/>
          <p:cNvSpPr>
            <a:spLocks noGrp="1"/>
          </p:cNvSpPr>
          <p:nvPr>
            <p:ph type="sldNum" sz="quarter" idx="10"/>
          </p:nvPr>
        </p:nvSpPr>
        <p:spPr/>
        <p:txBody>
          <a:bodyPr/>
          <a:lstStyle/>
          <a:p>
            <a:fld id="{4A41AE93-5DD5-4B01-93FC-7784D35D564F}" type="slidenum">
              <a:rPr lang="en-US" smtClean="0"/>
              <a:t>46</a:t>
            </a:fld>
            <a:endParaRPr lang="en-US"/>
          </a:p>
        </p:txBody>
      </p:sp>
    </p:spTree>
    <p:extLst>
      <p:ext uri="{BB962C8B-B14F-4D97-AF65-F5344CB8AC3E}">
        <p14:creationId xmlns:p14="http://schemas.microsoft.com/office/powerpoint/2010/main" val="2943159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VR has its own website that is a wealth of information and provides many</a:t>
            </a:r>
            <a:r>
              <a:rPr lang="en-US" sz="1200" baseline="0" dirty="0"/>
              <a:t> resources for students and their families. To access our website, please go to www.rehabworks.org. For services specific to students, you will want to go to our Transition Youth Page. This link can be found on the left-hand side of the main page. Once on the Transition Youth Page, there is a short video and a link to our transition brochures that can be accessed in English, Spanish, and Creole.  </a:t>
            </a:r>
          </a:p>
          <a:p>
            <a:endParaRPr lang="en-US" sz="1200" baseline="0" dirty="0"/>
          </a:p>
          <a:p>
            <a:r>
              <a:rPr lang="en-US" sz="1200" dirty="0"/>
              <a:t>If you would like to</a:t>
            </a:r>
            <a:r>
              <a:rPr lang="en-US" sz="1200" baseline="0" dirty="0"/>
              <a:t> speak with someone from your local VR office, you will want to access our VR Office Directory. This link shown on your screen will open up a map of Florida. </a:t>
            </a:r>
            <a:r>
              <a:rPr lang="en-US" sz="1200" baseline="0"/>
              <a:t>Click on your area and all the offices that serve that area will appear with contact information for each office.</a:t>
            </a:r>
            <a:endParaRPr lang="en-US" sz="1200" dirty="0"/>
          </a:p>
        </p:txBody>
      </p:sp>
      <p:sp>
        <p:nvSpPr>
          <p:cNvPr id="4" name="Slide Number Placeholder 3"/>
          <p:cNvSpPr>
            <a:spLocks noGrp="1"/>
          </p:cNvSpPr>
          <p:nvPr>
            <p:ph type="sldNum" sz="quarter" idx="10"/>
          </p:nvPr>
        </p:nvSpPr>
        <p:spPr/>
        <p:txBody>
          <a:bodyPr/>
          <a:lstStyle/>
          <a:p>
            <a:fld id="{4A41AE93-5DD5-4B01-93FC-7784D35D564F}" type="slidenum">
              <a:rPr lang="en-US" smtClean="0"/>
              <a:t>47</a:t>
            </a:fld>
            <a:endParaRPr lang="en-US"/>
          </a:p>
        </p:txBody>
      </p:sp>
    </p:spTree>
    <p:extLst>
      <p:ext uri="{BB962C8B-B14F-4D97-AF65-F5344CB8AC3E}">
        <p14:creationId xmlns:p14="http://schemas.microsoft.com/office/powerpoint/2010/main" val="3567195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 thank you all so much for joining us today and sharing your Saturday with us we really appreciate The St. John’s County PAC for hosting us and for letting us have this brief time to meet with you. Today we're going to talk about the research that we do to make sure young adults have the tools to support work readiness and prepare for adulthood. This Webinar will introduce families and transition aged youth to research, best practices for the inclusion in research of young people with disabilities, and several research opportunities. Please feel free to drop any questions in the chat or stop me at any point. I might not address them right away but I’ll defiantly get to them! </a:t>
            </a:r>
          </a:p>
        </p:txBody>
      </p:sp>
      <p:sp>
        <p:nvSpPr>
          <p:cNvPr id="4" name="Slide Number Placeholder 3"/>
          <p:cNvSpPr>
            <a:spLocks noGrp="1"/>
          </p:cNvSpPr>
          <p:nvPr>
            <p:ph type="sldNum" sz="quarter" idx="10"/>
          </p:nvPr>
        </p:nvSpPr>
        <p:spPr/>
        <p:txBody>
          <a:bodyPr/>
          <a:lstStyle/>
          <a:p>
            <a:fld id="{697CE692-210D-4424-8BF3-A3933D15D9F9}" type="slidenum">
              <a:rPr lang="en-US" smtClean="0"/>
              <a:t>83</a:t>
            </a:fld>
            <a:endParaRPr lang="en-US"/>
          </a:p>
        </p:txBody>
      </p:sp>
    </p:spTree>
    <p:extLst>
      <p:ext uri="{BB962C8B-B14F-4D97-AF65-F5344CB8AC3E}">
        <p14:creationId xmlns:p14="http://schemas.microsoft.com/office/powerpoint/2010/main" val="2408734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the direction of Dr. Jessica Kramer, PhD, OTR/L, the YELL Lab develops and evaluates tools and interventions that empower youth and young adults with intellectual and developmental disabilities. The mission of the YELL Lab is to provide a stimulating and encouraging environment that enables the production of high-quality research to support best practices and enhance the lives of children, youth, and adults with disabilities. The YELL Lab partners with and employs youth and young adults with disabilities in the </a:t>
            </a:r>
            <a:r>
              <a:rPr lang="en-US" u="sng" dirty="0"/>
              <a:t>development</a:t>
            </a:r>
            <a:r>
              <a:rPr lang="en-US" dirty="0"/>
              <a:t> and evaluation of research to ensure our ideas meet the needs of people with disabilities.</a:t>
            </a:r>
          </a:p>
          <a:p>
            <a:endParaRPr lang="en-US" dirty="0"/>
          </a:p>
        </p:txBody>
      </p:sp>
      <p:sp>
        <p:nvSpPr>
          <p:cNvPr id="4" name="Slide Number Placeholder 3"/>
          <p:cNvSpPr>
            <a:spLocks noGrp="1"/>
          </p:cNvSpPr>
          <p:nvPr>
            <p:ph type="sldNum" sz="quarter" idx="5"/>
          </p:nvPr>
        </p:nvSpPr>
        <p:spPr/>
        <p:txBody>
          <a:bodyPr/>
          <a:lstStyle/>
          <a:p>
            <a:fld id="{697CE692-210D-4424-8BF3-A3933D15D9F9}" type="slidenum">
              <a:rPr lang="en-US" smtClean="0"/>
              <a:t>84</a:t>
            </a:fld>
            <a:endParaRPr lang="en-US"/>
          </a:p>
        </p:txBody>
      </p:sp>
    </p:spTree>
    <p:extLst>
      <p:ext uri="{BB962C8B-B14F-4D97-AF65-F5344CB8AC3E}">
        <p14:creationId xmlns:p14="http://schemas.microsoft.com/office/powerpoint/2010/main" val="1608596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9CEF67D-5450-7098-64DA-92146BA80D51}"/>
              </a:ext>
            </a:extLst>
          </p:cNvPr>
          <p:cNvSpPr>
            <a:spLocks noGrp="1" noRot="1" noChangeAspect="1" noChangeArrowheads="1" noTextEdit="1"/>
          </p:cNvSpPr>
          <p:nvPr>
            <p:ph type="sldImg"/>
          </p:nvPr>
        </p:nvSpPr>
        <p:spPr>
          <a:xfrm>
            <a:off x="1181100" y="695325"/>
            <a:ext cx="4648200" cy="3486150"/>
          </a:xfrm>
          <a:ln/>
        </p:spPr>
      </p:sp>
      <p:sp>
        <p:nvSpPr>
          <p:cNvPr id="9219" name="Notes Placeholder 2">
            <a:extLst>
              <a:ext uri="{FF2B5EF4-FFF2-40B4-BE49-F238E27FC236}">
                <a16:creationId xmlns:a16="http://schemas.microsoft.com/office/drawing/2014/main" id="{308772F3-3F21-D168-6217-E6A260DBAD9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9220" name="Slide Number Placeholder 3">
            <a:extLst>
              <a:ext uri="{FF2B5EF4-FFF2-40B4-BE49-F238E27FC236}">
                <a16:creationId xmlns:a16="http://schemas.microsoft.com/office/drawing/2014/main" id="{14157A74-6C5C-1854-27E3-B3AF2BF00364}"/>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892824F-DADA-4830-97DA-C4664171C8FB}" type="slidenum">
              <a:rPr lang="en-US" altLang="en-US" b="0">
                <a:latin typeface="Calibri" panose="020F0502020204030204" pitchFamily="34" charset="0"/>
                <a:cs typeface="Arial" panose="020B0604020202020204" pitchFamily="34" charset="0"/>
              </a:rPr>
              <a:pPr algn="r" eaLnBrk="1" hangingPunct="1">
                <a:spcBef>
                  <a:spcPct val="0"/>
                </a:spcBef>
              </a:pPr>
              <a:t>22</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 is research?</a:t>
            </a:r>
            <a:r>
              <a:rPr lang="en-US" baseline="0" dirty="0"/>
              <a:t> </a:t>
            </a:r>
          </a:p>
          <a:p>
            <a:r>
              <a:rPr lang="en-US" baseline="0" dirty="0"/>
              <a:t>Max Barrows, from Green Mountain Self-</a:t>
            </a:r>
            <a:r>
              <a:rPr lang="en-US" baseline="0" dirty="0" err="1"/>
              <a:t>Adovactes</a:t>
            </a:r>
            <a:r>
              <a:rPr lang="en-US" baseline="0" dirty="0"/>
              <a:t> puts it pretty nicely, “research is when, out of your curiosity, you find out about something or get information about it. Research is used for your knowledge or other needs.” </a:t>
            </a:r>
            <a:endParaRPr lang="en-US" dirty="0"/>
          </a:p>
        </p:txBody>
      </p:sp>
      <p:sp>
        <p:nvSpPr>
          <p:cNvPr id="4" name="Slide Number Placeholder 3"/>
          <p:cNvSpPr>
            <a:spLocks noGrp="1"/>
          </p:cNvSpPr>
          <p:nvPr>
            <p:ph type="sldNum" sz="quarter" idx="10"/>
          </p:nvPr>
        </p:nvSpPr>
        <p:spPr/>
        <p:txBody>
          <a:bodyPr/>
          <a:lstStyle/>
          <a:p>
            <a:fld id="{F8E1DA54-AFCF-4222-896E-EEE2A16CFD78}" type="slidenum">
              <a:rPr lang="en-US" smtClean="0"/>
              <a:t>85</a:t>
            </a:fld>
            <a:endParaRPr lang="en-US"/>
          </a:p>
        </p:txBody>
      </p:sp>
    </p:spTree>
    <p:extLst>
      <p:ext uri="{BB962C8B-B14F-4D97-AF65-F5344CB8AC3E}">
        <p14:creationId xmlns:p14="http://schemas.microsoft.com/office/powerpoint/2010/main" val="3139900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It’s important to remember that you have rights when you are thinking about being part of a research study. You have the right to say yes or no, and you should always be asked</a:t>
            </a:r>
          </a:p>
          <a:p>
            <a:endParaRPr lang="en-US" dirty="0"/>
          </a:p>
        </p:txBody>
      </p:sp>
      <p:sp>
        <p:nvSpPr>
          <p:cNvPr id="4" name="Slide Number Placeholder 3"/>
          <p:cNvSpPr>
            <a:spLocks noGrp="1"/>
          </p:cNvSpPr>
          <p:nvPr>
            <p:ph type="sldNum" sz="quarter" idx="10"/>
          </p:nvPr>
        </p:nvSpPr>
        <p:spPr/>
        <p:txBody>
          <a:bodyPr/>
          <a:lstStyle/>
          <a:p>
            <a:fld id="{6AFB760F-9406-4C45-8477-C395F66CECF3}" type="slidenum">
              <a:rPr lang="en-US" smtClean="0"/>
              <a:t>86</a:t>
            </a:fld>
            <a:endParaRPr lang="en-US"/>
          </a:p>
        </p:txBody>
      </p:sp>
    </p:spTree>
    <p:extLst>
      <p:ext uri="{BB962C8B-B14F-4D97-AF65-F5344CB8AC3E}">
        <p14:creationId xmlns:p14="http://schemas.microsoft.com/office/powerpoint/2010/main" val="3200545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Part of this decision is informed consent. This is a process that you would complete with a researcher, like us. It’s a meeting where you, your student, and the research talk about the study- how long it takes, what risks there are, if any, and how the information will be used. Sometimes people think this is just more paperwork, or it takes too long, but this is an important part of making sure your rights are protected, and you make an informed choice about doing a research study. Any research study in the YELL Lab includes this process, including a teach back where you and your student answer questions about this study</a:t>
            </a:r>
          </a:p>
        </p:txBody>
      </p:sp>
      <p:sp>
        <p:nvSpPr>
          <p:cNvPr id="4" name="Slide Number Placeholder 3"/>
          <p:cNvSpPr>
            <a:spLocks noGrp="1"/>
          </p:cNvSpPr>
          <p:nvPr>
            <p:ph type="sldNum" sz="quarter" idx="10"/>
          </p:nvPr>
        </p:nvSpPr>
        <p:spPr/>
        <p:txBody>
          <a:bodyPr/>
          <a:lstStyle/>
          <a:p>
            <a:fld id="{6AFB760F-9406-4C45-8477-C395F66CECF3}" type="slidenum">
              <a:rPr lang="en-US" smtClean="0"/>
              <a:t>87</a:t>
            </a:fld>
            <a:endParaRPr lang="en-US"/>
          </a:p>
        </p:txBody>
      </p:sp>
    </p:spTree>
    <p:extLst>
      <p:ext uri="{BB962C8B-B14F-4D97-AF65-F5344CB8AC3E}">
        <p14:creationId xmlns:p14="http://schemas.microsoft.com/office/powerpoint/2010/main" val="2146329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100000"/>
              </a:lnSpc>
              <a:spcBef>
                <a:spcPts val="0"/>
              </a:spcBef>
            </a:pPr>
            <a:r>
              <a:rPr lang="en-US" sz="1200" dirty="0">
                <a:latin typeface="Calibri" panose="020F0502020204030204" pitchFamily="34" charset="0"/>
                <a:cs typeface="Calibri" panose="020F0502020204030204" pitchFamily="34" charset="0"/>
              </a:rPr>
              <a:t>Dr. Kramer’s research draws upon theoretical concepts and methodologies from occupational therapy, disability studies, education and rehabilitation to: </a:t>
            </a:r>
          </a:p>
          <a:p>
            <a:pPr marL="342900" indent="-342900">
              <a:lnSpc>
                <a:spcPct val="100000"/>
              </a:lnSpc>
              <a:spcBef>
                <a:spcPts val="0"/>
              </a:spcBef>
              <a:buAutoNum type="arabicParenR"/>
            </a:pPr>
            <a:r>
              <a:rPr lang="en-US" sz="1200" dirty="0">
                <a:latin typeface="Calibri" panose="020F0502020204030204" pitchFamily="34" charset="0"/>
                <a:cs typeface="Calibri" panose="020F0502020204030204" pitchFamily="34" charset="0"/>
              </a:rPr>
              <a:t>Partner with youth with intellectual and developmental disabilities (I/DD) in the </a:t>
            </a:r>
            <a:r>
              <a:rPr lang="en-US" sz="1200" u="sng" dirty="0">
                <a:latin typeface="Calibri" panose="020F0502020204030204" pitchFamily="34" charset="0"/>
                <a:cs typeface="Calibri" panose="020F0502020204030204" pitchFamily="34" charset="0"/>
              </a:rPr>
              <a:t>development</a:t>
            </a:r>
            <a:r>
              <a:rPr lang="en-US" sz="1200" dirty="0">
                <a:latin typeface="Calibri" panose="020F0502020204030204" pitchFamily="34" charset="0"/>
                <a:cs typeface="Calibri" panose="020F0502020204030204" pitchFamily="34" charset="0"/>
              </a:rPr>
              <a:t> and evaluation of rehabilitation products;</a:t>
            </a:r>
          </a:p>
          <a:p>
            <a:pPr marL="342900" indent="-342900">
              <a:lnSpc>
                <a:spcPct val="100000"/>
              </a:lnSpc>
              <a:spcBef>
                <a:spcPts val="0"/>
              </a:spcBef>
              <a:buAutoNum type="arabicParenR"/>
            </a:pPr>
            <a:r>
              <a:rPr lang="en-US" sz="1200" dirty="0">
                <a:latin typeface="Calibri" panose="020F0502020204030204" pitchFamily="34" charset="0"/>
                <a:cs typeface="Calibri" panose="020F0502020204030204" pitchFamily="34" charset="0"/>
              </a:rPr>
              <a:t>Develop community-based interventions that equip youth with I/DD and their families with the skills to identify and resolve environmental barriers to participation; and </a:t>
            </a:r>
          </a:p>
          <a:p>
            <a:pPr marL="342900" indent="-342900">
              <a:lnSpc>
                <a:spcPct val="100000"/>
              </a:lnSpc>
              <a:spcBef>
                <a:spcPts val="0"/>
              </a:spcBef>
              <a:buAutoNum type="arabicParenR"/>
            </a:pPr>
            <a:r>
              <a:rPr lang="en-US" sz="1200" dirty="0">
                <a:latin typeface="Calibri" panose="020F0502020204030204" pitchFamily="34" charset="0"/>
                <a:cs typeface="Calibri" panose="020F0502020204030204" pitchFamily="34" charset="0"/>
              </a:rPr>
              <a:t>Design high quality patient reported outcome measures (PROMs) using contemporary measurement approaches.</a:t>
            </a:r>
          </a:p>
          <a:p>
            <a:endParaRPr lang="en-US" dirty="0"/>
          </a:p>
        </p:txBody>
      </p:sp>
      <p:sp>
        <p:nvSpPr>
          <p:cNvPr id="4" name="Slide Number Placeholder 3"/>
          <p:cNvSpPr>
            <a:spLocks noGrp="1"/>
          </p:cNvSpPr>
          <p:nvPr>
            <p:ph type="sldNum" sz="quarter" idx="10"/>
          </p:nvPr>
        </p:nvSpPr>
        <p:spPr/>
        <p:txBody>
          <a:bodyPr/>
          <a:lstStyle/>
          <a:p>
            <a:fld id="{697CE692-210D-4424-8BF3-A3933D15D9F9}" type="slidenum">
              <a:rPr lang="en-US" smtClean="0"/>
              <a:t>88</a:t>
            </a:fld>
            <a:endParaRPr lang="en-US"/>
          </a:p>
        </p:txBody>
      </p:sp>
    </p:spTree>
    <p:extLst>
      <p:ext uri="{BB962C8B-B14F-4D97-AF65-F5344CB8AC3E}">
        <p14:creationId xmlns:p14="http://schemas.microsoft.com/office/powerpoint/2010/main" val="2705211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 accessible app designed to be used by transition age youth and young adults with intellectual/developmental disabilities.</a:t>
            </a:r>
          </a:p>
          <a:p>
            <a:r>
              <a:rPr lang="en-US" dirty="0"/>
              <a:t>Fosters self-determination by</a:t>
            </a:r>
            <a:r>
              <a:rPr lang="en-US" baseline="0" dirty="0"/>
              <a:t> giving youth the opportunity to self-evaluate their abilities and identify potential areas of need or skill development. </a:t>
            </a:r>
          </a:p>
          <a:p>
            <a:r>
              <a:rPr lang="en-US" baseline="0" dirty="0"/>
              <a:t>IT is designed by and for youth with disabilities- 9 young adults with diverse abilities and backgrounds have helped designed the PEDI-PRO from the ground up, along with focus groups and feedback from over 150 additional youth and young adults with developmental disabilities. </a:t>
            </a:r>
            <a:endParaRPr lang="en-US" dirty="0"/>
          </a:p>
        </p:txBody>
      </p:sp>
      <p:sp>
        <p:nvSpPr>
          <p:cNvPr id="4" name="Slide Number Placeholder 3"/>
          <p:cNvSpPr>
            <a:spLocks noGrp="1"/>
          </p:cNvSpPr>
          <p:nvPr>
            <p:ph type="sldNum" sz="quarter" idx="10"/>
          </p:nvPr>
        </p:nvSpPr>
        <p:spPr/>
        <p:txBody>
          <a:bodyPr/>
          <a:lstStyle/>
          <a:p>
            <a:fld id="{CB68F166-345D-4A84-A114-B8F55408048A}" type="slidenum">
              <a:rPr lang="en-US" smtClean="0"/>
              <a:t>89</a:t>
            </a:fld>
            <a:endParaRPr lang="en-US"/>
          </a:p>
        </p:txBody>
      </p:sp>
    </p:spTree>
    <p:extLst>
      <p:ext uri="{BB962C8B-B14F-4D97-AF65-F5344CB8AC3E}">
        <p14:creationId xmlns:p14="http://schemas.microsoft.com/office/powerpoint/2010/main" val="1648256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what does the </a:t>
            </a:r>
            <a:r>
              <a:rPr lang="en-US" dirty="0" err="1"/>
              <a:t>pedi</a:t>
            </a:r>
            <a:r>
              <a:rPr lang="en-US" dirty="0"/>
              <a:t>-pro measure? It measures ability to complete functional task while engaging in familiar everyday life situations. For example, getting ready in the morning, going to a restaurant, working at a job, sports and exercise, cooking a meal, and going to the doctor. These everyday life situations</a:t>
            </a:r>
            <a:r>
              <a:rPr lang="en-US" baseline="0" dirty="0"/>
              <a:t> are crucial aspects of transition to adulthood. </a:t>
            </a:r>
          </a:p>
          <a:p>
            <a:r>
              <a:rPr lang="en-US" baseline="0" dirty="0"/>
              <a:t>More importantly, these situations were identified by the design team and feedback from other young adults as important to them for their independence and well being</a:t>
            </a:r>
            <a:endParaRPr lang="en-US" dirty="0"/>
          </a:p>
        </p:txBody>
      </p:sp>
      <p:sp>
        <p:nvSpPr>
          <p:cNvPr id="4" name="Slide Number Placeholder 3"/>
          <p:cNvSpPr>
            <a:spLocks noGrp="1"/>
          </p:cNvSpPr>
          <p:nvPr>
            <p:ph type="sldNum" sz="quarter" idx="10"/>
          </p:nvPr>
        </p:nvSpPr>
        <p:spPr/>
        <p:txBody>
          <a:bodyPr/>
          <a:lstStyle/>
          <a:p>
            <a:fld id="{CB68F166-345D-4A84-A114-B8F55408048A}" type="slidenum">
              <a:rPr lang="en-US" smtClean="0"/>
              <a:t>90</a:t>
            </a:fld>
            <a:endParaRPr lang="en-US"/>
          </a:p>
        </p:txBody>
      </p:sp>
    </p:spTree>
    <p:extLst>
      <p:ext uri="{BB962C8B-B14F-4D97-AF65-F5344CB8AC3E}">
        <p14:creationId xmlns:p14="http://schemas.microsoft.com/office/powerpoint/2010/main" val="3141946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 we can hear from Elijah Thomas who is one of our YELL Lab Team Members talk about why going to the doctor is important to him</a:t>
            </a:r>
          </a:p>
        </p:txBody>
      </p:sp>
      <p:sp>
        <p:nvSpPr>
          <p:cNvPr id="4" name="Slide Number Placeholder 3"/>
          <p:cNvSpPr>
            <a:spLocks noGrp="1"/>
          </p:cNvSpPr>
          <p:nvPr>
            <p:ph type="sldNum" sz="quarter" idx="5"/>
          </p:nvPr>
        </p:nvSpPr>
        <p:spPr/>
        <p:txBody>
          <a:bodyPr/>
          <a:lstStyle/>
          <a:p>
            <a:fld id="{697CE692-210D-4424-8BF3-A3933D15D9F9}" type="slidenum">
              <a:rPr lang="en-US" smtClean="0"/>
              <a:t>91</a:t>
            </a:fld>
            <a:endParaRPr lang="en-US"/>
          </a:p>
        </p:txBody>
      </p:sp>
    </p:spTree>
    <p:extLst>
      <p:ext uri="{BB962C8B-B14F-4D97-AF65-F5344CB8AC3E}">
        <p14:creationId xmlns:p14="http://schemas.microsoft.com/office/powerpoint/2010/main" val="3553525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Lastly, we have </a:t>
            </a:r>
            <a:r>
              <a:rPr lang="en-US" dirty="0" err="1"/>
              <a:t>Cryil</a:t>
            </a:r>
            <a:r>
              <a:rPr lang="en-US" dirty="0"/>
              <a:t> telling us why sports and exercise is important to him </a:t>
            </a:r>
          </a:p>
        </p:txBody>
      </p:sp>
      <p:sp>
        <p:nvSpPr>
          <p:cNvPr id="4" name="Slide Number Placeholder 3"/>
          <p:cNvSpPr>
            <a:spLocks noGrp="1"/>
          </p:cNvSpPr>
          <p:nvPr>
            <p:ph type="sldNum" sz="quarter" idx="5"/>
          </p:nvPr>
        </p:nvSpPr>
        <p:spPr/>
        <p:txBody>
          <a:bodyPr/>
          <a:lstStyle/>
          <a:p>
            <a:fld id="{697CE692-210D-4424-8BF3-A3933D15D9F9}" type="slidenum">
              <a:rPr lang="en-US" smtClean="0"/>
              <a:t>92</a:t>
            </a:fld>
            <a:endParaRPr lang="en-US"/>
          </a:p>
        </p:txBody>
      </p:sp>
    </p:spTree>
    <p:extLst>
      <p:ext uri="{BB962C8B-B14F-4D97-AF65-F5344CB8AC3E}">
        <p14:creationId xmlns:p14="http://schemas.microsoft.com/office/powerpoint/2010/main" val="3064377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Link to full video to see how PEDI-PRO works:</a:t>
            </a:r>
          </a:p>
          <a:p>
            <a:r>
              <a:rPr lang="en-US" dirty="0"/>
              <a:t>https://yell.ot.phhp.ufl.edu/research/pedi-pro/</a:t>
            </a:r>
          </a:p>
          <a:p>
            <a:endParaRPr lang="en-US" dirty="0"/>
          </a:p>
          <a:p>
            <a:r>
              <a:rPr lang="en-US" dirty="0"/>
              <a:t>So, how does the PEDI-PRO work? You can see here we have read aloud text, 3d images and a few videos to support comprehension, interactive response buttons so when you click on it, it reads aloud, and clear navigation. Again, we worked with young adults with ID to try and create a universally designed tool. </a:t>
            </a:r>
          </a:p>
          <a:p>
            <a:r>
              <a:rPr lang="en-US" dirty="0"/>
              <a:t>The PEDI-PRO also</a:t>
            </a:r>
            <a:r>
              <a:rPr lang="en-US" baseline="0" dirty="0"/>
              <a:t> includes a teaching module to help youth and young adults practice using a response scale to self-evaluate.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Extensive cognitive testing indicating that youth with IDD interpret the items in the intended manner, and use response scales appropriately to describe their functional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know that when youth and young adults use this platform to evaluate their functional skills, they give consistent responses- that is, what they say about their abilities is pretty consistent from 1 week to the next week. And that’s really valuable, because it demonstrates that young people with disabilities can be consistent in their evaluation of their abilities. </a:t>
            </a:r>
          </a:p>
          <a:p>
            <a:endParaRPr lang="en-US" dirty="0"/>
          </a:p>
        </p:txBody>
      </p:sp>
      <p:sp>
        <p:nvSpPr>
          <p:cNvPr id="4" name="Slide Number Placeholder 3"/>
          <p:cNvSpPr>
            <a:spLocks noGrp="1"/>
          </p:cNvSpPr>
          <p:nvPr>
            <p:ph type="sldNum" sz="quarter" idx="10"/>
          </p:nvPr>
        </p:nvSpPr>
        <p:spPr/>
        <p:txBody>
          <a:bodyPr/>
          <a:lstStyle/>
          <a:p>
            <a:fld id="{CB68F166-345D-4A84-A114-B8F55408048A}" type="slidenum">
              <a:rPr lang="en-US" smtClean="0"/>
              <a:t>93</a:t>
            </a:fld>
            <a:endParaRPr lang="en-US"/>
          </a:p>
        </p:txBody>
      </p:sp>
    </p:spTree>
    <p:extLst>
      <p:ext uri="{BB962C8B-B14F-4D97-AF65-F5344CB8AC3E}">
        <p14:creationId xmlns:p14="http://schemas.microsoft.com/office/powerpoint/2010/main" val="401373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Self-screener link: </a:t>
            </a:r>
            <a:r>
              <a:rPr lang="en-US" dirty="0"/>
              <a:t>: </a:t>
            </a:r>
            <a:r>
              <a:rPr lang="en-US" dirty="0">
                <a:hlinkClick r:id="rId3"/>
              </a:rPr>
              <a:t>https://redcap.ctsi.ufl.edu/redcap/surveys/?s=A9JKDRTA99F8F8FX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9BE6C1-5366-4F19-A09A-DCE5E746C0C5}" type="slidenum">
              <a:rPr lang="en-US" smtClean="0"/>
              <a:t>94</a:t>
            </a:fld>
            <a:endParaRPr lang="en-US"/>
          </a:p>
        </p:txBody>
      </p:sp>
    </p:spTree>
    <p:extLst>
      <p:ext uri="{BB962C8B-B14F-4D97-AF65-F5344CB8AC3E}">
        <p14:creationId xmlns:p14="http://schemas.microsoft.com/office/powerpoint/2010/main" val="77014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67A278B-3BC6-A98D-3C09-D46A72E4B03A}"/>
              </a:ext>
            </a:extLst>
          </p:cNvPr>
          <p:cNvSpPr>
            <a:spLocks noGrp="1" noRot="1" noChangeAspect="1" noChangeArrowheads="1" noTextEdit="1"/>
          </p:cNvSpPr>
          <p:nvPr>
            <p:ph type="sldImg"/>
          </p:nvPr>
        </p:nvSpPr>
        <p:spPr>
          <a:xfrm>
            <a:off x="1181100" y="695325"/>
            <a:ext cx="4648200" cy="3486150"/>
          </a:xfrm>
          <a:ln/>
        </p:spPr>
      </p:sp>
      <p:sp>
        <p:nvSpPr>
          <p:cNvPr id="11267" name="Notes Placeholder 2">
            <a:extLst>
              <a:ext uri="{FF2B5EF4-FFF2-40B4-BE49-F238E27FC236}">
                <a16:creationId xmlns:a16="http://schemas.microsoft.com/office/drawing/2014/main" id="{D6A56C7C-35A6-9C15-44C0-15AE94389A0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11268" name="Slide Number Placeholder 3">
            <a:extLst>
              <a:ext uri="{FF2B5EF4-FFF2-40B4-BE49-F238E27FC236}">
                <a16:creationId xmlns:a16="http://schemas.microsoft.com/office/drawing/2014/main" id="{4838B662-B71A-A477-2E9C-84CC883619D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66EA9EC-C0AA-4004-9364-F1CDCEAF10CF}" type="slidenum">
              <a:rPr lang="en-US" altLang="en-US" b="0">
                <a:latin typeface="Calibri" panose="020F0502020204030204" pitchFamily="34" charset="0"/>
                <a:cs typeface="Arial" panose="020B0604020202020204" pitchFamily="34" charset="0"/>
              </a:rPr>
              <a:pPr algn="r" eaLnBrk="1" hangingPunct="1">
                <a:spcBef>
                  <a:spcPct val="0"/>
                </a:spcBef>
              </a:pPr>
              <a:t>23</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dirty="0"/>
              <a:t>The Goal of the </a:t>
            </a:r>
            <a:r>
              <a:rPr lang="en-US" sz="2400" dirty="0" err="1"/>
              <a:t>VocFit</a:t>
            </a:r>
            <a:r>
              <a:rPr lang="en-US" sz="2400" dirty="0"/>
              <a:t> is to identify opportunities that fit a person just right. </a:t>
            </a:r>
          </a:p>
          <a:p>
            <a:pPr marL="342900" indent="-342900">
              <a:buFont typeface="Arial" panose="020B0604020202020204" pitchFamily="34" charset="0"/>
              <a:buChar char="•"/>
            </a:pPr>
            <a:r>
              <a:rPr lang="en-US" sz="2400" dirty="0"/>
              <a:t>Select a task that is slightly above a person’s current performance and requires him or her to stretch in order to be successful. </a:t>
            </a:r>
          </a:p>
          <a:p>
            <a:pPr marL="800100" lvl="1" indent="-342900">
              <a:buFont typeface="Arial" panose="020B0604020202020204" pitchFamily="34" charset="0"/>
              <a:buChar char="•"/>
            </a:pPr>
            <a:r>
              <a:rPr lang="en-US" sz="2400" dirty="0"/>
              <a:t>If the task is too complex, s/he can become frustrated. </a:t>
            </a:r>
          </a:p>
          <a:p>
            <a:pPr marL="800100" lvl="1" indent="-342900">
              <a:buFont typeface="Arial" panose="020B0604020202020204" pitchFamily="34" charset="0"/>
              <a:buChar char="•"/>
            </a:pPr>
            <a:r>
              <a:rPr lang="en-US" sz="2400" dirty="0"/>
              <a:t>If the task is too simple, the s/he might lose their motivation. </a:t>
            </a:r>
          </a:p>
          <a:p>
            <a:pPr marL="342900" indent="-342900">
              <a:buFont typeface="Arial" panose="020B0604020202020204" pitchFamily="34" charset="0"/>
              <a:buChar char="•"/>
            </a:pPr>
            <a:r>
              <a:rPr lang="en-US" sz="2400" dirty="0"/>
              <a:t>Your challenge is to select tasks that are just right to help the individual move to a higher level of performance.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F55EB94-360C-B449-8CBC-0D7C78D5597E}" type="slidenum">
              <a:rPr lang="en-US" smtClean="0"/>
              <a:t>97</a:t>
            </a:fld>
            <a:endParaRPr lang="en-US"/>
          </a:p>
        </p:txBody>
      </p:sp>
    </p:spTree>
    <p:extLst>
      <p:ext uri="{BB962C8B-B14F-4D97-AF65-F5344CB8AC3E}">
        <p14:creationId xmlns:p14="http://schemas.microsoft.com/office/powerpoint/2010/main" val="3438638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is one of the reports that is generated from doing the </a:t>
            </a:r>
            <a:r>
              <a:rPr lang="en-US" dirty="0" err="1"/>
              <a:t>VocFit</a:t>
            </a:r>
            <a:r>
              <a:rPr lang="en-US" dirty="0"/>
              <a:t>. Its called the Vocational Fingerprint. So if you were looking at this and trying to identify an internship that might be a good fit, some things to consider are…</a:t>
            </a:r>
          </a:p>
          <a:p>
            <a:r>
              <a:rPr lang="en-US" dirty="0"/>
              <a:t>We have strengths, but during an internship, we want to be challenged to build NEW skills. </a:t>
            </a:r>
          </a:p>
          <a:p>
            <a:r>
              <a:rPr lang="en-US" dirty="0"/>
              <a:t>So during an internships, we don’t want things that are TOO hard, but we want to work on things that are a LITTLE hard, that we are still learning. That helps us learn NEW skills so we can get even better</a:t>
            </a:r>
          </a:p>
        </p:txBody>
      </p:sp>
      <p:sp>
        <p:nvSpPr>
          <p:cNvPr id="4" name="Slide Number Placeholder 3"/>
          <p:cNvSpPr>
            <a:spLocks noGrp="1"/>
          </p:cNvSpPr>
          <p:nvPr>
            <p:ph type="sldNum" sz="quarter" idx="5"/>
          </p:nvPr>
        </p:nvSpPr>
        <p:spPr/>
        <p:txBody>
          <a:bodyPr/>
          <a:lstStyle/>
          <a:p>
            <a:fld id="{EF55EB94-360C-B449-8CBC-0D7C78D5597E}" type="slidenum">
              <a:rPr lang="en-US" smtClean="0"/>
              <a:t>98</a:t>
            </a:fld>
            <a:endParaRPr lang="en-US"/>
          </a:p>
        </p:txBody>
      </p:sp>
    </p:spTree>
    <p:extLst>
      <p:ext uri="{BB962C8B-B14F-4D97-AF65-F5344CB8AC3E}">
        <p14:creationId xmlns:p14="http://schemas.microsoft.com/office/powerpoint/2010/main" val="2461802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 we are looking for a job, we need to be sure we can be successful and independent as possible right away! So we want to try and identify jobs that have a lot of GREEN but that we are also interested in and match our career interests and goals.</a:t>
            </a:r>
          </a:p>
        </p:txBody>
      </p:sp>
      <p:sp>
        <p:nvSpPr>
          <p:cNvPr id="4" name="Slide Number Placeholder 3"/>
          <p:cNvSpPr>
            <a:spLocks noGrp="1"/>
          </p:cNvSpPr>
          <p:nvPr>
            <p:ph type="sldNum" sz="quarter" idx="5"/>
          </p:nvPr>
        </p:nvSpPr>
        <p:spPr/>
        <p:txBody>
          <a:bodyPr/>
          <a:lstStyle/>
          <a:p>
            <a:fld id="{EF55EB94-360C-B449-8CBC-0D7C78D5597E}" type="slidenum">
              <a:rPr lang="en-US" smtClean="0"/>
              <a:t>99</a:t>
            </a:fld>
            <a:endParaRPr lang="en-US"/>
          </a:p>
        </p:txBody>
      </p:sp>
    </p:spTree>
    <p:extLst>
      <p:ext uri="{BB962C8B-B14F-4D97-AF65-F5344CB8AC3E}">
        <p14:creationId xmlns:p14="http://schemas.microsoft.com/office/powerpoint/2010/main" val="2840256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Scan the QR or use this link to find out if you are a good fit for the study: https://redcap.ucdenver.edu/surveys/?s=N8HR33YJJMKDP4MD</a:t>
            </a:r>
          </a:p>
          <a:p>
            <a:endParaRPr lang="en-US" dirty="0"/>
          </a:p>
        </p:txBody>
      </p:sp>
      <p:sp>
        <p:nvSpPr>
          <p:cNvPr id="4" name="Slide Number Placeholder 3"/>
          <p:cNvSpPr>
            <a:spLocks noGrp="1"/>
          </p:cNvSpPr>
          <p:nvPr>
            <p:ph type="sldNum" sz="quarter" idx="5"/>
          </p:nvPr>
        </p:nvSpPr>
        <p:spPr/>
        <p:txBody>
          <a:bodyPr/>
          <a:lstStyle/>
          <a:p>
            <a:fld id="{697CE692-210D-4424-8BF3-A3933D15D9F9}" type="slidenum">
              <a:rPr lang="en-US" smtClean="0"/>
              <a:t>100</a:t>
            </a:fld>
            <a:endParaRPr lang="en-US"/>
          </a:p>
        </p:txBody>
      </p:sp>
    </p:spTree>
    <p:extLst>
      <p:ext uri="{BB962C8B-B14F-4D97-AF65-F5344CB8AC3E}">
        <p14:creationId xmlns:p14="http://schemas.microsoft.com/office/powerpoint/2010/main" val="3339749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 does the young adult have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Scan the QR or use this link to find out if you are a good fit for the study: https://redcap.ucdenver.edu/surveys/?s=N8HR33YJJMKDP4MD</a:t>
            </a:r>
          </a:p>
          <a:p>
            <a:endParaRPr lang="en-US" dirty="0"/>
          </a:p>
        </p:txBody>
      </p:sp>
      <p:sp>
        <p:nvSpPr>
          <p:cNvPr id="4" name="Slide Number Placeholder 3"/>
          <p:cNvSpPr>
            <a:spLocks noGrp="1"/>
          </p:cNvSpPr>
          <p:nvPr>
            <p:ph type="sldNum" sz="quarter" idx="5"/>
          </p:nvPr>
        </p:nvSpPr>
        <p:spPr/>
        <p:txBody>
          <a:bodyPr/>
          <a:lstStyle/>
          <a:p>
            <a:fld id="{697CE692-210D-4424-8BF3-A3933D15D9F9}" type="slidenum">
              <a:rPr lang="en-US" smtClean="0"/>
              <a:t>101</a:t>
            </a:fld>
            <a:endParaRPr lang="en-US"/>
          </a:p>
        </p:txBody>
      </p:sp>
    </p:spTree>
    <p:extLst>
      <p:ext uri="{BB962C8B-B14F-4D97-AF65-F5344CB8AC3E}">
        <p14:creationId xmlns:p14="http://schemas.microsoft.com/office/powerpoint/2010/main" val="2120752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dirty="0">
                <a:solidFill>
                  <a:srgbClr val="002060"/>
                </a:solidFill>
              </a:rPr>
              <a:t>https://redcap.ucdenver.edu/surveys/?s=N8HR33YJJMKDP4MD</a:t>
            </a:r>
            <a:endParaRPr lang="en-US" dirty="0"/>
          </a:p>
        </p:txBody>
      </p:sp>
      <p:sp>
        <p:nvSpPr>
          <p:cNvPr id="4" name="Slide Number Placeholder 3"/>
          <p:cNvSpPr>
            <a:spLocks noGrp="1"/>
          </p:cNvSpPr>
          <p:nvPr>
            <p:ph type="sldNum" sz="quarter" idx="5"/>
          </p:nvPr>
        </p:nvSpPr>
        <p:spPr/>
        <p:txBody>
          <a:bodyPr/>
          <a:lstStyle/>
          <a:p>
            <a:fld id="{697CE692-210D-4424-8BF3-A3933D15D9F9}" type="slidenum">
              <a:rPr lang="en-US" smtClean="0"/>
              <a:t>102</a:t>
            </a:fld>
            <a:endParaRPr lang="en-US"/>
          </a:p>
        </p:txBody>
      </p:sp>
    </p:spTree>
    <p:extLst>
      <p:ext uri="{BB962C8B-B14F-4D97-AF65-F5344CB8AC3E}">
        <p14:creationId xmlns:p14="http://schemas.microsoft.com/office/powerpoint/2010/main" val="1583548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ction="ppaction://hlinkfile"/>
              </a:rPr>
              <a:t>https://yell.ot.phhp.ufl.edu/</a:t>
            </a:r>
          </a:p>
          <a:p>
            <a:endParaRPr lang="en-US" dirty="0"/>
          </a:p>
        </p:txBody>
      </p:sp>
      <p:sp>
        <p:nvSpPr>
          <p:cNvPr id="4" name="Slide Number Placeholder 3"/>
          <p:cNvSpPr>
            <a:spLocks noGrp="1"/>
          </p:cNvSpPr>
          <p:nvPr>
            <p:ph type="sldNum" sz="quarter" idx="10"/>
          </p:nvPr>
        </p:nvSpPr>
        <p:spPr/>
        <p:txBody>
          <a:bodyPr/>
          <a:lstStyle/>
          <a:p>
            <a:fld id="{697CE692-210D-4424-8BF3-A3933D15D9F9}" type="slidenum">
              <a:rPr lang="en-US" smtClean="0"/>
              <a:t>103</a:t>
            </a:fld>
            <a:endParaRPr lang="en-US"/>
          </a:p>
        </p:txBody>
      </p:sp>
    </p:spTree>
    <p:extLst>
      <p:ext uri="{BB962C8B-B14F-4D97-AF65-F5344CB8AC3E}">
        <p14:creationId xmlns:p14="http://schemas.microsoft.com/office/powerpoint/2010/main" val="160252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ABAF543D-DC29-C6E8-C0F3-9097674238F4}"/>
              </a:ext>
            </a:extLst>
          </p:cNvPr>
          <p:cNvSpPr>
            <a:spLocks noGrp="1" noRot="1" noChangeAspect="1" noChangeArrowheads="1" noTextEdit="1"/>
          </p:cNvSpPr>
          <p:nvPr>
            <p:ph type="sldImg"/>
          </p:nvPr>
        </p:nvSpPr>
        <p:spPr>
          <a:xfrm>
            <a:off x="1181100" y="695325"/>
            <a:ext cx="4648200" cy="3486150"/>
          </a:xfrm>
          <a:ln/>
        </p:spPr>
      </p:sp>
      <p:sp>
        <p:nvSpPr>
          <p:cNvPr id="13315" name="Notes Placeholder 2">
            <a:extLst>
              <a:ext uri="{FF2B5EF4-FFF2-40B4-BE49-F238E27FC236}">
                <a16:creationId xmlns:a16="http://schemas.microsoft.com/office/drawing/2014/main" id="{150F11E7-154E-F683-A73A-B7A4D8E6B1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13316" name="Slide Number Placeholder 3">
            <a:extLst>
              <a:ext uri="{FF2B5EF4-FFF2-40B4-BE49-F238E27FC236}">
                <a16:creationId xmlns:a16="http://schemas.microsoft.com/office/drawing/2014/main" id="{850E0481-34BD-F288-1BAD-40ADFC0FE7CB}"/>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C663C05-B699-4484-B900-FA287CA721CE}" type="slidenum">
              <a:rPr lang="en-US" altLang="en-US" b="0">
                <a:latin typeface="Calibri" panose="020F0502020204030204" pitchFamily="34" charset="0"/>
                <a:cs typeface="Arial" panose="020B0604020202020204" pitchFamily="34" charset="0"/>
              </a:rPr>
              <a:pPr algn="r" eaLnBrk="1" hangingPunct="1">
                <a:spcBef>
                  <a:spcPct val="0"/>
                </a:spcBef>
              </a:pPr>
              <a:t>24</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DB0211E-AE3F-A323-EEFE-878FE9896AE6}"/>
              </a:ext>
            </a:extLst>
          </p:cNvPr>
          <p:cNvSpPr>
            <a:spLocks noGrp="1" noRot="1" noChangeAspect="1" noChangeArrowheads="1" noTextEdit="1"/>
          </p:cNvSpPr>
          <p:nvPr>
            <p:ph type="sldImg"/>
          </p:nvPr>
        </p:nvSpPr>
        <p:spPr>
          <a:xfrm>
            <a:off x="1181100" y="695325"/>
            <a:ext cx="4648200" cy="3486150"/>
          </a:xfrm>
          <a:ln/>
        </p:spPr>
      </p:sp>
      <p:sp>
        <p:nvSpPr>
          <p:cNvPr id="15363" name="Notes Placeholder 2">
            <a:extLst>
              <a:ext uri="{FF2B5EF4-FFF2-40B4-BE49-F238E27FC236}">
                <a16:creationId xmlns:a16="http://schemas.microsoft.com/office/drawing/2014/main" id="{EBC62132-1323-F895-103C-1382F9E840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15364" name="Slide Number Placeholder 3">
            <a:extLst>
              <a:ext uri="{FF2B5EF4-FFF2-40B4-BE49-F238E27FC236}">
                <a16:creationId xmlns:a16="http://schemas.microsoft.com/office/drawing/2014/main" id="{433560CB-3C11-7711-9BB1-6E73A0F40BF3}"/>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D5D09D6-485B-48B0-8E0F-96837D585463}" type="slidenum">
              <a:rPr lang="en-US" altLang="en-US" b="0">
                <a:latin typeface="Calibri" panose="020F0502020204030204" pitchFamily="34" charset="0"/>
                <a:cs typeface="Arial" panose="020B0604020202020204" pitchFamily="34" charset="0"/>
              </a:rPr>
              <a:pPr algn="r" eaLnBrk="1" hangingPunct="1">
                <a:spcBef>
                  <a:spcPct val="0"/>
                </a:spcBef>
              </a:pPr>
              <a:t>25</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0A9345B-7502-5EB4-C4D5-D6358CE56263}"/>
              </a:ext>
            </a:extLst>
          </p:cNvPr>
          <p:cNvSpPr>
            <a:spLocks noGrp="1" noRot="1" noChangeAspect="1" noChangeArrowheads="1" noTextEdit="1"/>
          </p:cNvSpPr>
          <p:nvPr>
            <p:ph type="sldImg"/>
          </p:nvPr>
        </p:nvSpPr>
        <p:spPr>
          <a:xfrm>
            <a:off x="1181100" y="695325"/>
            <a:ext cx="4648200" cy="3486150"/>
          </a:xfrm>
          <a:ln/>
        </p:spPr>
      </p:sp>
      <p:sp>
        <p:nvSpPr>
          <p:cNvPr id="17411" name="Notes Placeholder 2">
            <a:extLst>
              <a:ext uri="{FF2B5EF4-FFF2-40B4-BE49-F238E27FC236}">
                <a16:creationId xmlns:a16="http://schemas.microsoft.com/office/drawing/2014/main" id="{DBA6F052-8AD2-D762-16D3-07261DF21BD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17412" name="Slide Number Placeholder 3">
            <a:extLst>
              <a:ext uri="{FF2B5EF4-FFF2-40B4-BE49-F238E27FC236}">
                <a16:creationId xmlns:a16="http://schemas.microsoft.com/office/drawing/2014/main" id="{4110302F-87B7-EBBF-0E42-396FA06F852D}"/>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0ED3A6A-A24A-4F92-840E-B01A4C780603}" type="slidenum">
              <a:rPr lang="en-US" altLang="en-US" b="0">
                <a:latin typeface="Calibri" panose="020F0502020204030204" pitchFamily="34" charset="0"/>
                <a:cs typeface="Arial" panose="020B0604020202020204" pitchFamily="34" charset="0"/>
              </a:rPr>
              <a:pPr algn="r" eaLnBrk="1" hangingPunct="1">
                <a:spcBef>
                  <a:spcPct val="0"/>
                </a:spcBef>
              </a:pPr>
              <a:t>26</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A68A7C9-AFAD-6451-2F00-42135B1E71D4}"/>
              </a:ext>
            </a:extLst>
          </p:cNvPr>
          <p:cNvSpPr>
            <a:spLocks noGrp="1" noRot="1" noChangeAspect="1" noChangeArrowheads="1" noTextEdit="1"/>
          </p:cNvSpPr>
          <p:nvPr>
            <p:ph type="sldImg"/>
          </p:nvPr>
        </p:nvSpPr>
        <p:spPr>
          <a:xfrm>
            <a:off x="1181100" y="695325"/>
            <a:ext cx="4648200" cy="3486150"/>
          </a:xfrm>
          <a:ln/>
        </p:spPr>
      </p:sp>
      <p:sp>
        <p:nvSpPr>
          <p:cNvPr id="19459" name="Notes Placeholder 2">
            <a:extLst>
              <a:ext uri="{FF2B5EF4-FFF2-40B4-BE49-F238E27FC236}">
                <a16:creationId xmlns:a16="http://schemas.microsoft.com/office/drawing/2014/main" id="{68B343A3-A34F-BDF2-A67B-B68FD5562AF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19460" name="Slide Number Placeholder 3">
            <a:extLst>
              <a:ext uri="{FF2B5EF4-FFF2-40B4-BE49-F238E27FC236}">
                <a16:creationId xmlns:a16="http://schemas.microsoft.com/office/drawing/2014/main" id="{EFACD9A1-3867-E307-DA30-4A18B3634BD7}"/>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43CF684-EBB1-4E55-B2DE-BEFDDE5384DD}" type="slidenum">
              <a:rPr lang="en-US" altLang="en-US" b="0">
                <a:latin typeface="Calibri" panose="020F0502020204030204" pitchFamily="34" charset="0"/>
                <a:cs typeface="Arial" panose="020B0604020202020204" pitchFamily="34" charset="0"/>
              </a:rPr>
              <a:pPr algn="r" eaLnBrk="1" hangingPunct="1">
                <a:spcBef>
                  <a:spcPct val="0"/>
                </a:spcBef>
              </a:pPr>
              <a:t>27</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8CFFFB5-FAB0-B994-3D60-46498242DE5A}"/>
              </a:ext>
            </a:extLst>
          </p:cNvPr>
          <p:cNvSpPr>
            <a:spLocks noGrp="1" noRot="1" noChangeAspect="1" noChangeArrowheads="1" noTextEdit="1"/>
          </p:cNvSpPr>
          <p:nvPr>
            <p:ph type="sldImg"/>
          </p:nvPr>
        </p:nvSpPr>
        <p:spPr>
          <a:xfrm>
            <a:off x="1181100" y="695325"/>
            <a:ext cx="4648200" cy="3486150"/>
          </a:xfrm>
          <a:ln/>
        </p:spPr>
      </p:sp>
      <p:sp>
        <p:nvSpPr>
          <p:cNvPr id="21507" name="Notes Placeholder 2">
            <a:extLst>
              <a:ext uri="{FF2B5EF4-FFF2-40B4-BE49-F238E27FC236}">
                <a16:creationId xmlns:a16="http://schemas.microsoft.com/office/drawing/2014/main" id="{6C9C84CD-6748-99B9-B64A-32BDF8BE109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lstStyle/>
          <a:p>
            <a:endParaRPr lang="en-US" altLang="en-US"/>
          </a:p>
        </p:txBody>
      </p:sp>
      <p:sp>
        <p:nvSpPr>
          <p:cNvPr id="21508" name="Slide Number Placeholder 3">
            <a:extLst>
              <a:ext uri="{FF2B5EF4-FFF2-40B4-BE49-F238E27FC236}">
                <a16:creationId xmlns:a16="http://schemas.microsoft.com/office/drawing/2014/main" id="{F135A6CA-044B-637A-5324-666A3C723FCE}"/>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20750">
              <a:spcBef>
                <a:spcPct val="30000"/>
              </a:spcBef>
              <a:defRPr sz="1200">
                <a:solidFill>
                  <a:schemeClr val="tx1"/>
                </a:solidFill>
                <a:latin typeface="Arial" panose="020B0604020202020204" pitchFamily="34" charset="0"/>
              </a:defRPr>
            </a:lvl1pPr>
            <a:lvl2pPr marL="742950" indent="-285750" defTabSz="920750">
              <a:spcBef>
                <a:spcPct val="30000"/>
              </a:spcBef>
              <a:defRPr sz="1200">
                <a:solidFill>
                  <a:schemeClr val="tx1"/>
                </a:solidFill>
                <a:latin typeface="Arial" panose="020B0604020202020204" pitchFamily="34" charset="0"/>
              </a:defRPr>
            </a:lvl2pPr>
            <a:lvl3pPr marL="1143000" indent="-228600" defTabSz="920750">
              <a:spcBef>
                <a:spcPct val="30000"/>
              </a:spcBef>
              <a:defRPr sz="1200">
                <a:solidFill>
                  <a:schemeClr val="tx1"/>
                </a:solidFill>
                <a:latin typeface="Arial" panose="020B0604020202020204" pitchFamily="34" charset="0"/>
              </a:defRPr>
            </a:lvl3pPr>
            <a:lvl4pPr marL="1600200" indent="-228600" defTabSz="920750">
              <a:spcBef>
                <a:spcPct val="30000"/>
              </a:spcBef>
              <a:defRPr sz="1200">
                <a:solidFill>
                  <a:schemeClr val="tx1"/>
                </a:solidFill>
                <a:latin typeface="Arial" panose="020B0604020202020204" pitchFamily="34" charset="0"/>
              </a:defRPr>
            </a:lvl4pPr>
            <a:lvl5pPr marL="2057400" indent="-228600" defTabSz="920750">
              <a:spcBef>
                <a:spcPct val="30000"/>
              </a:spcBef>
              <a:defRPr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520F580-82CB-4C3D-876A-0786E593F2D8}" type="slidenum">
              <a:rPr lang="en-US" altLang="en-US" b="0">
                <a:latin typeface="Calibri" panose="020F0502020204030204" pitchFamily="34" charset="0"/>
                <a:cs typeface="Arial" panose="020B0604020202020204" pitchFamily="34" charset="0"/>
              </a:rPr>
              <a:pPr algn="r" eaLnBrk="1" hangingPunct="1">
                <a:spcBef>
                  <a:spcPct val="0"/>
                </a:spcBef>
              </a:pPr>
              <a:t>28</a:t>
            </a:fld>
            <a:endParaRPr lang="en-US" altLang="en-US" b="0">
              <a:latin typeface="Calibri" panose="020F050202020403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pinterest.com/floridadoe" TargetMode="External"/><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twitter.com/EducationFL" TargetMode="External"/><Relationship Id="rId1" Type="http://schemas.openxmlformats.org/officeDocument/2006/relationships/slideMaster" Target="../slideMasters/slideMaster4.xml"/><Relationship Id="rId6" Type="http://schemas.openxmlformats.org/officeDocument/2006/relationships/hyperlink" Target="https://www.youtube.com/user/EducationFL" TargetMode="External"/><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hyperlink" Target="https://www.facebook.com/EducationFL" TargetMode="External"/><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A8392D-6924-4A63-BADB-1C3E56EC8C4E}" type="slidenum">
              <a:rPr lang="en-US"/>
              <a:pPr>
                <a:defRPr/>
              </a:pPr>
              <a:t>‹#›</a:t>
            </a:fld>
            <a:endParaRPr lang="en-US"/>
          </a:p>
        </p:txBody>
      </p:sp>
    </p:spTree>
    <p:extLst>
      <p:ext uri="{BB962C8B-B14F-4D97-AF65-F5344CB8AC3E}">
        <p14:creationId xmlns:p14="http://schemas.microsoft.com/office/powerpoint/2010/main" val="104106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DBC32C-962E-4F08-964C-6A697ED7CA3D}" type="slidenum">
              <a:rPr lang="en-US"/>
              <a:pPr>
                <a:defRPr/>
              </a:pPr>
              <a:t>‹#›</a:t>
            </a:fld>
            <a:endParaRPr lang="en-US"/>
          </a:p>
        </p:txBody>
      </p:sp>
    </p:spTree>
    <p:extLst>
      <p:ext uri="{BB962C8B-B14F-4D97-AF65-F5344CB8AC3E}">
        <p14:creationId xmlns:p14="http://schemas.microsoft.com/office/powerpoint/2010/main" val="3822932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6FB9C2-0862-4FFF-A51E-F80C07C4AC96}" type="slidenum">
              <a:rPr lang="en-US"/>
              <a:pPr>
                <a:defRPr/>
              </a:pPr>
              <a:t>‹#›</a:t>
            </a:fld>
            <a:endParaRPr lang="en-US"/>
          </a:p>
        </p:txBody>
      </p:sp>
    </p:spTree>
    <p:extLst>
      <p:ext uri="{BB962C8B-B14F-4D97-AF65-F5344CB8AC3E}">
        <p14:creationId xmlns:p14="http://schemas.microsoft.com/office/powerpoint/2010/main" val="1704873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72BC5D-E77D-22B3-3F3E-46866F568B37}"/>
              </a:ext>
            </a:extLst>
          </p:cNvPr>
          <p:cNvSpPr>
            <a:spLocks noGrp="1"/>
          </p:cNvSpPr>
          <p:nvPr>
            <p:ph type="dt" sz="half" idx="10"/>
          </p:nvPr>
        </p:nvSpPr>
        <p:spPr/>
        <p:txBody>
          <a:bodyPr/>
          <a:lstStyle>
            <a:lvl1pPr>
              <a:defRPr/>
            </a:lvl1pPr>
          </a:lstStyle>
          <a:p>
            <a:pPr>
              <a:defRPr/>
            </a:pPr>
            <a:fld id="{CC913457-2B92-47A6-B7A8-12DF965E6786}" type="datetime1">
              <a:rPr lang="en-US" altLang="en-US"/>
              <a:pPr>
                <a:defRPr/>
              </a:pPr>
              <a:t>2/8/2023</a:t>
            </a:fld>
            <a:endParaRPr lang="en-US" altLang="en-US"/>
          </a:p>
        </p:txBody>
      </p:sp>
      <p:sp>
        <p:nvSpPr>
          <p:cNvPr id="5" name="Footer Placeholder 4">
            <a:extLst>
              <a:ext uri="{FF2B5EF4-FFF2-40B4-BE49-F238E27FC236}">
                <a16:creationId xmlns:a16="http://schemas.microsoft.com/office/drawing/2014/main" id="{B783C6BD-D551-655A-0006-2660D7882AD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D79C6D9-5049-D8AA-2DFB-C290F52AD2D0}"/>
              </a:ext>
            </a:extLst>
          </p:cNvPr>
          <p:cNvSpPr>
            <a:spLocks noGrp="1"/>
          </p:cNvSpPr>
          <p:nvPr>
            <p:ph type="sldNum" sz="quarter" idx="12"/>
          </p:nvPr>
        </p:nvSpPr>
        <p:spPr/>
        <p:txBody>
          <a:bodyPr/>
          <a:lstStyle>
            <a:lvl1pPr>
              <a:defRPr/>
            </a:lvl1pPr>
          </a:lstStyle>
          <a:p>
            <a:fld id="{7D3F6DD9-B278-4B18-830D-0BBDBE9DAF1B}" type="slidenum">
              <a:rPr lang="en-US" altLang="en-US"/>
              <a:pPr/>
              <a:t>‹#›</a:t>
            </a:fld>
            <a:endParaRPr lang="en-US" altLang="en-US"/>
          </a:p>
        </p:txBody>
      </p:sp>
    </p:spTree>
    <p:extLst>
      <p:ext uri="{BB962C8B-B14F-4D97-AF65-F5344CB8AC3E}">
        <p14:creationId xmlns:p14="http://schemas.microsoft.com/office/powerpoint/2010/main" val="1252049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8C4A2-AB79-9F28-DD84-CEEABF32BD6C}"/>
              </a:ext>
            </a:extLst>
          </p:cNvPr>
          <p:cNvSpPr>
            <a:spLocks noGrp="1"/>
          </p:cNvSpPr>
          <p:nvPr>
            <p:ph type="dt" sz="half" idx="10"/>
          </p:nvPr>
        </p:nvSpPr>
        <p:spPr/>
        <p:txBody>
          <a:bodyPr/>
          <a:lstStyle>
            <a:lvl1pPr>
              <a:defRPr/>
            </a:lvl1pPr>
          </a:lstStyle>
          <a:p>
            <a:pPr>
              <a:defRPr/>
            </a:pPr>
            <a:fld id="{49268F0E-7B30-417B-AA06-220628448C76}" type="datetime1">
              <a:rPr lang="en-US" altLang="en-US"/>
              <a:pPr>
                <a:defRPr/>
              </a:pPr>
              <a:t>2/8/2023</a:t>
            </a:fld>
            <a:endParaRPr lang="en-US" altLang="en-US"/>
          </a:p>
        </p:txBody>
      </p:sp>
      <p:sp>
        <p:nvSpPr>
          <p:cNvPr id="5" name="Footer Placeholder 4">
            <a:extLst>
              <a:ext uri="{FF2B5EF4-FFF2-40B4-BE49-F238E27FC236}">
                <a16:creationId xmlns:a16="http://schemas.microsoft.com/office/drawing/2014/main" id="{E2987156-893B-7562-DB3B-E489215EFA6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38C7A3D-29DA-5DB5-D512-55A8544E2D40}"/>
              </a:ext>
            </a:extLst>
          </p:cNvPr>
          <p:cNvSpPr>
            <a:spLocks noGrp="1"/>
          </p:cNvSpPr>
          <p:nvPr>
            <p:ph type="sldNum" sz="quarter" idx="12"/>
          </p:nvPr>
        </p:nvSpPr>
        <p:spPr/>
        <p:txBody>
          <a:bodyPr/>
          <a:lstStyle>
            <a:lvl1pPr>
              <a:defRPr/>
            </a:lvl1pPr>
          </a:lstStyle>
          <a:p>
            <a:fld id="{F6A8E498-D4BF-414B-9363-584070798152}" type="slidenum">
              <a:rPr lang="en-US" altLang="en-US"/>
              <a:pPr/>
              <a:t>‹#›</a:t>
            </a:fld>
            <a:endParaRPr lang="en-US" altLang="en-US"/>
          </a:p>
        </p:txBody>
      </p:sp>
    </p:spTree>
    <p:extLst>
      <p:ext uri="{BB962C8B-B14F-4D97-AF65-F5344CB8AC3E}">
        <p14:creationId xmlns:p14="http://schemas.microsoft.com/office/powerpoint/2010/main" val="2650708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A1C819-81E3-A2ED-9C99-26E8486D1BEF}"/>
              </a:ext>
            </a:extLst>
          </p:cNvPr>
          <p:cNvSpPr>
            <a:spLocks noGrp="1"/>
          </p:cNvSpPr>
          <p:nvPr>
            <p:ph type="dt" sz="half" idx="10"/>
          </p:nvPr>
        </p:nvSpPr>
        <p:spPr/>
        <p:txBody>
          <a:bodyPr/>
          <a:lstStyle>
            <a:lvl1pPr>
              <a:defRPr/>
            </a:lvl1pPr>
          </a:lstStyle>
          <a:p>
            <a:pPr>
              <a:defRPr/>
            </a:pPr>
            <a:fld id="{62F7DC68-9A9A-4269-93F3-73799E2BFB4F}" type="datetime1">
              <a:rPr lang="en-US" altLang="en-US"/>
              <a:pPr>
                <a:defRPr/>
              </a:pPr>
              <a:t>2/8/2023</a:t>
            </a:fld>
            <a:endParaRPr lang="en-US" altLang="en-US"/>
          </a:p>
        </p:txBody>
      </p:sp>
      <p:sp>
        <p:nvSpPr>
          <p:cNvPr id="5" name="Footer Placeholder 4">
            <a:extLst>
              <a:ext uri="{FF2B5EF4-FFF2-40B4-BE49-F238E27FC236}">
                <a16:creationId xmlns:a16="http://schemas.microsoft.com/office/drawing/2014/main" id="{5A6057B6-2F7A-BEFD-C306-0C3118370C9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C8D7EC0-A549-3D5E-563E-31C2E6FA4F49}"/>
              </a:ext>
            </a:extLst>
          </p:cNvPr>
          <p:cNvSpPr>
            <a:spLocks noGrp="1"/>
          </p:cNvSpPr>
          <p:nvPr>
            <p:ph type="sldNum" sz="quarter" idx="12"/>
          </p:nvPr>
        </p:nvSpPr>
        <p:spPr/>
        <p:txBody>
          <a:bodyPr/>
          <a:lstStyle>
            <a:lvl1pPr>
              <a:defRPr/>
            </a:lvl1pPr>
          </a:lstStyle>
          <a:p>
            <a:fld id="{71AD5C9E-56A2-44BB-9172-CF5A7DDBED0D}" type="slidenum">
              <a:rPr lang="en-US" altLang="en-US"/>
              <a:pPr/>
              <a:t>‹#›</a:t>
            </a:fld>
            <a:endParaRPr lang="en-US" altLang="en-US"/>
          </a:p>
        </p:txBody>
      </p:sp>
    </p:spTree>
    <p:extLst>
      <p:ext uri="{BB962C8B-B14F-4D97-AF65-F5344CB8AC3E}">
        <p14:creationId xmlns:p14="http://schemas.microsoft.com/office/powerpoint/2010/main" val="3400262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3144CE8-DAFE-B653-05AA-8DAC2842D23C}"/>
              </a:ext>
            </a:extLst>
          </p:cNvPr>
          <p:cNvSpPr>
            <a:spLocks noGrp="1"/>
          </p:cNvSpPr>
          <p:nvPr>
            <p:ph type="dt" sz="half" idx="10"/>
          </p:nvPr>
        </p:nvSpPr>
        <p:spPr/>
        <p:txBody>
          <a:bodyPr/>
          <a:lstStyle>
            <a:lvl1pPr>
              <a:defRPr/>
            </a:lvl1pPr>
          </a:lstStyle>
          <a:p>
            <a:pPr>
              <a:defRPr/>
            </a:pPr>
            <a:fld id="{25C952D2-6D79-41A3-A9FD-D4D83C12797E}" type="datetime1">
              <a:rPr lang="en-US" altLang="en-US"/>
              <a:pPr>
                <a:defRPr/>
              </a:pPr>
              <a:t>2/8/2023</a:t>
            </a:fld>
            <a:endParaRPr lang="en-US" altLang="en-US"/>
          </a:p>
        </p:txBody>
      </p:sp>
      <p:sp>
        <p:nvSpPr>
          <p:cNvPr id="6" name="Footer Placeholder 4">
            <a:extLst>
              <a:ext uri="{FF2B5EF4-FFF2-40B4-BE49-F238E27FC236}">
                <a16:creationId xmlns:a16="http://schemas.microsoft.com/office/drawing/2014/main" id="{06B043ED-B2B7-AB32-703F-66850C51DD1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E346C93-C24C-FC23-B115-0786A123D440}"/>
              </a:ext>
            </a:extLst>
          </p:cNvPr>
          <p:cNvSpPr>
            <a:spLocks noGrp="1"/>
          </p:cNvSpPr>
          <p:nvPr>
            <p:ph type="sldNum" sz="quarter" idx="12"/>
          </p:nvPr>
        </p:nvSpPr>
        <p:spPr/>
        <p:txBody>
          <a:bodyPr/>
          <a:lstStyle>
            <a:lvl1pPr>
              <a:defRPr/>
            </a:lvl1pPr>
          </a:lstStyle>
          <a:p>
            <a:fld id="{A8FF6C55-FB0A-48FD-98A1-C8851D5B08AA}" type="slidenum">
              <a:rPr lang="en-US" altLang="en-US"/>
              <a:pPr/>
              <a:t>‹#›</a:t>
            </a:fld>
            <a:endParaRPr lang="en-US" altLang="en-US"/>
          </a:p>
        </p:txBody>
      </p:sp>
    </p:spTree>
    <p:extLst>
      <p:ext uri="{BB962C8B-B14F-4D97-AF65-F5344CB8AC3E}">
        <p14:creationId xmlns:p14="http://schemas.microsoft.com/office/powerpoint/2010/main" val="2751347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C529021-6641-0044-C09D-F2CAE32F2D71}"/>
              </a:ext>
            </a:extLst>
          </p:cNvPr>
          <p:cNvSpPr>
            <a:spLocks noGrp="1"/>
          </p:cNvSpPr>
          <p:nvPr>
            <p:ph type="dt" sz="half" idx="10"/>
          </p:nvPr>
        </p:nvSpPr>
        <p:spPr/>
        <p:txBody>
          <a:bodyPr/>
          <a:lstStyle>
            <a:lvl1pPr>
              <a:defRPr/>
            </a:lvl1pPr>
          </a:lstStyle>
          <a:p>
            <a:pPr>
              <a:defRPr/>
            </a:pPr>
            <a:fld id="{6AC837F0-03CD-4B22-B03B-65AD9DD29055}" type="datetime1">
              <a:rPr lang="en-US" altLang="en-US"/>
              <a:pPr>
                <a:defRPr/>
              </a:pPr>
              <a:t>2/8/2023</a:t>
            </a:fld>
            <a:endParaRPr lang="en-US" altLang="en-US"/>
          </a:p>
        </p:txBody>
      </p:sp>
      <p:sp>
        <p:nvSpPr>
          <p:cNvPr id="8" name="Footer Placeholder 4">
            <a:extLst>
              <a:ext uri="{FF2B5EF4-FFF2-40B4-BE49-F238E27FC236}">
                <a16:creationId xmlns:a16="http://schemas.microsoft.com/office/drawing/2014/main" id="{20750E62-34CB-0B87-5623-681B0D1B92B5}"/>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F583C823-B590-2EF1-E1C2-A1E768ED383F}"/>
              </a:ext>
            </a:extLst>
          </p:cNvPr>
          <p:cNvSpPr>
            <a:spLocks noGrp="1"/>
          </p:cNvSpPr>
          <p:nvPr>
            <p:ph type="sldNum" sz="quarter" idx="12"/>
          </p:nvPr>
        </p:nvSpPr>
        <p:spPr/>
        <p:txBody>
          <a:bodyPr/>
          <a:lstStyle>
            <a:lvl1pPr>
              <a:defRPr/>
            </a:lvl1pPr>
          </a:lstStyle>
          <a:p>
            <a:fld id="{05C4CB50-5422-4547-A6CB-0FDD667DEFE3}" type="slidenum">
              <a:rPr lang="en-US" altLang="en-US"/>
              <a:pPr/>
              <a:t>‹#›</a:t>
            </a:fld>
            <a:endParaRPr lang="en-US" altLang="en-US"/>
          </a:p>
        </p:txBody>
      </p:sp>
    </p:spTree>
    <p:extLst>
      <p:ext uri="{BB962C8B-B14F-4D97-AF65-F5344CB8AC3E}">
        <p14:creationId xmlns:p14="http://schemas.microsoft.com/office/powerpoint/2010/main" val="1503010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B85D5A0-0493-62B7-BF04-0CD3B091DF6E}"/>
              </a:ext>
            </a:extLst>
          </p:cNvPr>
          <p:cNvSpPr>
            <a:spLocks noGrp="1"/>
          </p:cNvSpPr>
          <p:nvPr>
            <p:ph type="dt" sz="half" idx="10"/>
          </p:nvPr>
        </p:nvSpPr>
        <p:spPr/>
        <p:txBody>
          <a:bodyPr/>
          <a:lstStyle>
            <a:lvl1pPr>
              <a:defRPr/>
            </a:lvl1pPr>
          </a:lstStyle>
          <a:p>
            <a:pPr>
              <a:defRPr/>
            </a:pPr>
            <a:fld id="{0E73E5F3-409E-4765-8367-D1604CDD360F}" type="datetime1">
              <a:rPr lang="en-US" altLang="en-US"/>
              <a:pPr>
                <a:defRPr/>
              </a:pPr>
              <a:t>2/8/2023</a:t>
            </a:fld>
            <a:endParaRPr lang="en-US" altLang="en-US"/>
          </a:p>
        </p:txBody>
      </p:sp>
      <p:sp>
        <p:nvSpPr>
          <p:cNvPr id="4" name="Footer Placeholder 4">
            <a:extLst>
              <a:ext uri="{FF2B5EF4-FFF2-40B4-BE49-F238E27FC236}">
                <a16:creationId xmlns:a16="http://schemas.microsoft.com/office/drawing/2014/main" id="{AFD78DE4-E976-E403-17F2-128DFDE24216}"/>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D447A0A2-CDF0-9BB2-785D-3CEF3021402C}"/>
              </a:ext>
            </a:extLst>
          </p:cNvPr>
          <p:cNvSpPr>
            <a:spLocks noGrp="1"/>
          </p:cNvSpPr>
          <p:nvPr>
            <p:ph type="sldNum" sz="quarter" idx="12"/>
          </p:nvPr>
        </p:nvSpPr>
        <p:spPr/>
        <p:txBody>
          <a:bodyPr/>
          <a:lstStyle>
            <a:lvl1pPr>
              <a:defRPr/>
            </a:lvl1pPr>
          </a:lstStyle>
          <a:p>
            <a:fld id="{287CEDEA-D6A0-44E4-B454-4ACDBF85EBE1}" type="slidenum">
              <a:rPr lang="en-US" altLang="en-US"/>
              <a:pPr/>
              <a:t>‹#›</a:t>
            </a:fld>
            <a:endParaRPr lang="en-US" altLang="en-US"/>
          </a:p>
        </p:txBody>
      </p:sp>
    </p:spTree>
    <p:extLst>
      <p:ext uri="{BB962C8B-B14F-4D97-AF65-F5344CB8AC3E}">
        <p14:creationId xmlns:p14="http://schemas.microsoft.com/office/powerpoint/2010/main" val="141503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15099D9-45EE-2F69-B6BA-8B0F0B326CD9}"/>
              </a:ext>
            </a:extLst>
          </p:cNvPr>
          <p:cNvSpPr>
            <a:spLocks noGrp="1"/>
          </p:cNvSpPr>
          <p:nvPr>
            <p:ph type="dt" sz="half" idx="10"/>
          </p:nvPr>
        </p:nvSpPr>
        <p:spPr/>
        <p:txBody>
          <a:bodyPr/>
          <a:lstStyle>
            <a:lvl1pPr>
              <a:defRPr/>
            </a:lvl1pPr>
          </a:lstStyle>
          <a:p>
            <a:pPr>
              <a:defRPr/>
            </a:pPr>
            <a:fld id="{1B8D7296-9465-45E2-8EE2-BB540DCA6A2A}" type="datetime1">
              <a:rPr lang="en-US" altLang="en-US"/>
              <a:pPr>
                <a:defRPr/>
              </a:pPr>
              <a:t>2/8/2023</a:t>
            </a:fld>
            <a:endParaRPr lang="en-US" altLang="en-US"/>
          </a:p>
        </p:txBody>
      </p:sp>
      <p:sp>
        <p:nvSpPr>
          <p:cNvPr id="3" name="Footer Placeholder 4">
            <a:extLst>
              <a:ext uri="{FF2B5EF4-FFF2-40B4-BE49-F238E27FC236}">
                <a16:creationId xmlns:a16="http://schemas.microsoft.com/office/drawing/2014/main" id="{2198158E-34DD-D168-D783-59788A57F5EE}"/>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1FE0BD11-060C-93F7-9E43-CA2CC1C85143}"/>
              </a:ext>
            </a:extLst>
          </p:cNvPr>
          <p:cNvSpPr>
            <a:spLocks noGrp="1"/>
          </p:cNvSpPr>
          <p:nvPr>
            <p:ph type="sldNum" sz="quarter" idx="12"/>
          </p:nvPr>
        </p:nvSpPr>
        <p:spPr/>
        <p:txBody>
          <a:bodyPr/>
          <a:lstStyle>
            <a:lvl1pPr>
              <a:defRPr/>
            </a:lvl1pPr>
          </a:lstStyle>
          <a:p>
            <a:fld id="{D29F3DA3-47F5-48E8-B3F5-37C23264F3AB}" type="slidenum">
              <a:rPr lang="en-US" altLang="en-US"/>
              <a:pPr/>
              <a:t>‹#›</a:t>
            </a:fld>
            <a:endParaRPr lang="en-US" altLang="en-US"/>
          </a:p>
        </p:txBody>
      </p:sp>
    </p:spTree>
    <p:extLst>
      <p:ext uri="{BB962C8B-B14F-4D97-AF65-F5344CB8AC3E}">
        <p14:creationId xmlns:p14="http://schemas.microsoft.com/office/powerpoint/2010/main" val="2396842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CC93BBB-4F76-2A34-D729-81415D7CB631}"/>
              </a:ext>
            </a:extLst>
          </p:cNvPr>
          <p:cNvSpPr>
            <a:spLocks noGrp="1"/>
          </p:cNvSpPr>
          <p:nvPr>
            <p:ph type="dt" sz="half" idx="10"/>
          </p:nvPr>
        </p:nvSpPr>
        <p:spPr/>
        <p:txBody>
          <a:bodyPr/>
          <a:lstStyle>
            <a:lvl1pPr>
              <a:defRPr/>
            </a:lvl1pPr>
          </a:lstStyle>
          <a:p>
            <a:pPr>
              <a:defRPr/>
            </a:pPr>
            <a:fld id="{6370BE22-CA66-4B1C-9D4B-803CE464BB7C}" type="datetime1">
              <a:rPr lang="en-US" altLang="en-US"/>
              <a:pPr>
                <a:defRPr/>
              </a:pPr>
              <a:t>2/8/2023</a:t>
            </a:fld>
            <a:endParaRPr lang="en-US" altLang="en-US"/>
          </a:p>
        </p:txBody>
      </p:sp>
      <p:sp>
        <p:nvSpPr>
          <p:cNvPr id="6" name="Footer Placeholder 4">
            <a:extLst>
              <a:ext uri="{FF2B5EF4-FFF2-40B4-BE49-F238E27FC236}">
                <a16:creationId xmlns:a16="http://schemas.microsoft.com/office/drawing/2014/main" id="{E99B836A-43A0-3055-9E96-14B38BCF97F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2B234DD-7542-FA52-77D3-9A877579BDD6}"/>
              </a:ext>
            </a:extLst>
          </p:cNvPr>
          <p:cNvSpPr>
            <a:spLocks noGrp="1"/>
          </p:cNvSpPr>
          <p:nvPr>
            <p:ph type="sldNum" sz="quarter" idx="12"/>
          </p:nvPr>
        </p:nvSpPr>
        <p:spPr/>
        <p:txBody>
          <a:bodyPr/>
          <a:lstStyle>
            <a:lvl1pPr>
              <a:defRPr/>
            </a:lvl1pPr>
          </a:lstStyle>
          <a:p>
            <a:fld id="{29BB4FA3-068F-4B80-BEFA-24925A21DA95}" type="slidenum">
              <a:rPr lang="en-US" altLang="en-US"/>
              <a:pPr/>
              <a:t>‹#›</a:t>
            </a:fld>
            <a:endParaRPr lang="en-US" altLang="en-US"/>
          </a:p>
        </p:txBody>
      </p:sp>
    </p:spTree>
    <p:extLst>
      <p:ext uri="{BB962C8B-B14F-4D97-AF65-F5344CB8AC3E}">
        <p14:creationId xmlns:p14="http://schemas.microsoft.com/office/powerpoint/2010/main" val="375883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75C3FE-24D5-4859-8EB7-8845EF32801D}" type="slidenum">
              <a:rPr lang="en-US"/>
              <a:pPr>
                <a:defRPr/>
              </a:pPr>
              <a:t>‹#›</a:t>
            </a:fld>
            <a:endParaRPr lang="en-US"/>
          </a:p>
        </p:txBody>
      </p:sp>
    </p:spTree>
    <p:extLst>
      <p:ext uri="{BB962C8B-B14F-4D97-AF65-F5344CB8AC3E}">
        <p14:creationId xmlns:p14="http://schemas.microsoft.com/office/powerpoint/2010/main" val="1842033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62468DD-704E-F226-7D46-3FE69F3BB99D}"/>
              </a:ext>
            </a:extLst>
          </p:cNvPr>
          <p:cNvSpPr>
            <a:spLocks noGrp="1"/>
          </p:cNvSpPr>
          <p:nvPr>
            <p:ph type="dt" sz="half" idx="10"/>
          </p:nvPr>
        </p:nvSpPr>
        <p:spPr/>
        <p:txBody>
          <a:bodyPr/>
          <a:lstStyle>
            <a:lvl1pPr>
              <a:defRPr/>
            </a:lvl1pPr>
          </a:lstStyle>
          <a:p>
            <a:pPr>
              <a:defRPr/>
            </a:pPr>
            <a:fld id="{D77069CA-7DD3-4E9C-BFCB-B8A55F200A74}" type="datetime1">
              <a:rPr lang="en-US" altLang="en-US"/>
              <a:pPr>
                <a:defRPr/>
              </a:pPr>
              <a:t>2/8/2023</a:t>
            </a:fld>
            <a:endParaRPr lang="en-US" altLang="en-US"/>
          </a:p>
        </p:txBody>
      </p:sp>
      <p:sp>
        <p:nvSpPr>
          <p:cNvPr id="6" name="Footer Placeholder 4">
            <a:extLst>
              <a:ext uri="{FF2B5EF4-FFF2-40B4-BE49-F238E27FC236}">
                <a16:creationId xmlns:a16="http://schemas.microsoft.com/office/drawing/2014/main" id="{EF4A346F-1448-72F0-F3E0-76AF64AEAB4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F5E563F-E155-4E0C-4E6B-E92215104948}"/>
              </a:ext>
            </a:extLst>
          </p:cNvPr>
          <p:cNvSpPr>
            <a:spLocks noGrp="1"/>
          </p:cNvSpPr>
          <p:nvPr>
            <p:ph type="sldNum" sz="quarter" idx="12"/>
          </p:nvPr>
        </p:nvSpPr>
        <p:spPr/>
        <p:txBody>
          <a:bodyPr/>
          <a:lstStyle>
            <a:lvl1pPr>
              <a:defRPr/>
            </a:lvl1pPr>
          </a:lstStyle>
          <a:p>
            <a:fld id="{AA1E3A41-6C49-49CC-AD43-BB5A3A12A95D}" type="slidenum">
              <a:rPr lang="en-US" altLang="en-US"/>
              <a:pPr/>
              <a:t>‹#›</a:t>
            </a:fld>
            <a:endParaRPr lang="en-US" altLang="en-US"/>
          </a:p>
        </p:txBody>
      </p:sp>
    </p:spTree>
    <p:extLst>
      <p:ext uri="{BB962C8B-B14F-4D97-AF65-F5344CB8AC3E}">
        <p14:creationId xmlns:p14="http://schemas.microsoft.com/office/powerpoint/2010/main" val="4222967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63A99-E4CA-C3A1-CCBE-517802501934}"/>
              </a:ext>
            </a:extLst>
          </p:cNvPr>
          <p:cNvSpPr>
            <a:spLocks noGrp="1"/>
          </p:cNvSpPr>
          <p:nvPr>
            <p:ph type="dt" sz="half" idx="10"/>
          </p:nvPr>
        </p:nvSpPr>
        <p:spPr/>
        <p:txBody>
          <a:bodyPr/>
          <a:lstStyle>
            <a:lvl1pPr>
              <a:defRPr/>
            </a:lvl1pPr>
          </a:lstStyle>
          <a:p>
            <a:pPr>
              <a:defRPr/>
            </a:pPr>
            <a:fld id="{9D41147D-0EA7-4D2D-879B-3C4CFD64FB17}" type="datetime1">
              <a:rPr lang="en-US" altLang="en-US"/>
              <a:pPr>
                <a:defRPr/>
              </a:pPr>
              <a:t>2/8/2023</a:t>
            </a:fld>
            <a:endParaRPr lang="en-US" altLang="en-US"/>
          </a:p>
        </p:txBody>
      </p:sp>
      <p:sp>
        <p:nvSpPr>
          <p:cNvPr id="5" name="Footer Placeholder 4">
            <a:extLst>
              <a:ext uri="{FF2B5EF4-FFF2-40B4-BE49-F238E27FC236}">
                <a16:creationId xmlns:a16="http://schemas.microsoft.com/office/drawing/2014/main" id="{3FDEB507-2B5F-1826-9E64-EDC8FFA590D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5B82F9F-830B-F560-EA12-C395BC7BF6F0}"/>
              </a:ext>
            </a:extLst>
          </p:cNvPr>
          <p:cNvSpPr>
            <a:spLocks noGrp="1"/>
          </p:cNvSpPr>
          <p:nvPr>
            <p:ph type="sldNum" sz="quarter" idx="12"/>
          </p:nvPr>
        </p:nvSpPr>
        <p:spPr/>
        <p:txBody>
          <a:bodyPr/>
          <a:lstStyle>
            <a:lvl1pPr>
              <a:defRPr/>
            </a:lvl1pPr>
          </a:lstStyle>
          <a:p>
            <a:fld id="{7AC25452-1202-4518-BA93-2BE17E63C3A6}" type="slidenum">
              <a:rPr lang="en-US" altLang="en-US"/>
              <a:pPr/>
              <a:t>‹#›</a:t>
            </a:fld>
            <a:endParaRPr lang="en-US" altLang="en-US"/>
          </a:p>
        </p:txBody>
      </p:sp>
    </p:spTree>
    <p:extLst>
      <p:ext uri="{BB962C8B-B14F-4D97-AF65-F5344CB8AC3E}">
        <p14:creationId xmlns:p14="http://schemas.microsoft.com/office/powerpoint/2010/main" val="2192030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FD935-DE48-6B84-A01E-FA4C40722A6A}"/>
              </a:ext>
            </a:extLst>
          </p:cNvPr>
          <p:cNvSpPr>
            <a:spLocks noGrp="1"/>
          </p:cNvSpPr>
          <p:nvPr>
            <p:ph type="dt" sz="half" idx="10"/>
          </p:nvPr>
        </p:nvSpPr>
        <p:spPr/>
        <p:txBody>
          <a:bodyPr/>
          <a:lstStyle>
            <a:lvl1pPr>
              <a:defRPr/>
            </a:lvl1pPr>
          </a:lstStyle>
          <a:p>
            <a:pPr>
              <a:defRPr/>
            </a:pPr>
            <a:fld id="{CCDAA434-E0CC-4C45-8C25-0F78FE92F211}" type="datetime1">
              <a:rPr lang="en-US" altLang="en-US"/>
              <a:pPr>
                <a:defRPr/>
              </a:pPr>
              <a:t>2/8/2023</a:t>
            </a:fld>
            <a:endParaRPr lang="en-US" altLang="en-US"/>
          </a:p>
        </p:txBody>
      </p:sp>
      <p:sp>
        <p:nvSpPr>
          <p:cNvPr id="5" name="Footer Placeholder 4">
            <a:extLst>
              <a:ext uri="{FF2B5EF4-FFF2-40B4-BE49-F238E27FC236}">
                <a16:creationId xmlns:a16="http://schemas.microsoft.com/office/drawing/2014/main" id="{BBBFC86F-CAB5-9D42-13E7-EBD479E1906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681CF06-02F5-358B-6D75-CD607CDC4F42}"/>
              </a:ext>
            </a:extLst>
          </p:cNvPr>
          <p:cNvSpPr>
            <a:spLocks noGrp="1"/>
          </p:cNvSpPr>
          <p:nvPr>
            <p:ph type="sldNum" sz="quarter" idx="12"/>
          </p:nvPr>
        </p:nvSpPr>
        <p:spPr/>
        <p:txBody>
          <a:bodyPr/>
          <a:lstStyle>
            <a:lvl1pPr>
              <a:defRPr/>
            </a:lvl1pPr>
          </a:lstStyle>
          <a:p>
            <a:fld id="{CAC3AEE2-42EA-46EF-8239-15E70FDC02A6}" type="slidenum">
              <a:rPr lang="en-US" altLang="en-US"/>
              <a:pPr/>
              <a:t>‹#›</a:t>
            </a:fld>
            <a:endParaRPr lang="en-US" altLang="en-US"/>
          </a:p>
        </p:txBody>
      </p:sp>
    </p:spTree>
    <p:extLst>
      <p:ext uri="{BB962C8B-B14F-4D97-AF65-F5344CB8AC3E}">
        <p14:creationId xmlns:p14="http://schemas.microsoft.com/office/powerpoint/2010/main" val="354080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id="{C087E9E0-12B8-D6A5-C237-FAF39BFEC45D}"/>
              </a:ext>
            </a:extLst>
          </p:cNvPr>
          <p:cNvSpPr>
            <a:spLocks noGrp="1" noChangeArrowheads="1"/>
          </p:cNvSpPr>
          <p:nvPr>
            <p:ph type="sldNum" sz="quarter" idx="10"/>
          </p:nvPr>
        </p:nvSpPr>
        <p:spPr>
          <a:ln/>
        </p:spPr>
        <p:txBody>
          <a:bodyPr/>
          <a:lstStyle>
            <a:lvl1pPr>
              <a:defRPr/>
            </a:lvl1pPr>
          </a:lstStyle>
          <a:p>
            <a:pPr>
              <a:defRPr/>
            </a:pPr>
            <a:fld id="{B343FED7-726B-40E0-B806-B0137359ACEF}" type="slidenum">
              <a:rPr lang="en-US" altLang="en-US"/>
              <a:pPr>
                <a:defRPr/>
              </a:pPr>
              <a:t>‹#›</a:t>
            </a:fld>
            <a:endParaRPr lang="en-US" altLang="en-US"/>
          </a:p>
        </p:txBody>
      </p:sp>
      <p:sp>
        <p:nvSpPr>
          <p:cNvPr id="5" name="Rectangle 10">
            <a:extLst>
              <a:ext uri="{FF2B5EF4-FFF2-40B4-BE49-F238E27FC236}">
                <a16:creationId xmlns:a16="http://schemas.microsoft.com/office/drawing/2014/main" id="{C179BB7C-F434-B36B-6AF8-8070E47A151B}"/>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7872364"/>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38E4B3A-A34F-9AF6-6B73-7A7F32DB98C3}"/>
              </a:ext>
            </a:extLst>
          </p:cNvPr>
          <p:cNvSpPr>
            <a:spLocks noGrp="1" noChangeArrowheads="1"/>
          </p:cNvSpPr>
          <p:nvPr>
            <p:ph type="sldNum" sz="quarter" idx="10"/>
          </p:nvPr>
        </p:nvSpPr>
        <p:spPr>
          <a:ln/>
        </p:spPr>
        <p:txBody>
          <a:bodyPr/>
          <a:lstStyle>
            <a:lvl1pPr>
              <a:defRPr/>
            </a:lvl1pPr>
          </a:lstStyle>
          <a:p>
            <a:pPr>
              <a:defRPr/>
            </a:pPr>
            <a:fld id="{B1E48B58-4D63-4F79-91D7-86DB51B01CCE}" type="slidenum">
              <a:rPr lang="en-US" altLang="en-US"/>
              <a:pPr>
                <a:defRPr/>
              </a:pPr>
              <a:t>‹#›</a:t>
            </a:fld>
            <a:endParaRPr lang="en-US" altLang="en-US"/>
          </a:p>
        </p:txBody>
      </p:sp>
      <p:sp>
        <p:nvSpPr>
          <p:cNvPr id="5" name="Rectangle 10">
            <a:extLst>
              <a:ext uri="{FF2B5EF4-FFF2-40B4-BE49-F238E27FC236}">
                <a16:creationId xmlns:a16="http://schemas.microsoft.com/office/drawing/2014/main" id="{C87A421E-ED56-964B-0155-2E1F4E4F9CE0}"/>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8086084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18C491A8-6972-54E2-E50C-17C65B683937}"/>
              </a:ext>
            </a:extLst>
          </p:cNvPr>
          <p:cNvSpPr>
            <a:spLocks noGrp="1" noChangeArrowheads="1"/>
          </p:cNvSpPr>
          <p:nvPr>
            <p:ph type="sldNum" sz="quarter" idx="10"/>
          </p:nvPr>
        </p:nvSpPr>
        <p:spPr>
          <a:ln/>
        </p:spPr>
        <p:txBody>
          <a:bodyPr/>
          <a:lstStyle>
            <a:lvl1pPr>
              <a:defRPr/>
            </a:lvl1pPr>
          </a:lstStyle>
          <a:p>
            <a:pPr>
              <a:defRPr/>
            </a:pPr>
            <a:fld id="{74D386CE-5BD0-4334-82AC-9CF78A9D611E}" type="slidenum">
              <a:rPr lang="en-US" altLang="en-US"/>
              <a:pPr>
                <a:defRPr/>
              </a:pPr>
              <a:t>‹#›</a:t>
            </a:fld>
            <a:endParaRPr lang="en-US" altLang="en-US"/>
          </a:p>
        </p:txBody>
      </p:sp>
      <p:sp>
        <p:nvSpPr>
          <p:cNvPr id="5" name="Rectangle 10">
            <a:extLst>
              <a:ext uri="{FF2B5EF4-FFF2-40B4-BE49-F238E27FC236}">
                <a16:creationId xmlns:a16="http://schemas.microsoft.com/office/drawing/2014/main" id="{3806DA80-8ECF-54AA-CF01-4DD3011310F4}"/>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240810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83BF7FD3-0272-38B8-0BED-4091E1213A73}"/>
              </a:ext>
            </a:extLst>
          </p:cNvPr>
          <p:cNvSpPr>
            <a:spLocks noGrp="1" noChangeArrowheads="1"/>
          </p:cNvSpPr>
          <p:nvPr>
            <p:ph type="sldNum" sz="quarter" idx="10"/>
          </p:nvPr>
        </p:nvSpPr>
        <p:spPr>
          <a:ln/>
        </p:spPr>
        <p:txBody>
          <a:bodyPr/>
          <a:lstStyle>
            <a:lvl1pPr>
              <a:defRPr/>
            </a:lvl1pPr>
          </a:lstStyle>
          <a:p>
            <a:pPr>
              <a:defRPr/>
            </a:pPr>
            <a:fld id="{1FC59FCA-E696-416A-BDA7-7CC539676B49}" type="slidenum">
              <a:rPr lang="en-US" altLang="en-US"/>
              <a:pPr>
                <a:defRPr/>
              </a:pPr>
              <a:t>‹#›</a:t>
            </a:fld>
            <a:endParaRPr lang="en-US" altLang="en-US"/>
          </a:p>
        </p:txBody>
      </p:sp>
      <p:sp>
        <p:nvSpPr>
          <p:cNvPr id="6" name="Rectangle 10">
            <a:extLst>
              <a:ext uri="{FF2B5EF4-FFF2-40B4-BE49-F238E27FC236}">
                <a16:creationId xmlns:a16="http://schemas.microsoft.com/office/drawing/2014/main" id="{E572F2CA-FD49-0D8E-0755-33B9E7016763}"/>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8383104"/>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756273A-6554-BDCD-E8CC-8D1AC60B38C6}"/>
              </a:ext>
            </a:extLst>
          </p:cNvPr>
          <p:cNvSpPr>
            <a:spLocks noGrp="1" noChangeArrowheads="1"/>
          </p:cNvSpPr>
          <p:nvPr>
            <p:ph type="sldNum" sz="quarter" idx="10"/>
          </p:nvPr>
        </p:nvSpPr>
        <p:spPr>
          <a:ln/>
        </p:spPr>
        <p:txBody>
          <a:bodyPr/>
          <a:lstStyle>
            <a:lvl1pPr>
              <a:defRPr/>
            </a:lvl1pPr>
          </a:lstStyle>
          <a:p>
            <a:pPr>
              <a:defRPr/>
            </a:pPr>
            <a:fld id="{21E80196-5650-4F79-AEB8-BF6BD442057C}" type="slidenum">
              <a:rPr lang="en-US" altLang="en-US"/>
              <a:pPr>
                <a:defRPr/>
              </a:pPr>
              <a:t>‹#›</a:t>
            </a:fld>
            <a:endParaRPr lang="en-US" altLang="en-US"/>
          </a:p>
        </p:txBody>
      </p:sp>
      <p:sp>
        <p:nvSpPr>
          <p:cNvPr id="8" name="Rectangle 10">
            <a:extLst>
              <a:ext uri="{FF2B5EF4-FFF2-40B4-BE49-F238E27FC236}">
                <a16:creationId xmlns:a16="http://schemas.microsoft.com/office/drawing/2014/main" id="{577FAF7E-A766-B302-4CC8-550A4373992B}"/>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891093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6">
            <a:extLst>
              <a:ext uri="{FF2B5EF4-FFF2-40B4-BE49-F238E27FC236}">
                <a16:creationId xmlns:a16="http://schemas.microsoft.com/office/drawing/2014/main" id="{805ECA12-3AEF-4077-F958-CD8C97A0F05B}"/>
              </a:ext>
            </a:extLst>
          </p:cNvPr>
          <p:cNvSpPr>
            <a:spLocks noGrp="1" noChangeArrowheads="1"/>
          </p:cNvSpPr>
          <p:nvPr>
            <p:ph type="sldNum" sz="quarter" idx="10"/>
          </p:nvPr>
        </p:nvSpPr>
        <p:spPr>
          <a:ln/>
        </p:spPr>
        <p:txBody>
          <a:bodyPr/>
          <a:lstStyle>
            <a:lvl1pPr>
              <a:defRPr/>
            </a:lvl1pPr>
          </a:lstStyle>
          <a:p>
            <a:pPr>
              <a:defRPr/>
            </a:pPr>
            <a:fld id="{06F9C223-38AF-4D8C-9E9E-E640116B2251}" type="slidenum">
              <a:rPr lang="en-US" altLang="en-US"/>
              <a:pPr>
                <a:defRPr/>
              </a:pPr>
              <a:t>‹#›</a:t>
            </a:fld>
            <a:endParaRPr lang="en-US" altLang="en-US"/>
          </a:p>
        </p:txBody>
      </p:sp>
      <p:sp>
        <p:nvSpPr>
          <p:cNvPr id="4" name="Rectangle 10">
            <a:extLst>
              <a:ext uri="{FF2B5EF4-FFF2-40B4-BE49-F238E27FC236}">
                <a16:creationId xmlns:a16="http://schemas.microsoft.com/office/drawing/2014/main" id="{7C4B22EC-A5A0-5B23-7425-85B52F70470D}"/>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450347"/>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4857E99-72EE-31E7-DDA9-91C36365B336}"/>
              </a:ext>
            </a:extLst>
          </p:cNvPr>
          <p:cNvSpPr>
            <a:spLocks noGrp="1" noChangeArrowheads="1"/>
          </p:cNvSpPr>
          <p:nvPr>
            <p:ph type="sldNum" sz="quarter" idx="10"/>
          </p:nvPr>
        </p:nvSpPr>
        <p:spPr>
          <a:ln/>
        </p:spPr>
        <p:txBody>
          <a:bodyPr/>
          <a:lstStyle>
            <a:lvl1pPr>
              <a:defRPr/>
            </a:lvl1pPr>
          </a:lstStyle>
          <a:p>
            <a:pPr>
              <a:defRPr/>
            </a:pPr>
            <a:fld id="{B83F8BBC-B087-4FDD-AF6E-481F18EFC29E}" type="slidenum">
              <a:rPr lang="en-US" altLang="en-US"/>
              <a:pPr>
                <a:defRPr/>
              </a:pPr>
              <a:t>‹#›</a:t>
            </a:fld>
            <a:endParaRPr lang="en-US" altLang="en-US"/>
          </a:p>
        </p:txBody>
      </p:sp>
      <p:sp>
        <p:nvSpPr>
          <p:cNvPr id="3" name="Rectangle 10">
            <a:extLst>
              <a:ext uri="{FF2B5EF4-FFF2-40B4-BE49-F238E27FC236}">
                <a16:creationId xmlns:a16="http://schemas.microsoft.com/office/drawing/2014/main" id="{81FAC940-D05A-2CD9-78F7-179787EDBA51}"/>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558623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9" y="4589465"/>
            <a:ext cx="78867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3680AF-7314-4312-AC28-743737584E41}" type="slidenum">
              <a:rPr lang="en-US"/>
              <a:pPr>
                <a:defRPr/>
              </a:pPr>
              <a:t>‹#›</a:t>
            </a:fld>
            <a:endParaRPr lang="en-US"/>
          </a:p>
        </p:txBody>
      </p:sp>
    </p:spTree>
    <p:extLst>
      <p:ext uri="{BB962C8B-B14F-4D97-AF65-F5344CB8AC3E}">
        <p14:creationId xmlns:p14="http://schemas.microsoft.com/office/powerpoint/2010/main" val="842870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82118588-F6FE-9E81-6759-9422ABF95CC6}"/>
              </a:ext>
            </a:extLst>
          </p:cNvPr>
          <p:cNvSpPr>
            <a:spLocks noGrp="1" noChangeArrowheads="1"/>
          </p:cNvSpPr>
          <p:nvPr>
            <p:ph type="sldNum" sz="quarter" idx="10"/>
          </p:nvPr>
        </p:nvSpPr>
        <p:spPr>
          <a:ln/>
        </p:spPr>
        <p:txBody>
          <a:bodyPr/>
          <a:lstStyle>
            <a:lvl1pPr>
              <a:defRPr/>
            </a:lvl1pPr>
          </a:lstStyle>
          <a:p>
            <a:pPr>
              <a:defRPr/>
            </a:pPr>
            <a:fld id="{550A1337-FA61-4FD1-BD0B-86B43467606D}" type="slidenum">
              <a:rPr lang="en-US" altLang="en-US"/>
              <a:pPr>
                <a:defRPr/>
              </a:pPr>
              <a:t>‹#›</a:t>
            </a:fld>
            <a:endParaRPr lang="en-US" altLang="en-US"/>
          </a:p>
        </p:txBody>
      </p:sp>
      <p:sp>
        <p:nvSpPr>
          <p:cNvPr id="6" name="Rectangle 10">
            <a:extLst>
              <a:ext uri="{FF2B5EF4-FFF2-40B4-BE49-F238E27FC236}">
                <a16:creationId xmlns:a16="http://schemas.microsoft.com/office/drawing/2014/main" id="{7A9B557A-64AA-8B06-CAC7-15102E679B1C}"/>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7837485"/>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8C13FB70-61E4-783D-07D8-E81DF0020A2A}"/>
              </a:ext>
            </a:extLst>
          </p:cNvPr>
          <p:cNvSpPr>
            <a:spLocks noGrp="1" noChangeArrowheads="1"/>
          </p:cNvSpPr>
          <p:nvPr>
            <p:ph type="sldNum" sz="quarter" idx="10"/>
          </p:nvPr>
        </p:nvSpPr>
        <p:spPr>
          <a:ln/>
        </p:spPr>
        <p:txBody>
          <a:bodyPr/>
          <a:lstStyle>
            <a:lvl1pPr>
              <a:defRPr/>
            </a:lvl1pPr>
          </a:lstStyle>
          <a:p>
            <a:pPr>
              <a:defRPr/>
            </a:pPr>
            <a:fld id="{325E363A-1455-4E19-B020-355A6762B6E4}" type="slidenum">
              <a:rPr lang="en-US" altLang="en-US"/>
              <a:pPr>
                <a:defRPr/>
              </a:pPr>
              <a:t>‹#›</a:t>
            </a:fld>
            <a:endParaRPr lang="en-US" altLang="en-US"/>
          </a:p>
        </p:txBody>
      </p:sp>
      <p:sp>
        <p:nvSpPr>
          <p:cNvPr id="6" name="Rectangle 10">
            <a:extLst>
              <a:ext uri="{FF2B5EF4-FFF2-40B4-BE49-F238E27FC236}">
                <a16:creationId xmlns:a16="http://schemas.microsoft.com/office/drawing/2014/main" id="{2D272C39-3C35-3886-BCAC-D5D6A4E9AC27}"/>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5614561"/>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4E0C0DD8-F78E-B3C0-F116-58DDFD8B8056}"/>
              </a:ext>
            </a:extLst>
          </p:cNvPr>
          <p:cNvSpPr>
            <a:spLocks noGrp="1" noChangeArrowheads="1"/>
          </p:cNvSpPr>
          <p:nvPr>
            <p:ph type="sldNum" sz="quarter" idx="10"/>
          </p:nvPr>
        </p:nvSpPr>
        <p:spPr>
          <a:ln/>
        </p:spPr>
        <p:txBody>
          <a:bodyPr/>
          <a:lstStyle>
            <a:lvl1pPr>
              <a:defRPr/>
            </a:lvl1pPr>
          </a:lstStyle>
          <a:p>
            <a:pPr>
              <a:defRPr/>
            </a:pPr>
            <a:fld id="{FAAFA5C3-FC9D-4C3B-BF69-A4438B7F3506}" type="slidenum">
              <a:rPr lang="en-US" altLang="en-US"/>
              <a:pPr>
                <a:defRPr/>
              </a:pPr>
              <a:t>‹#›</a:t>
            </a:fld>
            <a:endParaRPr lang="en-US" altLang="en-US"/>
          </a:p>
        </p:txBody>
      </p:sp>
      <p:sp>
        <p:nvSpPr>
          <p:cNvPr id="5" name="Rectangle 10">
            <a:extLst>
              <a:ext uri="{FF2B5EF4-FFF2-40B4-BE49-F238E27FC236}">
                <a16:creationId xmlns:a16="http://schemas.microsoft.com/office/drawing/2014/main" id="{E42523FA-CA07-4F2B-D042-F4C3D0169082}"/>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5156358"/>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60D6417-C9A8-BA7C-82D7-8CEABD075988}"/>
              </a:ext>
            </a:extLst>
          </p:cNvPr>
          <p:cNvSpPr>
            <a:spLocks noGrp="1" noChangeArrowheads="1"/>
          </p:cNvSpPr>
          <p:nvPr>
            <p:ph type="sldNum" sz="quarter" idx="10"/>
          </p:nvPr>
        </p:nvSpPr>
        <p:spPr>
          <a:ln/>
        </p:spPr>
        <p:txBody>
          <a:bodyPr/>
          <a:lstStyle>
            <a:lvl1pPr>
              <a:defRPr/>
            </a:lvl1pPr>
          </a:lstStyle>
          <a:p>
            <a:pPr>
              <a:defRPr/>
            </a:pPr>
            <a:fld id="{120C5952-A12D-4771-AE39-00B081A3C7A0}" type="slidenum">
              <a:rPr lang="en-US" altLang="en-US"/>
              <a:pPr>
                <a:defRPr/>
              </a:pPr>
              <a:t>‹#›</a:t>
            </a:fld>
            <a:endParaRPr lang="en-US" altLang="en-US"/>
          </a:p>
        </p:txBody>
      </p:sp>
      <p:sp>
        <p:nvSpPr>
          <p:cNvPr id="5" name="Rectangle 10">
            <a:extLst>
              <a:ext uri="{FF2B5EF4-FFF2-40B4-BE49-F238E27FC236}">
                <a16:creationId xmlns:a16="http://schemas.microsoft.com/office/drawing/2014/main" id="{9025A48E-6DD0-28F9-671D-5A051ED8B6F8}"/>
              </a:ext>
            </a:extLst>
          </p:cNvPr>
          <p:cNvSpPr>
            <a:spLocks noGrp="1" noChangeArrowheads="1"/>
          </p:cNvSpPr>
          <p:nvPr>
            <p:ph type="dt" sz="half"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8881939"/>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E5F57C10-5F7E-4445-8972-069EFE971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194CC81-5AC6-47AD-8A82-FBC8D11FC4E5}"/>
              </a:ext>
            </a:extLst>
          </p:cNvPr>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id="{16C21789-9E53-4A26-83CB-832827C747A7}"/>
              </a:ext>
            </a:extLst>
          </p:cNvPr>
          <p:cNvSpPr/>
          <p:nvPr userDrawn="1"/>
        </p:nvSpPr>
        <p:spPr>
          <a:xfrm>
            <a:off x="482600" y="3100388"/>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18" descr="FDOELogo.png">
            <a:extLst>
              <a:ext uri="{FF2B5EF4-FFF2-40B4-BE49-F238E27FC236}">
                <a16:creationId xmlns:a16="http://schemas.microsoft.com/office/drawing/2014/main" id="{A0899EBE-F867-40F6-9706-447EFF13B0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57488" y="5353050"/>
            <a:ext cx="36353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3108" y="3201340"/>
            <a:ext cx="8177784" cy="980294"/>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3108" y="4385254"/>
            <a:ext cx="8177784" cy="40675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4"/>
          </p:nvPr>
        </p:nvSpPr>
        <p:spPr>
          <a:xfrm>
            <a:off x="3535363" y="4944147"/>
            <a:ext cx="2073275" cy="365568"/>
          </a:xfrm>
        </p:spPr>
        <p:txBody>
          <a:bodyPr>
            <a:normAutofit/>
          </a:bodyPr>
          <a:lstStyle>
            <a:lvl1pPr marL="0" indent="0" algn="ctr">
              <a:buNone/>
              <a:defRPr sz="2000">
                <a:solidFill>
                  <a:schemeClr val="tx1">
                    <a:lumMod val="65000"/>
                    <a:lumOff val="35000"/>
                  </a:schemeClr>
                </a:solidFill>
              </a:defRPr>
            </a:lvl1pPr>
          </a:lstStyle>
          <a:p>
            <a:pPr lvl="0"/>
            <a:r>
              <a:rPr lang="en-US"/>
              <a:t>Edit Master text styles</a:t>
            </a:r>
          </a:p>
        </p:txBody>
      </p:sp>
    </p:spTree>
    <p:extLst>
      <p:ext uri="{BB962C8B-B14F-4D97-AF65-F5344CB8AC3E}">
        <p14:creationId xmlns:p14="http://schemas.microsoft.com/office/powerpoint/2010/main" val="281485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906348"/>
            <a:ext cx="7886700" cy="4354753"/>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378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0641B-E004-4DE8-ACB7-581A5CBB9505}"/>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id="{4DAEC176-FD3A-4EE4-8E7F-E967AA85D5A3}"/>
              </a:ext>
            </a:extLst>
          </p:cNvPr>
          <p:cNvSpPr/>
          <p:nvPr userDrawn="1"/>
        </p:nvSpPr>
        <p:spPr>
          <a:xfrm>
            <a:off x="981075" y="2527300"/>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54D40FFF-AAED-4859-9D02-B94DDC8ACF43}"/>
              </a:ext>
            </a:extLst>
          </p:cNvPr>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FDOELogo.png">
            <a:extLst>
              <a:ext uri="{FF2B5EF4-FFF2-40B4-BE49-F238E27FC236}">
                <a16:creationId xmlns:a16="http://schemas.microsoft.com/office/drawing/2014/main" id="{E7FA36E3-8A8D-4713-AC48-66B0B5B958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74663"/>
            <a:ext cx="4813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68195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3CDED2-4230-4FCC-A764-CEDA6593E809}"/>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id="{471209BB-73BA-4E36-80A0-C0EF5D6C9A2C}"/>
              </a:ext>
            </a:extLst>
          </p:cNvPr>
          <p:cNvSpPr/>
          <p:nvPr userDrawn="1"/>
        </p:nvSpPr>
        <p:spPr>
          <a:xfrm>
            <a:off x="981075" y="2527300"/>
            <a:ext cx="718185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CA5F0F7D-1E3C-4AED-ADFC-93C61AD1234E}"/>
              </a:ext>
            </a:extLst>
          </p:cNvPr>
          <p:cNvSpPr/>
          <p:nvPr userDrawn="1"/>
        </p:nvSpPr>
        <p:spPr>
          <a:xfrm>
            <a:off x="0" y="3149600"/>
            <a:ext cx="9144000" cy="20955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FDOELogo.png">
            <a:extLst>
              <a:ext uri="{FF2B5EF4-FFF2-40B4-BE49-F238E27FC236}">
                <a16:creationId xmlns:a16="http://schemas.microsoft.com/office/drawing/2014/main" id="{6E79D999-EBC2-4FEB-BAF8-C8D3FA7D1B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93524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198AF8-4E03-44FA-82B1-C0EAA3E46EDB}"/>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id="{8C859E01-D3FB-47AE-8313-BCA54D67FA5F}"/>
              </a:ext>
            </a:extLst>
          </p:cNvPr>
          <p:cNvSpPr/>
          <p:nvPr userDrawn="1"/>
        </p:nvSpPr>
        <p:spPr>
          <a:xfrm>
            <a:off x="981075" y="2527300"/>
            <a:ext cx="718185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D905AC0F-D165-489D-A041-2AD6155E9BB1}"/>
              </a:ext>
            </a:extLst>
          </p:cNvPr>
          <p:cNvSpPr/>
          <p:nvPr userDrawn="1"/>
        </p:nvSpPr>
        <p:spPr>
          <a:xfrm>
            <a:off x="0" y="3149600"/>
            <a:ext cx="9144000" cy="20955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FDOELogo.png">
            <a:extLst>
              <a:ext uri="{FF2B5EF4-FFF2-40B4-BE49-F238E27FC236}">
                <a16:creationId xmlns:a16="http://schemas.microsoft.com/office/drawing/2014/main" id="{17B6E825-EF11-474B-BA46-207A23782A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02904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38C3E6-127A-4B5F-846A-7E4F9F5BCF32}"/>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id="{0741DAC1-DEEC-430E-A0BE-9C13206CFC17}"/>
              </a:ext>
            </a:extLst>
          </p:cNvPr>
          <p:cNvSpPr/>
          <p:nvPr userDrawn="1"/>
        </p:nvSpPr>
        <p:spPr>
          <a:xfrm>
            <a:off x="981075" y="2527300"/>
            <a:ext cx="718185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F49C671A-9447-413F-8828-4D84CBE8681E}"/>
              </a:ext>
            </a:extLst>
          </p:cNvPr>
          <p:cNvSpPr/>
          <p:nvPr userDrawn="1"/>
        </p:nvSpPr>
        <p:spPr>
          <a:xfrm>
            <a:off x="0" y="3149600"/>
            <a:ext cx="9144000" cy="20955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FDOELogo.png">
            <a:extLst>
              <a:ext uri="{FF2B5EF4-FFF2-40B4-BE49-F238E27FC236}">
                <a16:creationId xmlns:a16="http://schemas.microsoft.com/office/drawing/2014/main" id="{9A007552-10E2-4488-8C7D-46F638B028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74663"/>
            <a:ext cx="4813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46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652AEE-6AF0-404F-BE67-B1BA784452AD}" type="slidenum">
              <a:rPr lang="en-US"/>
              <a:pPr>
                <a:defRPr/>
              </a:pPr>
              <a:t>‹#›</a:t>
            </a:fld>
            <a:endParaRPr lang="en-US"/>
          </a:p>
        </p:txBody>
      </p:sp>
    </p:spTree>
    <p:extLst>
      <p:ext uri="{BB962C8B-B14F-4D97-AF65-F5344CB8AC3E}">
        <p14:creationId xmlns:p14="http://schemas.microsoft.com/office/powerpoint/2010/main" val="3850321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92ABF7-18ED-46A2-9609-57D4CC8D7E3E}"/>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id="{FDAC4718-6C16-4230-B0CE-2A0BE5E7A4A5}"/>
              </a:ext>
            </a:extLst>
          </p:cNvPr>
          <p:cNvSpPr/>
          <p:nvPr userDrawn="1"/>
        </p:nvSpPr>
        <p:spPr>
          <a:xfrm>
            <a:off x="981075" y="2527300"/>
            <a:ext cx="718185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B9082287-0852-41ED-ACA3-4CD0CEF08646}"/>
              </a:ext>
            </a:extLst>
          </p:cNvPr>
          <p:cNvSpPr/>
          <p:nvPr userDrawn="1"/>
        </p:nvSpPr>
        <p:spPr>
          <a:xfrm>
            <a:off x="0" y="3149600"/>
            <a:ext cx="9144000" cy="20955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FDOELogo.png">
            <a:extLst>
              <a:ext uri="{FF2B5EF4-FFF2-40B4-BE49-F238E27FC236}">
                <a16:creationId xmlns:a16="http://schemas.microsoft.com/office/drawing/2014/main" id="{9058DB57-7E38-46D7-9CCF-5521F0BA2F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6935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1792384"/>
            <a:ext cx="3868340" cy="43663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44685"/>
            <a:ext cx="3887391" cy="647699"/>
          </a:xfrm>
          <a:solidFill>
            <a:srgbClr val="9CB63C"/>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1792384"/>
            <a:ext cx="3887391" cy="43663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6575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247343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175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B2ACE3-AF6F-4EAF-B0B4-58983135B808}"/>
              </a:ext>
            </a:extLst>
          </p:cNvPr>
          <p:cNvSpPr/>
          <p:nvPr userDrawn="1"/>
        </p:nvSpPr>
        <p:spPr>
          <a:xfrm>
            <a:off x="0" y="0"/>
            <a:ext cx="9144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a:extLst>
              <a:ext uri="{FF2B5EF4-FFF2-40B4-BE49-F238E27FC236}">
                <a16:creationId xmlns:a16="http://schemas.microsoft.com/office/drawing/2014/main" id="{0570B2A2-80B4-4757-9106-6A03935C9735}"/>
              </a:ext>
            </a:extLst>
          </p:cNvPr>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2">
            <a:extLst>
              <a:ext uri="{FF2B5EF4-FFF2-40B4-BE49-F238E27FC236}">
                <a16:creationId xmlns:a16="http://schemas.microsoft.com/office/drawing/2014/main" id="{7E2F82BA-BF3D-4856-815D-B27027ECEE4D}"/>
              </a:ext>
            </a:extLst>
          </p:cNvPr>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3">
            <a:extLst>
              <a:ext uri="{FF2B5EF4-FFF2-40B4-BE49-F238E27FC236}">
                <a16:creationId xmlns:a16="http://schemas.microsoft.com/office/drawing/2014/main" id="{994130F9-FEAB-42FF-9D23-0834E45D2B23}"/>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4D95889-5747-4D43-816A-4347F22695A8}" type="slidenum">
              <a:rPr lang="en-US" altLang="en-US"/>
              <a:pPr/>
              <a:t>‹#›</a:t>
            </a:fld>
            <a:endParaRPr lang="en-US" altLang="en-US"/>
          </a:p>
        </p:txBody>
      </p:sp>
    </p:spTree>
    <p:extLst>
      <p:ext uri="{BB962C8B-B14F-4D97-AF65-F5344CB8AC3E}">
        <p14:creationId xmlns:p14="http://schemas.microsoft.com/office/powerpoint/2010/main" val="2496600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48449F-828C-47C7-A031-CAC218E7958A}"/>
              </a:ext>
            </a:extLst>
          </p:cNvPr>
          <p:cNvSpPr/>
          <p:nvPr userDrawn="1"/>
        </p:nvSpPr>
        <p:spPr>
          <a:xfrm>
            <a:off x="0" y="0"/>
            <a:ext cx="9144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a:extLst>
              <a:ext uri="{FF2B5EF4-FFF2-40B4-BE49-F238E27FC236}">
                <a16:creationId xmlns:a16="http://schemas.microsoft.com/office/drawing/2014/main" id="{82BD6D4B-0996-4005-8473-D8137049A1D8}"/>
              </a:ext>
            </a:extLst>
          </p:cNvPr>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2">
            <a:extLst>
              <a:ext uri="{FF2B5EF4-FFF2-40B4-BE49-F238E27FC236}">
                <a16:creationId xmlns:a16="http://schemas.microsoft.com/office/drawing/2014/main" id="{BA13D58E-697C-4AB0-AC4E-91BEB5EBE629}"/>
              </a:ext>
            </a:extLst>
          </p:cNvPr>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3">
            <a:extLst>
              <a:ext uri="{FF2B5EF4-FFF2-40B4-BE49-F238E27FC236}">
                <a16:creationId xmlns:a16="http://schemas.microsoft.com/office/drawing/2014/main" id="{1C93EFF7-3C0E-47CE-90BD-9A84FD605F5B}"/>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528DDFD-2CD4-450E-BC08-7FDEFE20DEFD}" type="slidenum">
              <a:rPr lang="en-US" altLang="en-US"/>
              <a:pPr/>
              <a:t>‹#›</a:t>
            </a:fld>
            <a:endParaRPr lang="en-US" altLang="en-US"/>
          </a:p>
        </p:txBody>
      </p:sp>
    </p:spTree>
    <p:extLst>
      <p:ext uri="{BB962C8B-B14F-4D97-AF65-F5344CB8AC3E}">
        <p14:creationId xmlns:p14="http://schemas.microsoft.com/office/powerpoint/2010/main" val="2446922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58DBE6-02D8-4BB3-B672-78C58917BC14}"/>
              </a:ext>
            </a:extLst>
          </p:cNvPr>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a:extLst>
              <a:ext uri="{FF2B5EF4-FFF2-40B4-BE49-F238E27FC236}">
                <a16:creationId xmlns:a16="http://schemas.microsoft.com/office/drawing/2014/main" id="{0A4A3B36-6DE1-40A8-A75A-1994D23760ED}"/>
              </a:ext>
            </a:extLst>
          </p:cNvPr>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2">
            <a:extLst>
              <a:ext uri="{FF2B5EF4-FFF2-40B4-BE49-F238E27FC236}">
                <a16:creationId xmlns:a16="http://schemas.microsoft.com/office/drawing/2014/main" id="{49152D6B-234A-4AAD-BACB-3F66506FAA85}"/>
              </a:ext>
            </a:extLst>
          </p:cNvPr>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3">
            <a:extLst>
              <a:ext uri="{FF2B5EF4-FFF2-40B4-BE49-F238E27FC236}">
                <a16:creationId xmlns:a16="http://schemas.microsoft.com/office/drawing/2014/main" id="{9C881E60-B777-43FD-91D7-14832A06A7E8}"/>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1AA762C-E592-47FD-B967-28F86F5DF365}" type="slidenum">
              <a:rPr lang="en-US" altLang="en-US"/>
              <a:pPr/>
              <a:t>‹#›</a:t>
            </a:fld>
            <a:endParaRPr lang="en-US" altLang="en-US"/>
          </a:p>
        </p:txBody>
      </p:sp>
    </p:spTree>
    <p:extLst>
      <p:ext uri="{BB962C8B-B14F-4D97-AF65-F5344CB8AC3E}">
        <p14:creationId xmlns:p14="http://schemas.microsoft.com/office/powerpoint/2010/main" val="37379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86AE0E-435B-44CD-9F4B-72E0690E6A64}"/>
              </a:ext>
            </a:extLst>
          </p:cNvPr>
          <p:cNvSpPr/>
          <p:nvPr userDrawn="1"/>
        </p:nvSpPr>
        <p:spPr>
          <a:xfrm>
            <a:off x="0" y="0"/>
            <a:ext cx="9144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a:extLst>
              <a:ext uri="{FF2B5EF4-FFF2-40B4-BE49-F238E27FC236}">
                <a16:creationId xmlns:a16="http://schemas.microsoft.com/office/drawing/2014/main" id="{635322A6-BF94-4840-B043-3DF92A6AABEB}"/>
              </a:ext>
            </a:extLst>
          </p:cNvPr>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2">
            <a:extLst>
              <a:ext uri="{FF2B5EF4-FFF2-40B4-BE49-F238E27FC236}">
                <a16:creationId xmlns:a16="http://schemas.microsoft.com/office/drawing/2014/main" id="{5F23C749-8367-4C38-8FE8-91F2526377BF}"/>
              </a:ext>
            </a:extLst>
          </p:cNvPr>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3">
            <a:extLst>
              <a:ext uri="{FF2B5EF4-FFF2-40B4-BE49-F238E27FC236}">
                <a16:creationId xmlns:a16="http://schemas.microsoft.com/office/drawing/2014/main" id="{E84ADD9F-B22E-4B19-82D8-C073448FDB2C}"/>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8FE680E-4876-45AC-B093-5BA8876791C3}" type="slidenum">
              <a:rPr lang="en-US" altLang="en-US"/>
              <a:pPr/>
              <a:t>‹#›</a:t>
            </a:fld>
            <a:endParaRPr lang="en-US" altLang="en-US"/>
          </a:p>
        </p:txBody>
      </p:sp>
    </p:spTree>
    <p:extLst>
      <p:ext uri="{BB962C8B-B14F-4D97-AF65-F5344CB8AC3E}">
        <p14:creationId xmlns:p14="http://schemas.microsoft.com/office/powerpoint/2010/main" val="2996208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BBA687-95F7-4EB5-A4DE-C09E939DDD24}"/>
              </a:ext>
            </a:extLst>
          </p:cNvPr>
          <p:cNvSpPr/>
          <p:nvPr userDrawn="1"/>
        </p:nvSpPr>
        <p:spPr>
          <a:xfrm>
            <a:off x="0" y="0"/>
            <a:ext cx="9144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a:extLst>
              <a:ext uri="{FF2B5EF4-FFF2-40B4-BE49-F238E27FC236}">
                <a16:creationId xmlns:a16="http://schemas.microsoft.com/office/drawing/2014/main" id="{C8CEF858-EDE8-4FE5-9188-BB29FAA58350}"/>
              </a:ext>
            </a:extLst>
          </p:cNvPr>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2">
            <a:extLst>
              <a:ext uri="{FF2B5EF4-FFF2-40B4-BE49-F238E27FC236}">
                <a16:creationId xmlns:a16="http://schemas.microsoft.com/office/drawing/2014/main" id="{60DE4B68-B558-4F59-B46F-ECE490C2DF8B}"/>
              </a:ext>
            </a:extLst>
          </p:cNvPr>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3">
            <a:extLst>
              <a:ext uri="{FF2B5EF4-FFF2-40B4-BE49-F238E27FC236}">
                <a16:creationId xmlns:a16="http://schemas.microsoft.com/office/drawing/2014/main" id="{F3649DD6-6AC9-4929-AF5B-54DF6AF5B79D}"/>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372D7DF-5FD0-438F-84AA-8A05397126C2}" type="slidenum">
              <a:rPr lang="en-US" altLang="en-US"/>
              <a:pPr/>
              <a:t>‹#›</a:t>
            </a:fld>
            <a:endParaRPr lang="en-US" altLang="en-US"/>
          </a:p>
        </p:txBody>
      </p:sp>
    </p:spTree>
    <p:extLst>
      <p:ext uri="{BB962C8B-B14F-4D97-AF65-F5344CB8AC3E}">
        <p14:creationId xmlns:p14="http://schemas.microsoft.com/office/powerpoint/2010/main" val="8963178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25D350-2D64-489E-ACB6-3DDF36FBB260}"/>
              </a:ext>
            </a:extLst>
          </p:cNvPr>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id="{AA11EAB3-2F5E-4237-83B5-3DD1F9E8754C}"/>
              </a:ext>
            </a:extLst>
          </p:cNvPr>
          <p:cNvSpPr/>
          <p:nvPr userDrawn="1"/>
        </p:nvSpPr>
        <p:spPr>
          <a:xfrm>
            <a:off x="0" y="3824288"/>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A29B5E02-2D24-4FC7-8984-7907FC8498CE}"/>
              </a:ext>
            </a:extLst>
          </p:cNvPr>
          <p:cNvSpPr/>
          <p:nvPr userDrawn="1"/>
        </p:nvSpPr>
        <p:spPr>
          <a:xfrm>
            <a:off x="1798638"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8">
            <a:extLst>
              <a:ext uri="{FF2B5EF4-FFF2-40B4-BE49-F238E27FC236}">
                <a16:creationId xmlns:a16="http://schemas.microsoft.com/office/drawing/2014/main" id="{64B2CFDF-9F9D-47EE-857B-06C5A59F7764}"/>
              </a:ext>
            </a:extLst>
          </p:cNvPr>
          <p:cNvGrpSpPr>
            <a:grpSpLocks/>
          </p:cNvGrpSpPr>
          <p:nvPr userDrawn="1"/>
        </p:nvGrpSpPr>
        <p:grpSpPr bwMode="auto">
          <a:xfrm>
            <a:off x="3717925" y="5872163"/>
            <a:ext cx="1708150" cy="395287"/>
            <a:chOff x="3718117" y="5713390"/>
            <a:chExt cx="1707767" cy="525628"/>
          </a:xfrm>
        </p:grpSpPr>
        <p:pic>
          <p:nvPicPr>
            <p:cNvPr id="8" name="Picture 19">
              <a:hlinkClick r:id="rId2"/>
              <a:extLst>
                <a:ext uri="{FF2B5EF4-FFF2-40B4-BE49-F238E27FC236}">
                  <a16:creationId xmlns:a16="http://schemas.microsoft.com/office/drawing/2014/main" id="{C9BB9718-3C3D-4057-A5A7-038073D580F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57636"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a:hlinkClick r:id="rId4"/>
              <a:extLst>
                <a:ext uri="{FF2B5EF4-FFF2-40B4-BE49-F238E27FC236}">
                  <a16:creationId xmlns:a16="http://schemas.microsoft.com/office/drawing/2014/main" id="{3070C583-7D5D-4C48-BE77-311414D6400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18117"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a:hlinkClick r:id="rId6"/>
              <a:extLst>
                <a:ext uri="{FF2B5EF4-FFF2-40B4-BE49-F238E27FC236}">
                  <a16:creationId xmlns:a16="http://schemas.microsoft.com/office/drawing/2014/main" id="{54A87A2C-F01E-4C60-BF84-7CD5CBEBE71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18111" y="5732714"/>
              <a:ext cx="362926" cy="4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a:hlinkClick r:id="rId8"/>
              <a:extLst>
                <a:ext uri="{FF2B5EF4-FFF2-40B4-BE49-F238E27FC236}">
                  <a16:creationId xmlns:a16="http://schemas.microsoft.com/office/drawing/2014/main" id="{C8B6328E-0D66-46EF-81AF-D141035BAC5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54683" y="5721608"/>
              <a:ext cx="371201" cy="49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23">
            <a:extLst>
              <a:ext uri="{FF2B5EF4-FFF2-40B4-BE49-F238E27FC236}">
                <a16:creationId xmlns:a16="http://schemas.microsoft.com/office/drawing/2014/main" id="{C52AD600-EBF6-42E5-BD93-699BA5DFE8BC}"/>
              </a:ext>
            </a:extLst>
          </p:cNvPr>
          <p:cNvSpPr txBox="1">
            <a:spLocks noChangeArrowheads="1"/>
          </p:cNvSpPr>
          <p:nvPr userDrawn="1"/>
        </p:nvSpPr>
        <p:spPr bwMode="auto">
          <a:xfrm>
            <a:off x="2090738" y="3429000"/>
            <a:ext cx="4962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5400" b="1">
                <a:solidFill>
                  <a:schemeClr val="bg1"/>
                </a:solidFill>
              </a:rPr>
              <a:t>www.FLDOE.org</a:t>
            </a:r>
          </a:p>
        </p:txBody>
      </p:sp>
      <p:pic>
        <p:nvPicPr>
          <p:cNvPr id="13" name="Picture 24" descr="FDOELogo.png">
            <a:extLst>
              <a:ext uri="{FF2B5EF4-FFF2-40B4-BE49-F238E27FC236}">
                <a16:creationId xmlns:a16="http://schemas.microsoft.com/office/drawing/2014/main" id="{64B72E92-B1C1-4B9D-9CCF-350E47A42BF2}"/>
              </a:ext>
            </a:extLst>
          </p:cNvPr>
          <p:cNvPicPr>
            <a:picLocks noChangeAspect="1"/>
          </p:cNvPicPr>
          <p:nvPr userDrawn="1"/>
        </p:nvPicPr>
        <p:blipFill>
          <a:blip r:embed="rId10">
            <a:extLst>
              <a:ext uri="{28A0092B-C50C-407E-A947-70E740481C1C}">
                <a14:useLocalDpi xmlns:a14="http://schemas.microsoft.com/office/drawing/2010/main" val="0"/>
              </a:ext>
            </a:extLst>
          </a:blip>
          <a:srcRect l="4701" t="10345" r="67973" b="10629"/>
          <a:stretch>
            <a:fillRect/>
          </a:stretch>
        </p:blipFill>
        <p:spPr bwMode="auto">
          <a:xfrm>
            <a:off x="3294063" y="439738"/>
            <a:ext cx="25273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3462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4"/>
            <a:ext cx="3868340"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01BB630-D604-40FF-B113-105580773C3F}" type="slidenum">
              <a:rPr lang="en-US"/>
              <a:pPr>
                <a:defRPr/>
              </a:pPr>
              <a:t>‹#›</a:t>
            </a:fld>
            <a:endParaRPr lang="en-US"/>
          </a:p>
        </p:txBody>
      </p:sp>
    </p:spTree>
    <p:extLst>
      <p:ext uri="{BB962C8B-B14F-4D97-AF65-F5344CB8AC3E}">
        <p14:creationId xmlns:p14="http://schemas.microsoft.com/office/powerpoint/2010/main" val="2552080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0A1EAE6-6F68-4334-8E0D-E1354558230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908B94-EB2C-4D88-B62E-E6A225AF314D}" type="slidenum">
              <a:rPr lang="en-US" smtClean="0"/>
              <a:t>‹#›</a:t>
            </a:fld>
            <a:endParaRPr lang="en-US"/>
          </a:p>
        </p:txBody>
      </p:sp>
    </p:spTree>
    <p:extLst>
      <p:ext uri="{BB962C8B-B14F-4D97-AF65-F5344CB8AC3E}">
        <p14:creationId xmlns:p14="http://schemas.microsoft.com/office/powerpoint/2010/main" val="2947012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0A1EAE6-6F68-4334-8E0D-E13545582304}"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908B94-EB2C-4D88-B62E-E6A225AF314D}" type="slidenum">
              <a:rPr lang="en-US" smtClean="0"/>
              <a:t>‹#›</a:t>
            </a:fld>
            <a:endParaRPr lang="en-US"/>
          </a:p>
        </p:txBody>
      </p:sp>
    </p:spTree>
    <p:extLst>
      <p:ext uri="{BB962C8B-B14F-4D97-AF65-F5344CB8AC3E}">
        <p14:creationId xmlns:p14="http://schemas.microsoft.com/office/powerpoint/2010/main" val="898321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3113813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153608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2633646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0D15CE-2E5D-49A6-901C-EC1CDB84C138}"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1100734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0D15CE-2E5D-49A6-901C-EC1CDB84C138}"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3347363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0D15CE-2E5D-49A6-901C-EC1CDB84C138}"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36354980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D15CE-2E5D-49A6-901C-EC1CDB84C138}"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2268937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A0D15CE-2E5D-49A6-901C-EC1CDB84C138}"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190830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1E1DECE-71FF-4D22-A2DC-8039CDBCF638}" type="slidenum">
              <a:rPr lang="en-US"/>
              <a:pPr>
                <a:defRPr/>
              </a:pPr>
              <a:t>‹#›</a:t>
            </a:fld>
            <a:endParaRPr lang="en-US"/>
          </a:p>
        </p:txBody>
      </p:sp>
    </p:spTree>
    <p:extLst>
      <p:ext uri="{BB962C8B-B14F-4D97-AF65-F5344CB8AC3E}">
        <p14:creationId xmlns:p14="http://schemas.microsoft.com/office/powerpoint/2010/main" val="4057412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A0D15CE-2E5D-49A6-901C-EC1CDB84C138}"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4163488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3010751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1862081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1294523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56194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3496725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504507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D15CE-2E5D-49A6-901C-EC1CDB84C13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C52A5-6F57-42C6-8639-BAC3FBB17807}" type="slidenum">
              <a:rPr lang="en-US" smtClean="0"/>
              <a:t>‹#›</a:t>
            </a:fld>
            <a:endParaRPr lang="en-US"/>
          </a:p>
        </p:txBody>
      </p:sp>
    </p:spTree>
    <p:extLst>
      <p:ext uri="{BB962C8B-B14F-4D97-AF65-F5344CB8AC3E}">
        <p14:creationId xmlns:p14="http://schemas.microsoft.com/office/powerpoint/2010/main" val="21423372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userDrawn="1"/>
        </p:nvGrpSpPr>
        <p:grpSpPr>
          <a:xfrm>
            <a:off x="2461590" y="6353985"/>
            <a:ext cx="4220822" cy="492443"/>
            <a:chOff x="3388049" y="6353984"/>
            <a:chExt cx="5627763" cy="492443"/>
          </a:xfrm>
        </p:grpSpPr>
        <p:sp>
          <p:nvSpPr>
            <p:cNvPr id="11" name="TextBox 10"/>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Calibri Light" panose="020F0302020204030204" pitchFamily="34" charset="0"/>
                  <a:ea typeface="Gentona SemiBold" charset="0"/>
                  <a:cs typeface="Calibri Light" panose="020F0302020204030204" pitchFamily="34" charset="0"/>
                </a:rPr>
                <a:t>Occupational Therapy</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
        <p:nvSpPr>
          <p:cNvPr id="16" name="Text Placeholder 15"/>
          <p:cNvSpPr>
            <a:spLocks noGrp="1"/>
          </p:cNvSpPr>
          <p:nvPr>
            <p:ph type="body" sz="quarter" idx="14" hasCustomPrompt="1"/>
          </p:nvPr>
        </p:nvSpPr>
        <p:spPr>
          <a:xfrm>
            <a:off x="586208" y="1078464"/>
            <a:ext cx="6858000" cy="1737360"/>
          </a:xfrm>
          <a:noFill/>
          <a:ln w="15875">
            <a:noFill/>
          </a:ln>
        </p:spPr>
        <p:txBody>
          <a:bodyPr>
            <a:noAutofit/>
          </a:bodyPr>
          <a:lstStyle>
            <a:lvl1pPr marL="0" indent="0">
              <a:buNone/>
              <a:defRPr sz="4500" b="1">
                <a:solidFill>
                  <a:schemeClr val="bg1"/>
                </a:solidFill>
              </a:defRPr>
            </a:lvl1pPr>
          </a:lstStyle>
          <a:p>
            <a:pPr lvl="0"/>
            <a:r>
              <a:rPr lang="en-US" dirty="0"/>
              <a:t>Main Title</a:t>
            </a:r>
            <a:br>
              <a:rPr lang="en-US" dirty="0"/>
            </a:br>
            <a:r>
              <a:rPr lang="en-US" dirty="0"/>
              <a:t>And Second Line</a:t>
            </a:r>
          </a:p>
        </p:txBody>
      </p:sp>
      <p:sp>
        <p:nvSpPr>
          <p:cNvPr id="18" name="Text Placeholder 17"/>
          <p:cNvSpPr>
            <a:spLocks noGrp="1"/>
          </p:cNvSpPr>
          <p:nvPr>
            <p:ph type="body" sz="quarter" idx="15" hasCustomPrompt="1"/>
          </p:nvPr>
        </p:nvSpPr>
        <p:spPr>
          <a:xfrm>
            <a:off x="586208" y="2995145"/>
            <a:ext cx="6858000" cy="914400"/>
          </a:xfrm>
          <a:solidFill>
            <a:srgbClr val="002060">
              <a:alpha val="40000"/>
            </a:srgbClr>
          </a:solidFill>
          <a:ln w="15875">
            <a:solidFill>
              <a:srgbClr val="002060"/>
            </a:solidFill>
          </a:ln>
        </p:spPr>
        <p:txBody>
          <a:bodyPr>
            <a:noAutofit/>
          </a:bodyPr>
          <a:lstStyle>
            <a:lvl1pPr marL="0" indent="0">
              <a:buNone/>
              <a:defRPr sz="1800" b="1">
                <a:solidFill>
                  <a:schemeClr val="bg1"/>
                </a:solidFill>
              </a:defRPr>
            </a:lvl1pPr>
          </a:lstStyle>
          <a:p>
            <a:pPr lvl="0"/>
            <a:r>
              <a:rPr lang="en-US" dirty="0"/>
              <a:t>SUBTITLE OR FURTHER DESCRIPTION, </a:t>
            </a:r>
            <a:br>
              <a:rPr lang="en-US" dirty="0"/>
            </a:br>
            <a:r>
              <a:rPr lang="en-US" dirty="0"/>
              <a:t>AS NECESSARY – CAN BE MULTIPLE LINES</a:t>
            </a:r>
          </a:p>
        </p:txBody>
      </p:sp>
      <p:sp>
        <p:nvSpPr>
          <p:cNvPr id="20" name="Text Placeholder 19"/>
          <p:cNvSpPr>
            <a:spLocks noGrp="1"/>
          </p:cNvSpPr>
          <p:nvPr>
            <p:ph type="body" sz="quarter" idx="16" hasCustomPrompt="1"/>
          </p:nvPr>
        </p:nvSpPr>
        <p:spPr>
          <a:xfrm>
            <a:off x="586208" y="4088866"/>
            <a:ext cx="6858000" cy="914400"/>
          </a:xfrm>
          <a:solidFill>
            <a:srgbClr val="002060">
              <a:alpha val="40000"/>
            </a:srgbClr>
          </a:solidFill>
          <a:ln w="15875">
            <a:solidFill>
              <a:srgbClr val="002060"/>
            </a:solidFill>
          </a:ln>
        </p:spPr>
        <p:txBody>
          <a:bodyPr>
            <a:normAutofit/>
          </a:bodyPr>
          <a:lstStyle>
            <a:lvl1pPr marL="0" indent="0">
              <a:buNone/>
              <a:defRPr sz="1050" b="1">
                <a:solidFill>
                  <a:schemeClr val="bg1"/>
                </a:solidFill>
              </a:defRPr>
            </a:lvl1pPr>
          </a:lstStyle>
          <a:p>
            <a:pPr lvl="0"/>
            <a:r>
              <a:rPr lang="en-US" dirty="0"/>
              <a:t>PRESENTER NAME, DATE,</a:t>
            </a:r>
            <a:br>
              <a:rPr lang="en-US" dirty="0"/>
            </a:br>
            <a:r>
              <a:rPr lang="en-US" dirty="0"/>
              <a:t>OR OTHER ADDITIONAL</a:t>
            </a:r>
            <a:br>
              <a:rPr lang="en-US" dirty="0"/>
            </a:br>
            <a:r>
              <a:rPr lang="en-US" dirty="0"/>
              <a:t>INFORMATION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9881" y="0"/>
            <a:ext cx="1371600" cy="1828800"/>
          </a:xfrm>
          <a:prstGeom prst="rect">
            <a:avLst/>
          </a:prstGeom>
        </p:spPr>
      </p:pic>
    </p:spTree>
    <p:extLst>
      <p:ext uri="{BB962C8B-B14F-4D97-AF65-F5344CB8AC3E}">
        <p14:creationId xmlns:p14="http://schemas.microsoft.com/office/powerpoint/2010/main" val="12586555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Blue Crosshat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1096836"/>
          </a:xfrm>
          <a:solidFill>
            <a:srgbClr val="0021A5">
              <a:alpha val="15000"/>
            </a:srgbClr>
          </a:solidFill>
          <a:ln w="38100">
            <a:solidFill>
              <a:srgbClr val="F37021"/>
            </a:solidFill>
          </a:ln>
        </p:spPr>
        <p:txBody>
          <a:bodyPr anchor="ctr"/>
          <a:lstStyle>
            <a:lvl1pPr algn="ctr">
              <a:defRPr sz="4500">
                <a:solidFill>
                  <a:schemeClr val="bg1"/>
                </a:solidFill>
              </a:defRPr>
            </a:lvl1pPr>
          </a:lstStyle>
          <a:p>
            <a:r>
              <a:rPr lang="en-US" dirty="0"/>
              <a:t>Section Heading</a:t>
            </a:r>
          </a:p>
        </p:txBody>
      </p:sp>
      <p:sp>
        <p:nvSpPr>
          <p:cNvPr id="3" name="Text Placeholder 2"/>
          <p:cNvSpPr>
            <a:spLocks noGrp="1"/>
          </p:cNvSpPr>
          <p:nvPr>
            <p:ph type="body" idx="1" hasCustomPrompt="1"/>
          </p:nvPr>
        </p:nvSpPr>
        <p:spPr>
          <a:xfrm>
            <a:off x="628650" y="2968894"/>
            <a:ext cx="7886700" cy="1500187"/>
          </a:xfrm>
        </p:spPr>
        <p:txBody>
          <a:bodyPr/>
          <a:lstStyle>
            <a:lvl1pPr marL="0" indent="0" algn="ctr">
              <a:buNone/>
              <a:defRPr sz="1800">
                <a:solidFill>
                  <a:schemeClr val="bg1">
                    <a:lumMod val="9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Section Subheading</a:t>
            </a:r>
          </a:p>
        </p:txBody>
      </p:sp>
      <p:sp>
        <p:nvSpPr>
          <p:cNvPr id="7" name="Rectangle 6"/>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p:cNvGrpSpPr/>
          <p:nvPr userDrawn="1"/>
        </p:nvGrpSpPr>
        <p:grpSpPr>
          <a:xfrm>
            <a:off x="2461590" y="6353985"/>
            <a:ext cx="4220822" cy="492443"/>
            <a:chOff x="3388049" y="6353984"/>
            <a:chExt cx="5627763" cy="492443"/>
          </a:xfrm>
        </p:grpSpPr>
        <p:sp>
          <p:nvSpPr>
            <p:cNvPr id="9" name="TextBox 8"/>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Calibri Light" panose="020F0302020204030204" pitchFamily="34" charset="0"/>
                  <a:ea typeface="Gentona SemiBold" charset="0"/>
                  <a:cs typeface="Calibri Light" panose="020F0302020204030204" pitchFamily="34" charset="0"/>
                </a:rPr>
                <a:t>Occupational Therapy</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spTree>
    <p:extLst>
      <p:ext uri="{BB962C8B-B14F-4D97-AF65-F5344CB8AC3E}">
        <p14:creationId xmlns:p14="http://schemas.microsoft.com/office/powerpoint/2010/main" val="390740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980D9FB-BBED-46CF-BCFE-ED53D1A704C3}" type="slidenum">
              <a:rPr lang="en-US"/>
              <a:pPr>
                <a:defRPr/>
              </a:pPr>
              <a:t>‹#›</a:t>
            </a:fld>
            <a:endParaRPr lang="en-US"/>
          </a:p>
        </p:txBody>
      </p:sp>
    </p:spTree>
    <p:extLst>
      <p:ext uri="{BB962C8B-B14F-4D97-AF65-F5344CB8AC3E}">
        <p14:creationId xmlns:p14="http://schemas.microsoft.com/office/powerpoint/2010/main" val="2326908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1352"/>
            <a:ext cx="7886700" cy="5123638"/>
          </a:xfrm>
        </p:spPr>
        <p:txBody>
          <a:bodyPr/>
          <a:lstStyle>
            <a:lvl1pPr>
              <a:defRPr>
                <a:ln>
                  <a:noFill/>
                </a:ln>
                <a:solidFill>
                  <a:srgbClr val="002060"/>
                </a:solidFill>
              </a:defRPr>
            </a:lvl1pPr>
            <a:lvl2pPr>
              <a:defRPr>
                <a:ln>
                  <a:noFill/>
                </a:ln>
                <a:solidFill>
                  <a:srgbClr val="002060"/>
                </a:solidFill>
              </a:defRPr>
            </a:lvl2pPr>
            <a:lvl3pPr>
              <a:defRPr>
                <a:ln>
                  <a:noFill/>
                </a:ln>
                <a:solidFill>
                  <a:srgbClr val="002060"/>
                </a:solidFill>
              </a:defRPr>
            </a:lvl3pPr>
            <a:lvl4pPr>
              <a:defRPr>
                <a:ln>
                  <a:noFill/>
                </a:ln>
                <a:solidFill>
                  <a:srgbClr val="002060"/>
                </a:solidFill>
              </a:defRPr>
            </a:lvl4pPr>
            <a:lvl5pPr>
              <a:defRPr>
                <a:ln>
                  <a:noFill/>
                </a:ln>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cxnSp>
        <p:nvCxnSpPr>
          <p:cNvPr id="9" name="Straight Connector 8"/>
          <p:cNvCxnSpPr/>
          <p:nvPr userDrawn="1"/>
        </p:nvCxnSpPr>
        <p:spPr>
          <a:xfrm>
            <a:off x="-44605" y="887034"/>
            <a:ext cx="3378820"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2461590" y="6353984"/>
            <a:ext cx="4220822" cy="429102"/>
            <a:chOff x="3388049" y="6353984"/>
            <a:chExt cx="5627763" cy="429102"/>
          </a:xfrm>
        </p:grpSpPr>
        <p:sp>
          <p:nvSpPr>
            <p:cNvPr id="11" name="TextBox 10"/>
            <p:cNvSpPr txBox="1"/>
            <p:nvPr userDrawn="1"/>
          </p:nvSpPr>
          <p:spPr>
            <a:xfrm>
              <a:off x="4258101" y="6353984"/>
              <a:ext cx="4757711" cy="400110"/>
            </a:xfrm>
            <a:prstGeom prst="rect">
              <a:avLst/>
            </a:prstGeom>
            <a:noFill/>
          </p:spPr>
          <p:txBody>
            <a:bodyPr wrap="square" rtlCol="0">
              <a:spAutoFit/>
            </a:bodyPr>
            <a:lstStyle/>
            <a:p>
              <a:pPr algn="ctr"/>
              <a:r>
                <a:rPr lang="en-US" sz="150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
        <p:nvSpPr>
          <p:cNvPr id="15" name="Text Placeholder 14"/>
          <p:cNvSpPr>
            <a:spLocks noGrp="1"/>
          </p:cNvSpPr>
          <p:nvPr>
            <p:ph type="body" sz="quarter" idx="10" hasCustomPrompt="1"/>
          </p:nvPr>
        </p:nvSpPr>
        <p:spPr>
          <a:xfrm>
            <a:off x="628650" y="105204"/>
            <a:ext cx="7363297" cy="758952"/>
          </a:xfrm>
        </p:spPr>
        <p:txBody>
          <a:bodyPr anchor="b">
            <a:normAutofit/>
          </a:bodyPr>
          <a:lstStyle>
            <a:lvl1pPr marL="0" indent="0">
              <a:spcBef>
                <a:spcPts val="0"/>
              </a:spcBef>
              <a:buNone/>
              <a:defRPr sz="1800" b="1">
                <a:solidFill>
                  <a:srgbClr val="F37021"/>
                </a:solidFill>
              </a:defRPr>
            </a:lvl1pPr>
          </a:lstStyle>
          <a:p>
            <a:pPr lvl="0"/>
            <a:r>
              <a:rPr lang="en-US" dirty="0"/>
              <a:t>Content headline</a:t>
            </a:r>
          </a:p>
          <a:p>
            <a:pPr lvl="0"/>
            <a:r>
              <a:rPr lang="en-US" dirty="0"/>
              <a:t>Second line as needed</a:t>
            </a:r>
          </a:p>
        </p:txBody>
      </p:sp>
    </p:spTree>
    <p:extLst>
      <p:ext uri="{BB962C8B-B14F-4D97-AF65-F5344CB8AC3E}">
        <p14:creationId xmlns:p14="http://schemas.microsoft.com/office/powerpoint/2010/main" val="385343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99053"/>
            <a:ext cx="3886200" cy="5120640"/>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0639" y="1099053"/>
            <a:ext cx="3886200" cy="5120640"/>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grpSp>
        <p:nvGrpSpPr>
          <p:cNvPr id="11" name="Group 10"/>
          <p:cNvGrpSpPr/>
          <p:nvPr userDrawn="1"/>
        </p:nvGrpSpPr>
        <p:grpSpPr>
          <a:xfrm>
            <a:off x="2461590" y="6353985"/>
            <a:ext cx="4220822" cy="492443"/>
            <a:chOff x="3388049" y="6353984"/>
            <a:chExt cx="5627763" cy="492443"/>
          </a:xfrm>
        </p:grpSpPr>
        <p:sp>
          <p:nvSpPr>
            <p:cNvPr id="12" name="TextBox 11"/>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cxnSp>
        <p:nvCxnSpPr>
          <p:cNvPr id="16" name="Straight Connector 15"/>
          <p:cNvCxnSpPr/>
          <p:nvPr userDrawn="1"/>
        </p:nvCxnSpPr>
        <p:spPr>
          <a:xfrm>
            <a:off x="-44605" y="887034"/>
            <a:ext cx="3378820"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sp>
        <p:nvSpPr>
          <p:cNvPr id="17" name="Text Placeholder 14"/>
          <p:cNvSpPr>
            <a:spLocks noGrp="1"/>
          </p:cNvSpPr>
          <p:nvPr>
            <p:ph type="body" sz="quarter" idx="10" hasCustomPrompt="1"/>
          </p:nvPr>
        </p:nvSpPr>
        <p:spPr>
          <a:xfrm>
            <a:off x="628650" y="107962"/>
            <a:ext cx="7363297" cy="758952"/>
          </a:xfrm>
        </p:spPr>
        <p:txBody>
          <a:bodyPr anchor="b">
            <a:normAutofit/>
          </a:bodyPr>
          <a:lstStyle>
            <a:lvl1pPr marL="0" indent="0">
              <a:spcBef>
                <a:spcPts val="0"/>
              </a:spcBef>
              <a:buNone/>
              <a:defRPr sz="1800" b="1">
                <a:solidFill>
                  <a:srgbClr val="F37021"/>
                </a:solidFill>
              </a:defRPr>
            </a:lvl1pPr>
          </a:lstStyle>
          <a:p>
            <a:pPr lvl="0"/>
            <a:r>
              <a:rPr lang="en-US" dirty="0"/>
              <a:t>Content headline</a:t>
            </a:r>
          </a:p>
          <a:p>
            <a:pPr lvl="0"/>
            <a:r>
              <a:rPr lang="en-US" dirty="0"/>
              <a:t>Second line as needed</a:t>
            </a:r>
          </a:p>
        </p:txBody>
      </p:sp>
    </p:spTree>
    <p:extLst>
      <p:ext uri="{BB962C8B-B14F-4D97-AF65-F5344CB8AC3E}">
        <p14:creationId xmlns:p14="http://schemas.microsoft.com/office/powerpoint/2010/main" val="350580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9842" y="1074581"/>
            <a:ext cx="3868340" cy="823912"/>
          </a:xfrm>
        </p:spPr>
        <p:txBody>
          <a:bodyPr anchor="b"/>
          <a:lstStyle>
            <a:lvl1pPr marL="0" indent="0">
              <a:buNone/>
              <a:defRPr sz="1800" b="1">
                <a:solidFill>
                  <a:srgbClr val="00206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Heading 1</a:t>
            </a:r>
          </a:p>
        </p:txBody>
      </p:sp>
      <p:sp>
        <p:nvSpPr>
          <p:cNvPr id="4" name="Content Placeholder 3"/>
          <p:cNvSpPr>
            <a:spLocks noGrp="1"/>
          </p:cNvSpPr>
          <p:nvPr>
            <p:ph sz="half" idx="2"/>
          </p:nvPr>
        </p:nvSpPr>
        <p:spPr>
          <a:xfrm>
            <a:off x="629842" y="1898493"/>
            <a:ext cx="3868340" cy="4285024"/>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074581"/>
            <a:ext cx="3887391" cy="823912"/>
          </a:xfrm>
        </p:spPr>
        <p:txBody>
          <a:bodyPr anchor="b"/>
          <a:lstStyle>
            <a:lvl1pPr marL="0" indent="0">
              <a:buNone/>
              <a:defRPr sz="1800" b="1">
                <a:solidFill>
                  <a:srgbClr val="00206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Heading 2</a:t>
            </a:r>
          </a:p>
        </p:txBody>
      </p:sp>
      <p:sp>
        <p:nvSpPr>
          <p:cNvPr id="6" name="Content Placeholder 5"/>
          <p:cNvSpPr>
            <a:spLocks noGrp="1"/>
          </p:cNvSpPr>
          <p:nvPr>
            <p:ph sz="quarter" idx="4"/>
          </p:nvPr>
        </p:nvSpPr>
        <p:spPr>
          <a:xfrm>
            <a:off x="4629150" y="1898493"/>
            <a:ext cx="3887391" cy="4285024"/>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grpSp>
        <p:nvGrpSpPr>
          <p:cNvPr id="13" name="Group 12"/>
          <p:cNvGrpSpPr/>
          <p:nvPr userDrawn="1"/>
        </p:nvGrpSpPr>
        <p:grpSpPr>
          <a:xfrm>
            <a:off x="2461590" y="6353985"/>
            <a:ext cx="4220822" cy="492443"/>
            <a:chOff x="3388049" y="6353984"/>
            <a:chExt cx="5627763" cy="492443"/>
          </a:xfrm>
        </p:grpSpPr>
        <p:sp>
          <p:nvSpPr>
            <p:cNvPr id="14" name="TextBox 13"/>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cxnSp>
        <p:nvCxnSpPr>
          <p:cNvPr id="18" name="Straight Connector 17"/>
          <p:cNvCxnSpPr/>
          <p:nvPr userDrawn="1"/>
        </p:nvCxnSpPr>
        <p:spPr>
          <a:xfrm>
            <a:off x="-44605" y="887034"/>
            <a:ext cx="3378820"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sp>
        <p:nvSpPr>
          <p:cNvPr id="19" name="Text Placeholder 14"/>
          <p:cNvSpPr>
            <a:spLocks noGrp="1"/>
          </p:cNvSpPr>
          <p:nvPr>
            <p:ph type="body" sz="quarter" idx="10" hasCustomPrompt="1"/>
          </p:nvPr>
        </p:nvSpPr>
        <p:spPr>
          <a:xfrm>
            <a:off x="629841" y="106718"/>
            <a:ext cx="7363297" cy="758952"/>
          </a:xfrm>
        </p:spPr>
        <p:txBody>
          <a:bodyPr anchor="b">
            <a:normAutofit/>
          </a:bodyPr>
          <a:lstStyle>
            <a:lvl1pPr marL="0" indent="0">
              <a:spcBef>
                <a:spcPts val="0"/>
              </a:spcBef>
              <a:buNone/>
              <a:defRPr sz="1800" b="1">
                <a:solidFill>
                  <a:srgbClr val="F37021"/>
                </a:solidFill>
              </a:defRPr>
            </a:lvl1pPr>
          </a:lstStyle>
          <a:p>
            <a:pPr lvl="0"/>
            <a:r>
              <a:rPr lang="en-US" dirty="0"/>
              <a:t>Content headline</a:t>
            </a:r>
          </a:p>
          <a:p>
            <a:pPr lvl="0"/>
            <a:r>
              <a:rPr lang="en-US" dirty="0"/>
              <a:t>Second line as needed</a:t>
            </a:r>
          </a:p>
        </p:txBody>
      </p:sp>
    </p:spTree>
    <p:extLst>
      <p:ext uri="{BB962C8B-B14F-4D97-AF65-F5344CB8AC3E}">
        <p14:creationId xmlns:p14="http://schemas.microsoft.com/office/powerpoint/2010/main" val="3913314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grpSp>
        <p:nvGrpSpPr>
          <p:cNvPr id="9" name="Group 8"/>
          <p:cNvGrpSpPr/>
          <p:nvPr userDrawn="1"/>
        </p:nvGrpSpPr>
        <p:grpSpPr>
          <a:xfrm>
            <a:off x="2461590" y="6353984"/>
            <a:ext cx="4220822" cy="429102"/>
            <a:chOff x="3388049" y="6353984"/>
            <a:chExt cx="5627763" cy="429102"/>
          </a:xfrm>
        </p:grpSpPr>
        <p:sp>
          <p:nvSpPr>
            <p:cNvPr id="10" name="TextBox 9"/>
            <p:cNvSpPr txBox="1"/>
            <p:nvPr userDrawn="1"/>
          </p:nvSpPr>
          <p:spPr>
            <a:xfrm>
              <a:off x="4258101" y="6353984"/>
              <a:ext cx="4757711" cy="400110"/>
            </a:xfrm>
            <a:prstGeom prst="rect">
              <a:avLst/>
            </a:prstGeom>
            <a:noFill/>
          </p:spPr>
          <p:txBody>
            <a:bodyPr wrap="square" rtlCol="0">
              <a:spAutoFit/>
            </a:bodyPr>
            <a:lstStyle/>
            <a:p>
              <a:pPr algn="ctr"/>
              <a:r>
                <a:rPr lang="en-US" sz="150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cxnSp>
        <p:nvCxnSpPr>
          <p:cNvPr id="14" name="Straight Connector 13"/>
          <p:cNvCxnSpPr/>
          <p:nvPr userDrawn="1"/>
        </p:nvCxnSpPr>
        <p:spPr>
          <a:xfrm>
            <a:off x="-44605" y="887034"/>
            <a:ext cx="3378820"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hasCustomPrompt="1"/>
          </p:nvPr>
        </p:nvSpPr>
        <p:spPr>
          <a:xfrm>
            <a:off x="628650" y="105570"/>
            <a:ext cx="7363297" cy="758952"/>
          </a:xfrm>
        </p:spPr>
        <p:txBody>
          <a:bodyPr anchor="b">
            <a:normAutofit/>
          </a:bodyPr>
          <a:lstStyle>
            <a:lvl1pPr marL="0" indent="0">
              <a:spcBef>
                <a:spcPts val="0"/>
              </a:spcBef>
              <a:buNone/>
              <a:defRPr sz="1800" b="1">
                <a:solidFill>
                  <a:srgbClr val="F37021"/>
                </a:solidFill>
              </a:defRPr>
            </a:lvl1pPr>
          </a:lstStyle>
          <a:p>
            <a:pPr lvl="0"/>
            <a:r>
              <a:rPr lang="en-US" dirty="0"/>
              <a:t>Content headline</a:t>
            </a:r>
          </a:p>
          <a:p>
            <a:pPr lvl="0"/>
            <a:r>
              <a:rPr lang="en-US" dirty="0"/>
              <a:t>Second line as needed</a:t>
            </a:r>
          </a:p>
        </p:txBody>
      </p:sp>
    </p:spTree>
    <p:extLst>
      <p:ext uri="{BB962C8B-B14F-4D97-AF65-F5344CB8AC3E}">
        <p14:creationId xmlns:p14="http://schemas.microsoft.com/office/powerpoint/2010/main" val="14216027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grpSp>
        <p:nvGrpSpPr>
          <p:cNvPr id="8" name="Group 7"/>
          <p:cNvGrpSpPr/>
          <p:nvPr userDrawn="1"/>
        </p:nvGrpSpPr>
        <p:grpSpPr>
          <a:xfrm>
            <a:off x="2461590" y="6353985"/>
            <a:ext cx="4220822" cy="492443"/>
            <a:chOff x="3388049" y="6353984"/>
            <a:chExt cx="5627763" cy="492443"/>
          </a:xfrm>
        </p:grpSpPr>
        <p:sp>
          <p:nvSpPr>
            <p:cNvPr id="9" name="TextBox 8"/>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Tree>
    <p:extLst>
      <p:ext uri="{BB962C8B-B14F-4D97-AF65-F5344CB8AC3E}">
        <p14:creationId xmlns:p14="http://schemas.microsoft.com/office/powerpoint/2010/main" val="20189998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Blue Crosshat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grpSp>
        <p:nvGrpSpPr>
          <p:cNvPr id="5" name="Group 4"/>
          <p:cNvGrpSpPr/>
          <p:nvPr userDrawn="1"/>
        </p:nvGrpSpPr>
        <p:grpSpPr>
          <a:xfrm>
            <a:off x="2461590" y="6353984"/>
            <a:ext cx="4220822" cy="429102"/>
            <a:chOff x="3388049" y="6353984"/>
            <a:chExt cx="5627763" cy="429102"/>
          </a:xfrm>
        </p:grpSpPr>
        <p:sp>
          <p:nvSpPr>
            <p:cNvPr id="6" name="TextBox 5"/>
            <p:cNvSpPr txBox="1"/>
            <p:nvPr userDrawn="1"/>
          </p:nvSpPr>
          <p:spPr>
            <a:xfrm>
              <a:off x="4258101" y="6353984"/>
              <a:ext cx="4757711" cy="400110"/>
            </a:xfrm>
            <a:prstGeom prst="rect">
              <a:avLst/>
            </a:prstGeom>
            <a:noFill/>
          </p:spPr>
          <p:txBody>
            <a:bodyPr wrap="square" rtlCol="0">
              <a:spAutoFit/>
            </a:bodyPr>
            <a:lstStyle/>
            <a:p>
              <a:pPr algn="ctr"/>
              <a:r>
                <a:rPr lang="en-US" sz="150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Tree>
    <p:extLst>
      <p:ext uri="{BB962C8B-B14F-4D97-AF65-F5344CB8AC3E}">
        <p14:creationId xmlns:p14="http://schemas.microsoft.com/office/powerpoint/2010/main" val="2948101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grpSp>
        <p:nvGrpSpPr>
          <p:cNvPr id="5" name="Group 4"/>
          <p:cNvGrpSpPr/>
          <p:nvPr userDrawn="1"/>
        </p:nvGrpSpPr>
        <p:grpSpPr>
          <a:xfrm>
            <a:off x="2461590" y="6353984"/>
            <a:ext cx="4220822" cy="429102"/>
            <a:chOff x="3388049" y="6353984"/>
            <a:chExt cx="5627763" cy="429102"/>
          </a:xfrm>
        </p:grpSpPr>
        <p:sp>
          <p:nvSpPr>
            <p:cNvPr id="6" name="TextBox 5"/>
            <p:cNvSpPr txBox="1"/>
            <p:nvPr userDrawn="1"/>
          </p:nvSpPr>
          <p:spPr>
            <a:xfrm>
              <a:off x="4258101" y="6353984"/>
              <a:ext cx="4757711" cy="400110"/>
            </a:xfrm>
            <a:prstGeom prst="rect">
              <a:avLst/>
            </a:prstGeom>
            <a:noFill/>
          </p:spPr>
          <p:txBody>
            <a:bodyPr wrap="square" rtlCol="0">
              <a:spAutoFit/>
            </a:bodyPr>
            <a:lstStyle/>
            <a:p>
              <a:pPr algn="ctr"/>
              <a:r>
                <a:rPr lang="en-US" sz="150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
        <p:nvSpPr>
          <p:cNvPr id="9" name="Picture Placeholder 8"/>
          <p:cNvSpPr>
            <a:spLocks noGrp="1"/>
          </p:cNvSpPr>
          <p:nvPr>
            <p:ph type="pic" sz="quarter" idx="10" hasCustomPrompt="1"/>
          </p:nvPr>
        </p:nvSpPr>
        <p:spPr>
          <a:xfrm>
            <a:off x="628650" y="1101352"/>
            <a:ext cx="1831086" cy="3657600"/>
          </a:xfrm>
        </p:spPr>
        <p:txBody>
          <a:bodyPr/>
          <a:lstStyle>
            <a:lvl1pPr>
              <a:defRPr>
                <a:solidFill>
                  <a:schemeClr val="bg1"/>
                </a:solidFill>
              </a:defRPr>
            </a:lvl1pPr>
          </a:lstStyle>
          <a:p>
            <a:r>
              <a:rPr lang="en-US" dirty="0"/>
              <a:t>Click icon to add Contact Photo</a:t>
            </a:r>
          </a:p>
        </p:txBody>
      </p:sp>
      <p:sp>
        <p:nvSpPr>
          <p:cNvPr id="14" name="Text Placeholder 13"/>
          <p:cNvSpPr>
            <a:spLocks noGrp="1"/>
          </p:cNvSpPr>
          <p:nvPr>
            <p:ph type="body" sz="quarter" idx="11" hasCustomPrompt="1"/>
          </p:nvPr>
        </p:nvSpPr>
        <p:spPr>
          <a:xfrm>
            <a:off x="2673928" y="2033824"/>
            <a:ext cx="4061852" cy="27251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Info</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673928" y="1101352"/>
            <a:ext cx="5829300" cy="731520"/>
          </a:xfrm>
          <a:solidFill>
            <a:srgbClr val="0021A5">
              <a:alpha val="15000"/>
            </a:srgbClr>
          </a:solidFill>
          <a:ln w="38100">
            <a:solidFill>
              <a:srgbClr val="F37021"/>
            </a:solidFill>
          </a:ln>
        </p:spPr>
        <p:txBody>
          <a:bodyPr anchor="ctr">
            <a:normAutofit/>
          </a:bodyPr>
          <a:lstStyle>
            <a:lvl1pPr algn="l">
              <a:defRPr sz="3000">
                <a:solidFill>
                  <a:schemeClr val="bg1"/>
                </a:solidFill>
              </a:defRPr>
            </a:lvl1pPr>
          </a:lstStyle>
          <a:p>
            <a:r>
              <a:rPr lang="en-US" dirty="0"/>
              <a:t>Contact Name</a:t>
            </a:r>
          </a:p>
        </p:txBody>
      </p:sp>
      <p:sp>
        <p:nvSpPr>
          <p:cNvPr id="18" name="TextBox 17"/>
          <p:cNvSpPr txBox="1"/>
          <p:nvPr userDrawn="1"/>
        </p:nvSpPr>
        <p:spPr>
          <a:xfrm>
            <a:off x="6857308" y="4264597"/>
            <a:ext cx="1642481" cy="323165"/>
          </a:xfrm>
          <a:prstGeom prst="rect">
            <a:avLst/>
          </a:prstGeom>
          <a:noFill/>
        </p:spPr>
        <p:txBody>
          <a:bodyPr wrap="square" rtlCol="0">
            <a:spAutoFit/>
          </a:bodyPr>
          <a:lstStyle/>
          <a:p>
            <a:r>
              <a:rPr lang="en-US" sz="1500" dirty="0">
                <a:solidFill>
                  <a:schemeClr val="bg1"/>
                </a:solidFill>
              </a:rPr>
              <a:t>OT.PHHP.UFL.EDU</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57308" y="2033823"/>
            <a:ext cx="1645920" cy="2194560"/>
          </a:xfrm>
          <a:prstGeom prst="rect">
            <a:avLst/>
          </a:prstGeom>
        </p:spPr>
      </p:pic>
    </p:spTree>
    <p:extLst>
      <p:ext uri="{BB962C8B-B14F-4D97-AF65-F5344CB8AC3E}">
        <p14:creationId xmlns:p14="http://schemas.microsoft.com/office/powerpoint/2010/main" val="829238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knowledgem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22"/>
          <p:cNvSpPr>
            <a:spLocks noGrp="1"/>
          </p:cNvSpPr>
          <p:nvPr>
            <p:ph type="body" sz="quarter" idx="15" hasCustomPrompt="1"/>
          </p:nvPr>
        </p:nvSpPr>
        <p:spPr>
          <a:xfrm>
            <a:off x="628649" y="4419737"/>
            <a:ext cx="7874579" cy="484632"/>
          </a:xfrm>
          <a:solidFill>
            <a:srgbClr val="0021A5">
              <a:alpha val="15000"/>
            </a:srgbClr>
          </a:solidFill>
          <a:ln w="38100">
            <a:solidFill>
              <a:srgbClr val="F37021"/>
            </a:solidFill>
          </a:ln>
        </p:spPr>
        <p:txBody>
          <a:bodyPr vert="horz" lIns="91440" tIns="45720" rIns="91440" bIns="45720" rtlCol="0" anchor="t">
            <a:normAutofit/>
          </a:bodyPr>
          <a:lstStyle>
            <a:lvl1pPr>
              <a:defRPr lang="en-US" sz="210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buNone/>
            </a:pPr>
            <a:r>
              <a:rPr lang="en-US" dirty="0"/>
              <a:t>Heading 3</a:t>
            </a:r>
          </a:p>
        </p:txBody>
      </p:sp>
      <p:sp>
        <p:nvSpPr>
          <p:cNvPr id="16" name="Text Placeholder 14"/>
          <p:cNvSpPr>
            <a:spLocks noGrp="1"/>
          </p:cNvSpPr>
          <p:nvPr>
            <p:ph type="body" sz="quarter" idx="10" hasCustomPrompt="1"/>
          </p:nvPr>
        </p:nvSpPr>
        <p:spPr>
          <a:xfrm>
            <a:off x="628650" y="105204"/>
            <a:ext cx="7363297" cy="758952"/>
          </a:xfrm>
        </p:spPr>
        <p:txBody>
          <a:bodyPr anchor="b">
            <a:normAutofit/>
          </a:bodyPr>
          <a:lstStyle>
            <a:lvl1pPr marL="0" indent="0">
              <a:spcBef>
                <a:spcPts val="0"/>
              </a:spcBef>
              <a:buNone/>
              <a:defRPr sz="1800" b="1">
                <a:solidFill>
                  <a:schemeClr val="bg1"/>
                </a:solidFill>
              </a:defRPr>
            </a:lvl1pPr>
          </a:lstStyle>
          <a:p>
            <a:pPr lvl="0"/>
            <a:r>
              <a:rPr lang="en-US" dirty="0"/>
              <a:t>Content headline</a:t>
            </a:r>
          </a:p>
          <a:p>
            <a:pPr lvl="0"/>
            <a:r>
              <a:rPr lang="en-US" dirty="0"/>
              <a:t>Second line as needed</a:t>
            </a:r>
          </a:p>
        </p:txBody>
      </p:sp>
      <p:sp>
        <p:nvSpPr>
          <p:cNvPr id="3" name="Rectangle 2"/>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grpSp>
        <p:nvGrpSpPr>
          <p:cNvPr id="5" name="Group 4"/>
          <p:cNvGrpSpPr/>
          <p:nvPr userDrawn="1"/>
        </p:nvGrpSpPr>
        <p:grpSpPr>
          <a:xfrm>
            <a:off x="2461590" y="6353985"/>
            <a:ext cx="4220822" cy="492443"/>
            <a:chOff x="3388049" y="6353984"/>
            <a:chExt cx="5627763" cy="492443"/>
          </a:xfrm>
        </p:grpSpPr>
        <p:sp>
          <p:nvSpPr>
            <p:cNvPr id="6" name="TextBox 5"/>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cxnSp>
        <p:nvCxnSpPr>
          <p:cNvPr id="17" name="Straight Connector 16"/>
          <p:cNvCxnSpPr/>
          <p:nvPr userDrawn="1"/>
        </p:nvCxnSpPr>
        <p:spPr>
          <a:xfrm>
            <a:off x="-44605" y="887034"/>
            <a:ext cx="33788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6"/>
          </p:nvPr>
        </p:nvSpPr>
        <p:spPr>
          <a:xfrm>
            <a:off x="628649" y="1665363"/>
            <a:ext cx="7874579" cy="9144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8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endParaRPr lang="en-US" dirty="0"/>
          </a:p>
        </p:txBody>
      </p:sp>
      <p:sp>
        <p:nvSpPr>
          <p:cNvPr id="20" name="Text Placeholder 8"/>
          <p:cNvSpPr>
            <a:spLocks noGrp="1"/>
          </p:cNvSpPr>
          <p:nvPr>
            <p:ph type="body" sz="quarter" idx="17"/>
          </p:nvPr>
        </p:nvSpPr>
        <p:spPr>
          <a:xfrm>
            <a:off x="628649" y="3314099"/>
            <a:ext cx="7874579" cy="9144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8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endParaRPr lang="en-US" dirty="0"/>
          </a:p>
        </p:txBody>
      </p:sp>
      <p:sp>
        <p:nvSpPr>
          <p:cNvPr id="21" name="Text Placeholder 8"/>
          <p:cNvSpPr>
            <a:spLocks noGrp="1"/>
          </p:cNvSpPr>
          <p:nvPr>
            <p:ph type="body" sz="quarter" idx="18"/>
          </p:nvPr>
        </p:nvSpPr>
        <p:spPr>
          <a:xfrm>
            <a:off x="628649" y="4960563"/>
            <a:ext cx="7874579" cy="9144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8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endParaRPr lang="en-US" dirty="0"/>
          </a:p>
        </p:txBody>
      </p:sp>
      <p:sp>
        <p:nvSpPr>
          <p:cNvPr id="14" name="Title 1"/>
          <p:cNvSpPr>
            <a:spLocks noGrp="1"/>
          </p:cNvSpPr>
          <p:nvPr>
            <p:ph type="title" hasCustomPrompt="1"/>
          </p:nvPr>
        </p:nvSpPr>
        <p:spPr>
          <a:xfrm>
            <a:off x="628650" y="1117119"/>
            <a:ext cx="7878190" cy="484632"/>
          </a:xfrm>
          <a:solidFill>
            <a:srgbClr val="0021A5">
              <a:alpha val="15000"/>
            </a:srgbClr>
          </a:solidFill>
          <a:ln w="38100">
            <a:solidFill>
              <a:srgbClr val="F37021"/>
            </a:solidFill>
          </a:ln>
        </p:spPr>
        <p:txBody>
          <a:bodyPr anchor="t">
            <a:normAutofit/>
          </a:bodyPr>
          <a:lstStyle>
            <a:lvl1pPr algn="l">
              <a:defRPr sz="2100">
                <a:solidFill>
                  <a:schemeClr val="bg1"/>
                </a:solidFill>
              </a:defRPr>
            </a:lvl1pPr>
          </a:lstStyle>
          <a:p>
            <a:r>
              <a:rPr lang="en-US" dirty="0"/>
              <a:t>Heading 1</a:t>
            </a:r>
          </a:p>
        </p:txBody>
      </p:sp>
      <p:sp>
        <p:nvSpPr>
          <p:cNvPr id="15" name="Text Placeholder 14"/>
          <p:cNvSpPr>
            <a:spLocks noGrp="1"/>
          </p:cNvSpPr>
          <p:nvPr>
            <p:ph type="body" sz="quarter" idx="14" hasCustomPrompt="1"/>
          </p:nvPr>
        </p:nvSpPr>
        <p:spPr>
          <a:xfrm>
            <a:off x="632261" y="2768428"/>
            <a:ext cx="7874579" cy="484632"/>
          </a:xfrm>
          <a:solidFill>
            <a:srgbClr val="0021A5">
              <a:alpha val="15000"/>
            </a:srgbClr>
          </a:solidFill>
          <a:ln w="38100">
            <a:solidFill>
              <a:srgbClr val="F37021"/>
            </a:solidFill>
          </a:ln>
        </p:spPr>
        <p:txBody>
          <a:bodyPr vert="horz" lIns="91440" tIns="45720" rIns="91440" bIns="45720" rtlCol="0" anchor="t">
            <a:normAutofit/>
          </a:bodyPr>
          <a:lstStyle>
            <a:lvl1pPr>
              <a:defRPr lang="en-US" sz="210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buNone/>
            </a:pPr>
            <a:r>
              <a:rPr lang="en-US" dirty="0"/>
              <a:t>Heading 2</a:t>
            </a:r>
          </a:p>
        </p:txBody>
      </p:sp>
    </p:spTree>
    <p:extLst>
      <p:ext uri="{BB962C8B-B14F-4D97-AF65-F5344CB8AC3E}">
        <p14:creationId xmlns:p14="http://schemas.microsoft.com/office/powerpoint/2010/main" val="2743936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cknowledgem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0" hasCustomPrompt="1"/>
          </p:nvPr>
        </p:nvSpPr>
        <p:spPr>
          <a:xfrm>
            <a:off x="628650" y="105204"/>
            <a:ext cx="7363297" cy="758952"/>
          </a:xfrm>
        </p:spPr>
        <p:txBody>
          <a:bodyPr anchor="b">
            <a:normAutofit/>
          </a:bodyPr>
          <a:lstStyle>
            <a:lvl1pPr marL="0" indent="0">
              <a:spcBef>
                <a:spcPts val="0"/>
              </a:spcBef>
              <a:buNone/>
              <a:defRPr sz="1800" b="1">
                <a:solidFill>
                  <a:schemeClr val="bg1"/>
                </a:solidFill>
              </a:defRPr>
            </a:lvl1pPr>
          </a:lstStyle>
          <a:p>
            <a:pPr lvl="0"/>
            <a:r>
              <a:rPr lang="en-US" dirty="0"/>
              <a:t>Content headline</a:t>
            </a:r>
          </a:p>
          <a:p>
            <a:pPr lvl="0"/>
            <a:r>
              <a:rPr lang="en-US" dirty="0"/>
              <a:t>Second line as needed</a:t>
            </a:r>
          </a:p>
        </p:txBody>
      </p:sp>
      <p:sp>
        <p:nvSpPr>
          <p:cNvPr id="3" name="Rectangle 2"/>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grpSp>
        <p:nvGrpSpPr>
          <p:cNvPr id="5" name="Group 4"/>
          <p:cNvGrpSpPr/>
          <p:nvPr userDrawn="1"/>
        </p:nvGrpSpPr>
        <p:grpSpPr>
          <a:xfrm>
            <a:off x="2461590" y="6353985"/>
            <a:ext cx="4220822" cy="492443"/>
            <a:chOff x="3388049" y="6353984"/>
            <a:chExt cx="5627763" cy="492443"/>
          </a:xfrm>
        </p:grpSpPr>
        <p:sp>
          <p:nvSpPr>
            <p:cNvPr id="6" name="TextBox 5"/>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
        <p:nvSpPr>
          <p:cNvPr id="14" name="Title 1"/>
          <p:cNvSpPr>
            <a:spLocks noGrp="1"/>
          </p:cNvSpPr>
          <p:nvPr>
            <p:ph type="title" hasCustomPrompt="1"/>
          </p:nvPr>
        </p:nvSpPr>
        <p:spPr>
          <a:xfrm>
            <a:off x="628650" y="1623676"/>
            <a:ext cx="7878190" cy="1005840"/>
          </a:xfrm>
          <a:solidFill>
            <a:srgbClr val="0021A5">
              <a:alpha val="15000"/>
            </a:srgbClr>
          </a:solidFill>
          <a:ln w="38100">
            <a:solidFill>
              <a:srgbClr val="F37021"/>
            </a:solidFill>
          </a:ln>
        </p:spPr>
        <p:txBody>
          <a:bodyPr anchor="t">
            <a:normAutofit/>
          </a:bodyPr>
          <a:lstStyle>
            <a:lvl1pPr algn="l">
              <a:defRPr sz="2100">
                <a:solidFill>
                  <a:schemeClr val="bg1"/>
                </a:solidFill>
              </a:defRPr>
            </a:lvl1pPr>
          </a:lstStyle>
          <a:p>
            <a:r>
              <a:rPr lang="en-US" dirty="0"/>
              <a:t>Click to add text</a:t>
            </a:r>
          </a:p>
        </p:txBody>
      </p:sp>
      <p:cxnSp>
        <p:nvCxnSpPr>
          <p:cNvPr id="17" name="Straight Connector 16"/>
          <p:cNvCxnSpPr/>
          <p:nvPr userDrawn="1"/>
        </p:nvCxnSpPr>
        <p:spPr>
          <a:xfrm>
            <a:off x="-44605" y="887034"/>
            <a:ext cx="33788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4" hasCustomPrompt="1"/>
          </p:nvPr>
        </p:nvSpPr>
        <p:spPr>
          <a:xfrm>
            <a:off x="628649" y="3264023"/>
            <a:ext cx="7874579" cy="1005840"/>
          </a:xfrm>
          <a:solidFill>
            <a:srgbClr val="0021A5">
              <a:alpha val="15000"/>
            </a:srgbClr>
          </a:solidFill>
          <a:ln w="38100">
            <a:solidFill>
              <a:srgbClr val="F37021"/>
            </a:solidFill>
          </a:ln>
        </p:spPr>
        <p:txBody>
          <a:bodyPr vert="horz" lIns="91440" tIns="45720" rIns="91440" bIns="45720" rtlCol="0" anchor="t">
            <a:normAutofit/>
          </a:bodyPr>
          <a:lstStyle>
            <a:lvl1pPr>
              <a:defRPr lang="en-US" sz="210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buNone/>
            </a:pPr>
            <a:r>
              <a:rPr lang="en-US" dirty="0"/>
              <a:t>Click to add text</a:t>
            </a:r>
          </a:p>
        </p:txBody>
      </p:sp>
      <p:sp>
        <p:nvSpPr>
          <p:cNvPr id="23" name="Text Placeholder 22"/>
          <p:cNvSpPr>
            <a:spLocks noGrp="1"/>
          </p:cNvSpPr>
          <p:nvPr>
            <p:ph type="body" sz="quarter" idx="15" hasCustomPrompt="1"/>
          </p:nvPr>
        </p:nvSpPr>
        <p:spPr>
          <a:xfrm>
            <a:off x="628649" y="4904370"/>
            <a:ext cx="7874579" cy="1005840"/>
          </a:xfrm>
          <a:solidFill>
            <a:srgbClr val="0021A5">
              <a:alpha val="15000"/>
            </a:srgbClr>
          </a:solidFill>
          <a:ln w="38100">
            <a:solidFill>
              <a:srgbClr val="F37021"/>
            </a:solidFill>
          </a:ln>
        </p:spPr>
        <p:txBody>
          <a:bodyPr vert="horz" lIns="91440" tIns="45720" rIns="91440" bIns="45720" rtlCol="0" anchor="t">
            <a:normAutofit/>
          </a:bodyPr>
          <a:lstStyle>
            <a:lvl1pPr>
              <a:defRPr lang="en-US" sz="210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buNone/>
            </a:pPr>
            <a:r>
              <a:rPr lang="en-US" dirty="0"/>
              <a:t>Click to add text</a:t>
            </a:r>
          </a:p>
        </p:txBody>
      </p:sp>
      <p:sp>
        <p:nvSpPr>
          <p:cNvPr id="9" name="Text Placeholder 8"/>
          <p:cNvSpPr>
            <a:spLocks noGrp="1"/>
          </p:cNvSpPr>
          <p:nvPr>
            <p:ph type="body" sz="quarter" idx="16" hasCustomPrompt="1"/>
          </p:nvPr>
        </p:nvSpPr>
        <p:spPr>
          <a:xfrm>
            <a:off x="562859" y="1154986"/>
            <a:ext cx="7940369" cy="40163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8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Heading 1</a:t>
            </a:r>
          </a:p>
        </p:txBody>
      </p:sp>
      <p:sp>
        <p:nvSpPr>
          <p:cNvPr id="20" name="Text Placeholder 8"/>
          <p:cNvSpPr>
            <a:spLocks noGrp="1"/>
          </p:cNvSpPr>
          <p:nvPr>
            <p:ph type="body" sz="quarter" idx="17" hasCustomPrompt="1"/>
          </p:nvPr>
        </p:nvSpPr>
        <p:spPr>
          <a:xfrm>
            <a:off x="562859" y="2801100"/>
            <a:ext cx="7940369" cy="40163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8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Heading 2</a:t>
            </a:r>
          </a:p>
        </p:txBody>
      </p:sp>
      <p:sp>
        <p:nvSpPr>
          <p:cNvPr id="21" name="Text Placeholder 8"/>
          <p:cNvSpPr>
            <a:spLocks noGrp="1"/>
          </p:cNvSpPr>
          <p:nvPr>
            <p:ph type="body" sz="quarter" idx="18" hasCustomPrompt="1"/>
          </p:nvPr>
        </p:nvSpPr>
        <p:spPr>
          <a:xfrm>
            <a:off x="562859" y="4447214"/>
            <a:ext cx="7940369" cy="40163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8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Heading 3</a:t>
            </a:r>
          </a:p>
        </p:txBody>
      </p:sp>
    </p:spTree>
    <p:extLst>
      <p:ext uri="{BB962C8B-B14F-4D97-AF65-F5344CB8AC3E}">
        <p14:creationId xmlns:p14="http://schemas.microsoft.com/office/powerpoint/2010/main" val="2035442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val 8"/>
          <p:cNvSpPr/>
          <p:nvPr userDrawn="1"/>
        </p:nvSpPr>
        <p:spPr>
          <a:xfrm>
            <a:off x="485965" y="492869"/>
            <a:ext cx="2400300" cy="2926080"/>
          </a:xfrm>
          <a:prstGeom prst="ellipse">
            <a:avLst/>
          </a:prstGeom>
          <a:solidFill>
            <a:srgbClr val="0021A5">
              <a:alpha val="20000"/>
            </a:srgbClr>
          </a:solidFill>
          <a:ln w="19050">
            <a:solidFill>
              <a:srgbClr val="F37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grpSp>
        <p:nvGrpSpPr>
          <p:cNvPr id="5" name="Group 4"/>
          <p:cNvGrpSpPr/>
          <p:nvPr userDrawn="1"/>
        </p:nvGrpSpPr>
        <p:grpSpPr>
          <a:xfrm>
            <a:off x="2461590" y="6353985"/>
            <a:ext cx="4220822" cy="492443"/>
            <a:chOff x="3388049" y="6353984"/>
            <a:chExt cx="5627763" cy="492443"/>
          </a:xfrm>
        </p:grpSpPr>
        <p:sp>
          <p:nvSpPr>
            <p:cNvPr id="6" name="TextBox 5"/>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
        <p:nvSpPr>
          <p:cNvPr id="2" name="TextBox 1"/>
          <p:cNvSpPr txBox="1"/>
          <p:nvPr userDrawn="1"/>
        </p:nvSpPr>
        <p:spPr>
          <a:xfrm>
            <a:off x="1303485" y="606038"/>
            <a:ext cx="765258" cy="646331"/>
          </a:xfrm>
          <a:prstGeom prst="rect">
            <a:avLst/>
          </a:prstGeom>
          <a:noFill/>
        </p:spPr>
        <p:txBody>
          <a:bodyPr wrap="square" rtlCol="0">
            <a:spAutoFit/>
          </a:bodyPr>
          <a:lstStyle/>
          <a:p>
            <a:pPr algn="ctr"/>
            <a:r>
              <a:rPr lang="en-US" sz="3600" b="1" dirty="0">
                <a:solidFill>
                  <a:srgbClr val="F37021"/>
                </a:solidFill>
              </a:rPr>
              <a:t>1st</a:t>
            </a:r>
          </a:p>
        </p:txBody>
      </p:sp>
      <p:sp>
        <p:nvSpPr>
          <p:cNvPr id="10" name="TextBox 9"/>
          <p:cNvSpPr txBox="1"/>
          <p:nvPr userDrawn="1"/>
        </p:nvSpPr>
        <p:spPr>
          <a:xfrm>
            <a:off x="734238" y="1417006"/>
            <a:ext cx="1903754" cy="1131079"/>
          </a:xfrm>
          <a:prstGeom prst="rect">
            <a:avLst/>
          </a:prstGeom>
          <a:noFill/>
        </p:spPr>
        <p:txBody>
          <a:bodyPr wrap="square" rtlCol="0">
            <a:spAutoFit/>
          </a:bodyPr>
          <a:lstStyle/>
          <a:p>
            <a:pPr algn="ctr"/>
            <a:r>
              <a:rPr lang="en-US" sz="1350" b="1" i="0" kern="1200" dirty="0">
                <a:solidFill>
                  <a:schemeClr val="bg1"/>
                </a:solidFill>
                <a:effectLst/>
                <a:latin typeface="+mn-lt"/>
                <a:ea typeface="+mn-ea"/>
                <a:cs typeface="+mn-cs"/>
              </a:rPr>
              <a:t>Public university in Florida to offer OTD program, and nationally to offer BHS-OTD &amp; CDRT programs</a:t>
            </a:r>
            <a:endParaRPr lang="en-US" sz="1350" b="1" dirty="0">
              <a:solidFill>
                <a:schemeClr val="bg1"/>
              </a:solidFill>
            </a:endParaRPr>
          </a:p>
        </p:txBody>
      </p:sp>
      <p:sp>
        <p:nvSpPr>
          <p:cNvPr id="11" name="Oval 10"/>
          <p:cNvSpPr/>
          <p:nvPr userDrawn="1"/>
        </p:nvSpPr>
        <p:spPr>
          <a:xfrm>
            <a:off x="2324238" y="2998295"/>
            <a:ext cx="2400300" cy="2926080"/>
          </a:xfrm>
          <a:prstGeom prst="ellipse">
            <a:avLst/>
          </a:prstGeom>
          <a:solidFill>
            <a:srgbClr val="0021A5">
              <a:alpha val="20000"/>
            </a:srgbClr>
          </a:solidFill>
          <a:ln w="19050">
            <a:solidFill>
              <a:srgbClr val="F37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p:cNvSpPr txBox="1"/>
          <p:nvPr userDrawn="1"/>
        </p:nvSpPr>
        <p:spPr>
          <a:xfrm>
            <a:off x="3092009" y="3111464"/>
            <a:ext cx="864756" cy="646331"/>
          </a:xfrm>
          <a:prstGeom prst="rect">
            <a:avLst/>
          </a:prstGeom>
          <a:noFill/>
        </p:spPr>
        <p:txBody>
          <a:bodyPr wrap="square" rtlCol="0">
            <a:spAutoFit/>
          </a:bodyPr>
          <a:lstStyle/>
          <a:p>
            <a:pPr algn="ctr"/>
            <a:r>
              <a:rPr lang="en-US" sz="3600" b="1" dirty="0">
                <a:solidFill>
                  <a:srgbClr val="F37021"/>
                </a:solidFill>
              </a:rPr>
              <a:t>4th</a:t>
            </a:r>
          </a:p>
        </p:txBody>
      </p:sp>
      <p:sp>
        <p:nvSpPr>
          <p:cNvPr id="13" name="TextBox 12"/>
          <p:cNvSpPr txBox="1"/>
          <p:nvPr userDrawn="1"/>
        </p:nvSpPr>
        <p:spPr>
          <a:xfrm>
            <a:off x="2572511" y="3922432"/>
            <a:ext cx="1903754" cy="715581"/>
          </a:xfrm>
          <a:prstGeom prst="rect">
            <a:avLst/>
          </a:prstGeom>
          <a:noFill/>
        </p:spPr>
        <p:txBody>
          <a:bodyPr wrap="square" rtlCol="0">
            <a:spAutoFit/>
          </a:bodyPr>
          <a:lstStyle/>
          <a:p>
            <a:pPr algn="ctr"/>
            <a:r>
              <a:rPr lang="en-US" sz="1350" b="1" i="0" kern="1200" dirty="0">
                <a:solidFill>
                  <a:schemeClr val="bg1"/>
                </a:solidFill>
                <a:effectLst/>
                <a:latin typeface="+mn-lt"/>
                <a:ea typeface="+mn-ea"/>
                <a:cs typeface="+mn-cs"/>
              </a:rPr>
              <a:t>Our graduate program ranking among public AAU universities</a:t>
            </a:r>
            <a:endParaRPr lang="en-US" sz="1350" b="1" dirty="0">
              <a:solidFill>
                <a:schemeClr val="bg1"/>
              </a:solidFill>
            </a:endParaRPr>
          </a:p>
        </p:txBody>
      </p:sp>
      <p:sp>
        <p:nvSpPr>
          <p:cNvPr id="14" name="Oval 13"/>
          <p:cNvSpPr/>
          <p:nvPr userDrawn="1"/>
        </p:nvSpPr>
        <p:spPr>
          <a:xfrm>
            <a:off x="5816563" y="2998295"/>
            <a:ext cx="2400300" cy="2926080"/>
          </a:xfrm>
          <a:prstGeom prst="ellipse">
            <a:avLst/>
          </a:prstGeom>
          <a:solidFill>
            <a:srgbClr val="0021A5">
              <a:alpha val="20000"/>
            </a:srgbClr>
          </a:solidFill>
          <a:ln w="19050">
            <a:solidFill>
              <a:srgbClr val="F37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p:cNvSpPr txBox="1"/>
          <p:nvPr userDrawn="1"/>
        </p:nvSpPr>
        <p:spPr>
          <a:xfrm>
            <a:off x="6692897" y="3111464"/>
            <a:ext cx="647630" cy="646331"/>
          </a:xfrm>
          <a:prstGeom prst="rect">
            <a:avLst/>
          </a:prstGeom>
          <a:noFill/>
        </p:spPr>
        <p:txBody>
          <a:bodyPr wrap="square" rtlCol="0">
            <a:spAutoFit/>
          </a:bodyPr>
          <a:lstStyle/>
          <a:p>
            <a:pPr algn="ctr"/>
            <a:r>
              <a:rPr lang="en-US" sz="3600" b="1" dirty="0">
                <a:solidFill>
                  <a:srgbClr val="F37021"/>
                </a:solidFill>
              </a:rPr>
              <a:t>10</a:t>
            </a:r>
          </a:p>
        </p:txBody>
      </p:sp>
      <p:sp>
        <p:nvSpPr>
          <p:cNvPr id="16" name="TextBox 15"/>
          <p:cNvSpPr txBox="1"/>
          <p:nvPr userDrawn="1"/>
        </p:nvSpPr>
        <p:spPr>
          <a:xfrm>
            <a:off x="6064836" y="3922432"/>
            <a:ext cx="1903754" cy="1131079"/>
          </a:xfrm>
          <a:prstGeom prst="rect">
            <a:avLst/>
          </a:prstGeom>
          <a:noFill/>
        </p:spPr>
        <p:txBody>
          <a:bodyPr wrap="square" rtlCol="0">
            <a:spAutoFit/>
          </a:bodyPr>
          <a:lstStyle/>
          <a:p>
            <a:pPr algn="ctr"/>
            <a:r>
              <a:rPr lang="en-US" sz="1350" b="1" i="0" kern="1200" dirty="0">
                <a:solidFill>
                  <a:schemeClr val="bg1"/>
                </a:solidFill>
                <a:effectLst/>
                <a:latin typeface="+mn-lt"/>
                <a:ea typeface="+mn-ea"/>
                <a:cs typeface="+mn-cs"/>
              </a:rPr>
              <a:t>Faculty members who are on the AOTA Roster of Fellows or inducted into the AOTF’s Academy of Research</a:t>
            </a:r>
            <a:endParaRPr lang="en-US" sz="1350" b="1" dirty="0">
              <a:solidFill>
                <a:schemeClr val="bg1"/>
              </a:solidFill>
            </a:endParaRPr>
          </a:p>
        </p:txBody>
      </p:sp>
      <p:sp>
        <p:nvSpPr>
          <p:cNvPr id="17" name="Oval 16"/>
          <p:cNvSpPr/>
          <p:nvPr userDrawn="1"/>
        </p:nvSpPr>
        <p:spPr>
          <a:xfrm>
            <a:off x="4088603" y="492869"/>
            <a:ext cx="2400300" cy="2926080"/>
          </a:xfrm>
          <a:prstGeom prst="ellipse">
            <a:avLst/>
          </a:prstGeom>
          <a:solidFill>
            <a:srgbClr val="0021A5">
              <a:alpha val="20000"/>
            </a:srgbClr>
          </a:solidFill>
          <a:ln w="19050">
            <a:solidFill>
              <a:srgbClr val="F37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Box 17"/>
          <p:cNvSpPr txBox="1"/>
          <p:nvPr userDrawn="1"/>
        </p:nvSpPr>
        <p:spPr>
          <a:xfrm>
            <a:off x="4620998" y="606038"/>
            <a:ext cx="1335510" cy="646331"/>
          </a:xfrm>
          <a:prstGeom prst="rect">
            <a:avLst/>
          </a:prstGeom>
          <a:noFill/>
        </p:spPr>
        <p:txBody>
          <a:bodyPr wrap="square" rtlCol="0">
            <a:spAutoFit/>
          </a:bodyPr>
          <a:lstStyle/>
          <a:p>
            <a:pPr algn="ctr"/>
            <a:r>
              <a:rPr lang="en-US" sz="3600" b="1" dirty="0">
                <a:solidFill>
                  <a:srgbClr val="F37021"/>
                </a:solidFill>
              </a:rPr>
              <a:t>100%</a:t>
            </a:r>
          </a:p>
        </p:txBody>
      </p:sp>
      <p:sp>
        <p:nvSpPr>
          <p:cNvPr id="19" name="TextBox 18"/>
          <p:cNvSpPr txBox="1"/>
          <p:nvPr userDrawn="1"/>
        </p:nvSpPr>
        <p:spPr>
          <a:xfrm>
            <a:off x="4336876" y="1417006"/>
            <a:ext cx="1903754" cy="1131079"/>
          </a:xfrm>
          <a:prstGeom prst="rect">
            <a:avLst/>
          </a:prstGeom>
          <a:noFill/>
        </p:spPr>
        <p:txBody>
          <a:bodyPr wrap="square" rtlCol="0">
            <a:spAutoFit/>
          </a:bodyPr>
          <a:lstStyle/>
          <a:p>
            <a:pPr algn="ctr"/>
            <a:r>
              <a:rPr lang="en-US" sz="1350" b="1" i="0" kern="1200" dirty="0">
                <a:solidFill>
                  <a:schemeClr val="bg1"/>
                </a:solidFill>
                <a:effectLst/>
                <a:latin typeface="+mn-lt"/>
                <a:ea typeface="+mn-ea"/>
                <a:cs typeface="+mn-cs"/>
              </a:rPr>
              <a:t>Pass rate for our graduates on the NBCOT exam over multiple consecutive years</a:t>
            </a:r>
            <a:endParaRPr lang="en-US" sz="1350" b="1" dirty="0">
              <a:solidFill>
                <a:schemeClr val="bg1"/>
              </a:solidFill>
            </a:endParaRPr>
          </a:p>
        </p:txBody>
      </p:sp>
      <p:cxnSp>
        <p:nvCxnSpPr>
          <p:cNvPr id="21" name="Straight Connector 20"/>
          <p:cNvCxnSpPr/>
          <p:nvPr userDrawn="1"/>
        </p:nvCxnSpPr>
        <p:spPr>
          <a:xfrm>
            <a:off x="848762" y="1403156"/>
            <a:ext cx="1645920" cy="0"/>
          </a:xfrm>
          <a:prstGeom prst="line">
            <a:avLst/>
          </a:prstGeom>
          <a:ln w="19050">
            <a:solidFill>
              <a:srgbClr val="F3702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418915" y="1403156"/>
            <a:ext cx="1645920" cy="0"/>
          </a:xfrm>
          <a:prstGeom prst="line">
            <a:avLst/>
          </a:prstGeom>
          <a:ln w="19050">
            <a:solidFill>
              <a:srgbClr val="F3702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690956" y="3904606"/>
            <a:ext cx="1645920" cy="0"/>
          </a:xfrm>
          <a:prstGeom prst="line">
            <a:avLst/>
          </a:prstGeom>
          <a:ln w="19050">
            <a:solidFill>
              <a:srgbClr val="F3702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179935" y="3922432"/>
            <a:ext cx="1645920" cy="0"/>
          </a:xfrm>
          <a:prstGeom prst="line">
            <a:avLst/>
          </a:prstGeom>
          <a:ln w="19050">
            <a:solidFill>
              <a:srgbClr val="F37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67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7"/>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131B24-1528-49A5-B50F-9CE3F6EB82AC}" type="slidenum">
              <a:rPr lang="en-US"/>
              <a:pPr>
                <a:defRPr/>
              </a:pPr>
              <a:t>‹#›</a:t>
            </a:fld>
            <a:endParaRPr lang="en-US"/>
          </a:p>
        </p:txBody>
      </p:sp>
    </p:spTree>
    <p:extLst>
      <p:ext uri="{BB962C8B-B14F-4D97-AF65-F5344CB8AC3E}">
        <p14:creationId xmlns:p14="http://schemas.microsoft.com/office/powerpoint/2010/main" val="3349275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FOT Ran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grpSp>
        <p:nvGrpSpPr>
          <p:cNvPr id="5" name="Group 4"/>
          <p:cNvGrpSpPr/>
          <p:nvPr userDrawn="1"/>
        </p:nvGrpSpPr>
        <p:grpSpPr>
          <a:xfrm>
            <a:off x="2461590" y="6353985"/>
            <a:ext cx="4220822" cy="492443"/>
            <a:chOff x="3388049" y="6353984"/>
            <a:chExt cx="5627763" cy="492443"/>
          </a:xfrm>
        </p:grpSpPr>
        <p:sp>
          <p:nvSpPr>
            <p:cNvPr id="6" name="TextBox 5"/>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609" y="1143000"/>
            <a:ext cx="3429000" cy="4572000"/>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77839" y="1143000"/>
            <a:ext cx="3429000" cy="4572000"/>
          </a:xfrm>
          <a:prstGeom prst="rect">
            <a:avLst/>
          </a:prstGeom>
        </p:spPr>
      </p:pic>
    </p:spTree>
    <p:extLst>
      <p:ext uri="{BB962C8B-B14F-4D97-AF65-F5344CB8AC3E}">
        <p14:creationId xmlns:p14="http://schemas.microsoft.com/office/powerpoint/2010/main" val="387378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sp>
        <p:nvSpPr>
          <p:cNvPr id="2" name="Title 1"/>
          <p:cNvSpPr>
            <a:spLocks noGrp="1"/>
          </p:cNvSpPr>
          <p:nvPr>
            <p:ph type="title" hasCustomPrompt="1"/>
          </p:nvPr>
        </p:nvSpPr>
        <p:spPr>
          <a:xfrm>
            <a:off x="623888" y="1709739"/>
            <a:ext cx="7886700" cy="1096836"/>
          </a:xfrm>
          <a:solidFill>
            <a:srgbClr val="002060">
              <a:alpha val="15000"/>
            </a:srgbClr>
          </a:solidFill>
          <a:ln w="38100">
            <a:solidFill>
              <a:srgbClr val="F37021"/>
            </a:solidFill>
          </a:ln>
        </p:spPr>
        <p:txBody>
          <a:bodyPr anchor="ctr"/>
          <a:lstStyle>
            <a:lvl1pPr algn="ctr">
              <a:defRPr sz="4500">
                <a:solidFill>
                  <a:srgbClr val="002060"/>
                </a:solidFill>
              </a:defRPr>
            </a:lvl1pPr>
          </a:lstStyle>
          <a:p>
            <a:r>
              <a:rPr lang="en-US" dirty="0"/>
              <a:t>Section Heading</a:t>
            </a:r>
          </a:p>
        </p:txBody>
      </p:sp>
      <p:sp>
        <p:nvSpPr>
          <p:cNvPr id="3" name="Text Placeholder 2"/>
          <p:cNvSpPr>
            <a:spLocks noGrp="1"/>
          </p:cNvSpPr>
          <p:nvPr>
            <p:ph type="body" idx="1" hasCustomPrompt="1"/>
          </p:nvPr>
        </p:nvSpPr>
        <p:spPr>
          <a:xfrm>
            <a:off x="628650" y="2968894"/>
            <a:ext cx="7886700" cy="1500187"/>
          </a:xfrm>
        </p:spPr>
        <p:txBody>
          <a:bodyPr/>
          <a:lstStyle>
            <a:lvl1pPr marL="0" indent="0" algn="ctr">
              <a:buNone/>
              <a:defRPr sz="1800">
                <a:solidFill>
                  <a:srgbClr val="00206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Section Subheading</a:t>
            </a:r>
          </a:p>
        </p:txBody>
      </p:sp>
      <p:sp>
        <p:nvSpPr>
          <p:cNvPr id="7" name="Rectangle 6"/>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p:cNvGrpSpPr/>
          <p:nvPr userDrawn="1"/>
        </p:nvGrpSpPr>
        <p:grpSpPr>
          <a:xfrm>
            <a:off x="2461590" y="6353985"/>
            <a:ext cx="4220822" cy="492443"/>
            <a:chOff x="3388049" y="6353984"/>
            <a:chExt cx="5627763" cy="492443"/>
          </a:xfrm>
        </p:grpSpPr>
        <p:sp>
          <p:nvSpPr>
            <p:cNvPr id="9" name="TextBox 8"/>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0" name="Picture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56813" y="6078284"/>
            <a:ext cx="548640" cy="73152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spTree>
    <p:extLst>
      <p:ext uri="{BB962C8B-B14F-4D97-AF65-F5344CB8AC3E}">
        <p14:creationId xmlns:p14="http://schemas.microsoft.com/office/powerpoint/2010/main" val="379060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Blue Crosshat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1352"/>
            <a:ext cx="7886700" cy="5123638"/>
          </a:xfrm>
        </p:spPr>
        <p:txBody>
          <a:bodyPr/>
          <a:lstStyle>
            <a:lvl1pPr>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cxnSp>
        <p:nvCxnSpPr>
          <p:cNvPr id="9" name="Straight Connector 8"/>
          <p:cNvCxnSpPr/>
          <p:nvPr userDrawn="1"/>
        </p:nvCxnSpPr>
        <p:spPr>
          <a:xfrm>
            <a:off x="-44605" y="887034"/>
            <a:ext cx="33788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2461590" y="6353984"/>
            <a:ext cx="4220822" cy="429102"/>
            <a:chOff x="3388049" y="6353984"/>
            <a:chExt cx="5627763" cy="429102"/>
          </a:xfrm>
        </p:grpSpPr>
        <p:sp>
          <p:nvSpPr>
            <p:cNvPr id="11" name="TextBox 10"/>
            <p:cNvSpPr txBox="1"/>
            <p:nvPr userDrawn="1"/>
          </p:nvSpPr>
          <p:spPr>
            <a:xfrm>
              <a:off x="4258101" y="6353984"/>
              <a:ext cx="4757711" cy="400110"/>
            </a:xfrm>
            <a:prstGeom prst="rect">
              <a:avLst/>
            </a:prstGeom>
            <a:noFill/>
          </p:spPr>
          <p:txBody>
            <a:bodyPr wrap="square" rtlCol="0">
              <a:spAutoFit/>
            </a:bodyPr>
            <a:lstStyle/>
            <a:p>
              <a:pPr algn="ctr"/>
              <a:r>
                <a:rPr lang="en-US" sz="150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6813" y="6078284"/>
            <a:ext cx="548640" cy="731520"/>
          </a:xfrm>
          <a:prstGeom prst="rect">
            <a:avLst/>
          </a:prstGeom>
        </p:spPr>
      </p:pic>
      <p:sp>
        <p:nvSpPr>
          <p:cNvPr id="15" name="Text Placeholder 14"/>
          <p:cNvSpPr>
            <a:spLocks noGrp="1"/>
          </p:cNvSpPr>
          <p:nvPr>
            <p:ph type="body" sz="quarter" idx="10" hasCustomPrompt="1"/>
          </p:nvPr>
        </p:nvSpPr>
        <p:spPr>
          <a:xfrm>
            <a:off x="628650" y="105204"/>
            <a:ext cx="7363297" cy="758952"/>
          </a:xfrm>
        </p:spPr>
        <p:txBody>
          <a:bodyPr anchor="b">
            <a:normAutofit/>
          </a:bodyPr>
          <a:lstStyle>
            <a:lvl1pPr marL="0" indent="0">
              <a:spcBef>
                <a:spcPts val="0"/>
              </a:spcBef>
              <a:buNone/>
              <a:defRPr sz="1800" b="1">
                <a:solidFill>
                  <a:schemeClr val="bg1"/>
                </a:solidFill>
              </a:defRPr>
            </a:lvl1pPr>
          </a:lstStyle>
          <a:p>
            <a:pPr lvl="0"/>
            <a:r>
              <a:rPr lang="en-US" dirty="0"/>
              <a:t>Content headline</a:t>
            </a:r>
          </a:p>
          <a:p>
            <a:pPr lvl="0"/>
            <a:r>
              <a:rPr lang="en-US" dirty="0"/>
              <a:t>Second line as needed</a:t>
            </a:r>
          </a:p>
        </p:txBody>
      </p:sp>
    </p:spTree>
    <p:extLst>
      <p:ext uri="{BB962C8B-B14F-4D97-AF65-F5344CB8AC3E}">
        <p14:creationId xmlns:p14="http://schemas.microsoft.com/office/powerpoint/2010/main" val="26732825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31562"/>
            <a:ext cx="2949178" cy="866559"/>
          </a:xfrm>
        </p:spPr>
        <p:txBody>
          <a:bodyPr anchor="b"/>
          <a:lstStyle>
            <a:lvl1pPr>
              <a:defRPr sz="2400" baseline="0">
                <a:solidFill>
                  <a:srgbClr val="F37021"/>
                </a:solidFill>
              </a:defRPr>
            </a:lvl1pPr>
          </a:lstStyle>
          <a:p>
            <a:r>
              <a:rPr lang="en-US" dirty="0"/>
              <a:t>Content headline</a:t>
            </a:r>
            <a:br>
              <a:rPr lang="en-US" dirty="0"/>
            </a:br>
            <a:r>
              <a:rPr lang="en-US" dirty="0"/>
              <a:t>Second line as needed</a:t>
            </a:r>
          </a:p>
        </p:txBody>
      </p:sp>
      <p:sp>
        <p:nvSpPr>
          <p:cNvPr id="3" name="Content Placeholder 2"/>
          <p:cNvSpPr>
            <a:spLocks noGrp="1"/>
          </p:cNvSpPr>
          <p:nvPr>
            <p:ph idx="1"/>
          </p:nvPr>
        </p:nvSpPr>
        <p:spPr>
          <a:xfrm>
            <a:off x="3887391" y="987426"/>
            <a:ext cx="4629150" cy="4873625"/>
          </a:xfrm>
        </p:spPr>
        <p:txBody>
          <a:bodyPr/>
          <a:lstStyle>
            <a:lvl1pPr>
              <a:defRPr sz="2400">
                <a:solidFill>
                  <a:srgbClr val="002060"/>
                </a:solidFill>
              </a:defRPr>
            </a:lvl1pPr>
            <a:lvl2pPr>
              <a:defRPr sz="2100">
                <a:solidFill>
                  <a:srgbClr val="002060"/>
                </a:solidFill>
              </a:defRPr>
            </a:lvl2pPr>
            <a:lvl3pPr>
              <a:defRPr sz="1800">
                <a:solidFill>
                  <a:srgbClr val="002060"/>
                </a:solidFill>
              </a:defRPr>
            </a:lvl3pPr>
            <a:lvl4pPr>
              <a:defRPr sz="1500">
                <a:solidFill>
                  <a:srgbClr val="002060"/>
                </a:solidFill>
              </a:defRPr>
            </a:lvl4pPr>
            <a:lvl5pPr>
              <a:defRPr sz="1500">
                <a:solidFill>
                  <a:srgbClr val="002060"/>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29841" y="2203450"/>
            <a:ext cx="2949178" cy="3657600"/>
          </a:xfrm>
        </p:spPr>
        <p:txBody>
          <a:bodyPr/>
          <a:lstStyle>
            <a:lvl1pPr marL="0" indent="0">
              <a:buNone/>
              <a:defRPr sz="1200" baseline="0">
                <a:solidFill>
                  <a:srgbClr val="00206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Content caption or description</a:t>
            </a:r>
          </a:p>
        </p:txBody>
      </p:sp>
      <p:sp>
        <p:nvSpPr>
          <p:cNvPr id="8" name="Rectangle 7"/>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grpSp>
        <p:nvGrpSpPr>
          <p:cNvPr id="11" name="Group 10"/>
          <p:cNvGrpSpPr/>
          <p:nvPr userDrawn="1"/>
        </p:nvGrpSpPr>
        <p:grpSpPr>
          <a:xfrm>
            <a:off x="2461590" y="6353985"/>
            <a:ext cx="4220822" cy="492443"/>
            <a:chOff x="3388049" y="6353984"/>
            <a:chExt cx="5627763" cy="492443"/>
          </a:xfrm>
        </p:grpSpPr>
        <p:sp>
          <p:nvSpPr>
            <p:cNvPr id="12" name="TextBox 11"/>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cxnSp>
        <p:nvCxnSpPr>
          <p:cNvPr id="14" name="Straight Connector 13"/>
          <p:cNvCxnSpPr/>
          <p:nvPr userDrawn="1"/>
        </p:nvCxnSpPr>
        <p:spPr>
          <a:xfrm>
            <a:off x="0" y="1272865"/>
            <a:ext cx="3378820"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8852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31562"/>
            <a:ext cx="2949178" cy="1600200"/>
          </a:xfrm>
        </p:spPr>
        <p:txBody>
          <a:bodyPr anchor="b"/>
          <a:lstStyle>
            <a:lvl1pPr>
              <a:defRPr sz="2400" baseline="0">
                <a:solidFill>
                  <a:srgbClr val="F37021"/>
                </a:solidFill>
              </a:defRPr>
            </a:lvl1pPr>
          </a:lstStyle>
          <a:p>
            <a:r>
              <a:rPr lang="en-US" dirty="0"/>
              <a:t>Content headline</a:t>
            </a:r>
            <a:br>
              <a:rPr lang="en-US" dirty="0"/>
            </a:br>
            <a:r>
              <a:rPr lang="en-US" dirty="0"/>
              <a:t>Second line as needed</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solidFill>
                  <a:srgbClr val="00206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hasCustomPrompt="1"/>
          </p:nvPr>
        </p:nvSpPr>
        <p:spPr>
          <a:xfrm>
            <a:off x="629841" y="2203450"/>
            <a:ext cx="2949178" cy="3657600"/>
          </a:xfrm>
        </p:spPr>
        <p:txBody>
          <a:bodyPr/>
          <a:lstStyle>
            <a:lvl1pPr marL="0" indent="0">
              <a:buNone/>
              <a:defRPr sz="1200">
                <a:solidFill>
                  <a:srgbClr val="00206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Picture caption or description</a:t>
            </a:r>
          </a:p>
        </p:txBody>
      </p:sp>
      <p:sp>
        <p:nvSpPr>
          <p:cNvPr id="8" name="Rectangle 7"/>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grpSp>
        <p:nvGrpSpPr>
          <p:cNvPr id="11" name="Group 10"/>
          <p:cNvGrpSpPr/>
          <p:nvPr userDrawn="1"/>
        </p:nvGrpSpPr>
        <p:grpSpPr>
          <a:xfrm>
            <a:off x="2461590" y="6353985"/>
            <a:ext cx="4220822" cy="492443"/>
            <a:chOff x="3388049" y="6353984"/>
            <a:chExt cx="5627763" cy="492443"/>
          </a:xfrm>
        </p:grpSpPr>
        <p:sp>
          <p:nvSpPr>
            <p:cNvPr id="12" name="TextBox 11"/>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cxnSp>
        <p:nvCxnSpPr>
          <p:cNvPr id="14" name="Straight Connector 13"/>
          <p:cNvCxnSpPr/>
          <p:nvPr userDrawn="1"/>
        </p:nvCxnSpPr>
        <p:spPr>
          <a:xfrm>
            <a:off x="-44605" y="2040308"/>
            <a:ext cx="3378820"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8020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342411"/>
            <a:ext cx="9144000" cy="515590"/>
          </a:xfrm>
          <a:prstGeom prst="rect">
            <a:avLst/>
          </a:prstGeom>
        </p:spPr>
      </p:pic>
      <p:grpSp>
        <p:nvGrpSpPr>
          <p:cNvPr id="10" name="Group 9"/>
          <p:cNvGrpSpPr/>
          <p:nvPr userDrawn="1"/>
        </p:nvGrpSpPr>
        <p:grpSpPr>
          <a:xfrm>
            <a:off x="2461590" y="6353985"/>
            <a:ext cx="4220822" cy="492443"/>
            <a:chOff x="3388049" y="6353984"/>
            <a:chExt cx="5627763" cy="492443"/>
          </a:xfrm>
        </p:grpSpPr>
        <p:sp>
          <p:nvSpPr>
            <p:cNvPr id="11" name="TextBox 10"/>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Tree>
    <p:extLst>
      <p:ext uri="{BB962C8B-B14F-4D97-AF65-F5344CB8AC3E}">
        <p14:creationId xmlns:p14="http://schemas.microsoft.com/office/powerpoint/2010/main" val="40008435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342411"/>
            <a:ext cx="9144000" cy="515590"/>
          </a:xfrm>
          <a:prstGeom prst="rect">
            <a:avLst/>
          </a:prstGeom>
        </p:spPr>
      </p:pic>
      <p:grpSp>
        <p:nvGrpSpPr>
          <p:cNvPr id="8" name="Group 7"/>
          <p:cNvGrpSpPr/>
          <p:nvPr userDrawn="1"/>
        </p:nvGrpSpPr>
        <p:grpSpPr>
          <a:xfrm>
            <a:off x="2461590" y="6353985"/>
            <a:ext cx="4220822" cy="492443"/>
            <a:chOff x="3388049" y="6353984"/>
            <a:chExt cx="5627763" cy="492443"/>
          </a:xfrm>
        </p:grpSpPr>
        <p:sp>
          <p:nvSpPr>
            <p:cNvPr id="9" name="TextBox 8"/>
            <p:cNvSpPr txBox="1"/>
            <p:nvPr userDrawn="1"/>
          </p:nvSpPr>
          <p:spPr>
            <a:xfrm>
              <a:off x="4258101" y="6353984"/>
              <a:ext cx="4757711" cy="492443"/>
            </a:xfrm>
            <a:prstGeom prst="rect">
              <a:avLst/>
            </a:prstGeom>
            <a:noFill/>
          </p:spPr>
          <p:txBody>
            <a:bodyPr wrap="square" rtlCol="0">
              <a:spAutoFit/>
            </a:bodyPr>
            <a:lstStyle/>
            <a:p>
              <a:pPr algn="ctr"/>
              <a:r>
                <a:rPr lang="en-US" sz="1950" b="1" spc="255" dirty="0">
                  <a:solidFill>
                    <a:schemeClr val="bg1"/>
                  </a:solidFill>
                  <a:latin typeface="Quadon UltraBold" panose="00000900000000000000" pitchFamily="50" charset="0"/>
                  <a:ea typeface="Gentona SemiBold" charset="0"/>
                  <a:cs typeface="Gentona SemiBold" charset="0"/>
                </a:rPr>
                <a:t>Occupational Therapy</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88049" y="6417326"/>
              <a:ext cx="566234" cy="365760"/>
            </a:xfrm>
            <a:prstGeom prst="rect">
              <a:avLst/>
            </a:prstGeom>
          </p:spPr>
        </p:pic>
      </p:grpSp>
      <p:sp>
        <p:nvSpPr>
          <p:cNvPr id="12" name="Rectangle 11"/>
          <p:cNvSpPr/>
          <p:nvPr userDrawn="1"/>
        </p:nvSpPr>
        <p:spPr>
          <a:xfrm>
            <a:off x="8142052" y="-55123"/>
            <a:ext cx="364787" cy="547992"/>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16863" y="176621"/>
            <a:ext cx="220575" cy="198828"/>
          </a:xfrm>
          <a:prstGeom prst="rect">
            <a:avLst/>
          </a:prstGeom>
        </p:spPr>
      </p:pic>
    </p:spTree>
    <p:extLst>
      <p:ext uri="{BB962C8B-B14F-4D97-AF65-F5344CB8AC3E}">
        <p14:creationId xmlns:p14="http://schemas.microsoft.com/office/powerpoint/2010/main" val="14620426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C9B1-38C5-4581-97A0-C3ECDF3CA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CE5FC-95D6-40D6-B183-B2D3E0D89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18B97-2837-4E7B-AC40-A84AF622EEB3}"/>
              </a:ext>
            </a:extLst>
          </p:cNvPr>
          <p:cNvSpPr>
            <a:spLocks noGrp="1"/>
          </p:cNvSpPr>
          <p:nvPr>
            <p:ph type="dt" sz="half" idx="10"/>
          </p:nvPr>
        </p:nvSpPr>
        <p:spPr/>
        <p:txBody>
          <a:bodyPr/>
          <a:lstStyle/>
          <a:p>
            <a:fld id="{EB72E0E6-D57E-4187-9A3C-D927E64BE550}" type="datetimeFigureOut">
              <a:rPr lang="en-US" smtClean="0"/>
              <a:t>2/8/2023</a:t>
            </a:fld>
            <a:endParaRPr lang="en-US"/>
          </a:p>
        </p:txBody>
      </p:sp>
      <p:sp>
        <p:nvSpPr>
          <p:cNvPr id="5" name="Footer Placeholder 4">
            <a:extLst>
              <a:ext uri="{FF2B5EF4-FFF2-40B4-BE49-F238E27FC236}">
                <a16:creationId xmlns:a16="http://schemas.microsoft.com/office/drawing/2014/main" id="{3ECD1788-3FB1-435E-9900-AD26326CF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186BB-466E-44CC-A5AC-EFF1BD843EB9}"/>
              </a:ext>
            </a:extLst>
          </p:cNvPr>
          <p:cNvSpPr>
            <a:spLocks noGrp="1"/>
          </p:cNvSpPr>
          <p:nvPr>
            <p:ph type="sldNum" sz="quarter" idx="12"/>
          </p:nvPr>
        </p:nvSpPr>
        <p:spPr/>
        <p:txBody>
          <a:bodyPr/>
          <a:lstStyle/>
          <a:p>
            <a:fld id="{E4D02C0C-74FE-46CD-AC2E-6B7EF3B798F7}" type="slidenum">
              <a:rPr lang="en-US" smtClean="0"/>
              <a:t>‹#›</a:t>
            </a:fld>
            <a:endParaRPr lang="en-US"/>
          </a:p>
        </p:txBody>
      </p:sp>
    </p:spTree>
    <p:extLst>
      <p:ext uri="{BB962C8B-B14F-4D97-AF65-F5344CB8AC3E}">
        <p14:creationId xmlns:p14="http://schemas.microsoft.com/office/powerpoint/2010/main" val="3273698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74584-742A-4274-B72C-55D1DADD0A67}"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A41FC5-DE30-41BA-8A57-C55872CF9F68}" type="slidenum">
              <a:rPr lang="en-US" smtClean="0"/>
              <a:t>‹#›</a:t>
            </a:fld>
            <a:endParaRPr lang="en-US"/>
          </a:p>
        </p:txBody>
      </p:sp>
    </p:spTree>
    <p:extLst>
      <p:ext uri="{BB962C8B-B14F-4D97-AF65-F5344CB8AC3E}">
        <p14:creationId xmlns:p14="http://schemas.microsoft.com/office/powerpoint/2010/main" val="1680453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4FBA-48EA-7947-B4C9-FAA1CEAE622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1B6C206-8381-1F4B-8DFA-85320E7261A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0D65BDE-38A1-4741-AA65-ABCCAF6FF826}"/>
              </a:ext>
            </a:extLst>
          </p:cNvPr>
          <p:cNvSpPr>
            <a:spLocks noGrp="1"/>
          </p:cNvSpPr>
          <p:nvPr>
            <p:ph type="dt" sz="half" idx="10"/>
          </p:nvPr>
        </p:nvSpPr>
        <p:spPr/>
        <p:txBody>
          <a:bodyPr/>
          <a:lstStyle/>
          <a:p>
            <a:fld id="{5FFD7F7A-B370-4D4D-8298-2C35F77D7DD8}" type="datetimeFigureOut">
              <a:rPr lang="en-US" smtClean="0"/>
              <a:t>2/8/2023</a:t>
            </a:fld>
            <a:endParaRPr lang="en-US"/>
          </a:p>
        </p:txBody>
      </p:sp>
      <p:sp>
        <p:nvSpPr>
          <p:cNvPr id="5" name="Footer Placeholder 4">
            <a:extLst>
              <a:ext uri="{FF2B5EF4-FFF2-40B4-BE49-F238E27FC236}">
                <a16:creationId xmlns:a16="http://schemas.microsoft.com/office/drawing/2014/main" id="{6CFF2327-E25B-8E4C-BDA5-79B3E0357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419CF-F040-064C-9563-D3E1C9F8776A}"/>
              </a:ext>
            </a:extLst>
          </p:cNvPr>
          <p:cNvSpPr>
            <a:spLocks noGrp="1"/>
          </p:cNvSpPr>
          <p:nvPr>
            <p:ph type="sldNum" sz="quarter" idx="12"/>
          </p:nvPr>
        </p:nvSpPr>
        <p:spPr/>
        <p:txBody>
          <a:bodyPr/>
          <a:lstStyle/>
          <a:p>
            <a:fld id="{818B73AE-590E-4846-9FAE-DEB4BCFEF37E}" type="slidenum">
              <a:rPr lang="en-US" smtClean="0"/>
              <a:t>‹#›</a:t>
            </a:fld>
            <a:endParaRPr lang="en-US"/>
          </a:p>
        </p:txBody>
      </p:sp>
    </p:spTree>
    <p:extLst>
      <p:ext uri="{BB962C8B-B14F-4D97-AF65-F5344CB8AC3E}">
        <p14:creationId xmlns:p14="http://schemas.microsoft.com/office/powerpoint/2010/main" val="1382980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7"/>
            <a:ext cx="4629151" cy="4873625"/>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84385A-BDB7-4534-915A-98107DAF297F}" type="slidenum">
              <a:rPr lang="en-US"/>
              <a:pPr>
                <a:defRPr/>
              </a:pPr>
              <a:t>‹#›</a:t>
            </a:fld>
            <a:endParaRPr lang="en-US"/>
          </a:p>
        </p:txBody>
      </p:sp>
    </p:spTree>
    <p:extLst>
      <p:ext uri="{BB962C8B-B14F-4D97-AF65-F5344CB8AC3E}">
        <p14:creationId xmlns:p14="http://schemas.microsoft.com/office/powerpoint/2010/main" val="357230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2.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hyperlink" Target="http://www.fldoe.org/"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11.png"/><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6.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AFF93EC4-9A27-492E-AB10-3B7E99FD73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7"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8DE4022-B682-D8AA-F67A-077FC620915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0B21E5B-3D0F-7258-F183-399E482E997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CA69127-6FA9-4C4C-B1E2-D805F41B986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982FE0EF-1703-4093-AB62-4594ECD2B2BB}" type="datetime1">
              <a:rPr lang="en-US" altLang="en-US"/>
              <a:pPr>
                <a:defRPr/>
              </a:pPr>
              <a:t>2/8/2023</a:t>
            </a:fld>
            <a:endParaRPr lang="en-US" altLang="en-US"/>
          </a:p>
        </p:txBody>
      </p:sp>
      <p:sp>
        <p:nvSpPr>
          <p:cNvPr id="5" name="Footer Placeholder 4">
            <a:extLst>
              <a:ext uri="{FF2B5EF4-FFF2-40B4-BE49-F238E27FC236}">
                <a16:creationId xmlns:a16="http://schemas.microsoft.com/office/drawing/2014/main" id="{0F479698-EB6B-4459-B55A-49AF0210D7D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099B40D6-54D5-432C-A515-277A1A009E2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3312B76-0B12-4CF1-94A9-8BEDB3F36808}" type="slidenum">
              <a:rPr lang="en-US" altLang="en-US"/>
              <a:pPr/>
              <a:t>‹#›</a:t>
            </a:fld>
            <a:endParaRPr lang="en-US" altLang="en-US"/>
          </a:p>
        </p:txBody>
      </p:sp>
    </p:spTree>
    <p:extLst>
      <p:ext uri="{BB962C8B-B14F-4D97-AF65-F5344CB8AC3E}">
        <p14:creationId xmlns:p14="http://schemas.microsoft.com/office/powerpoint/2010/main" val="9537430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8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8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a:extLst>
              <a:ext uri="{FF2B5EF4-FFF2-40B4-BE49-F238E27FC236}">
                <a16:creationId xmlns:a16="http://schemas.microsoft.com/office/drawing/2014/main" id="{C641F15B-B393-6B3E-E0CF-1D843620C576}"/>
              </a:ext>
            </a:extLst>
          </p:cNvPr>
          <p:cNvSpPr>
            <a:spLocks noGrp="1" noChangeArrowheads="1"/>
          </p:cNvSpPr>
          <p:nvPr>
            <p:ph type="sldNum" sz="quarter" idx="4"/>
          </p:nvPr>
        </p:nvSpPr>
        <p:spPr bwMode="auto">
          <a:xfrm>
            <a:off x="6934200" y="6400800"/>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CF98F049-DD4B-47BA-B7A2-61458B4ED9DD}" type="slidenum">
              <a:rPr lang="en-US" altLang="en-US"/>
              <a:pPr>
                <a:defRPr/>
              </a:pPr>
              <a:t>‹#›</a:t>
            </a:fld>
            <a:endParaRPr lang="en-US" altLang="en-US"/>
          </a:p>
        </p:txBody>
      </p:sp>
      <p:pic>
        <p:nvPicPr>
          <p:cNvPr id="1027" name="Picture 7" descr="swish-ppt">
            <a:extLst>
              <a:ext uri="{FF2B5EF4-FFF2-40B4-BE49-F238E27FC236}">
                <a16:creationId xmlns:a16="http://schemas.microsoft.com/office/drawing/2014/main" id="{CDE37DC7-535D-6628-AB0C-A05CBFB8CE2C}"/>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a:extLst>
              <a:ext uri="{FF2B5EF4-FFF2-40B4-BE49-F238E27FC236}">
                <a16:creationId xmlns:a16="http://schemas.microsoft.com/office/drawing/2014/main" id="{2657DEB4-E6C4-DBE1-A604-452A81F3FCB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Arial" pitchFamily="34"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C52E4DE-208A-4BE0-96F9-782845DFD803}"/>
              </a:ext>
            </a:extLst>
          </p:cNvPr>
          <p:cNvSpPr>
            <a:spLocks noGrp="1"/>
          </p:cNvSpPr>
          <p:nvPr>
            <p:ph type="title"/>
          </p:nvPr>
        </p:nvSpPr>
        <p:spPr bwMode="auto">
          <a:xfrm>
            <a:off x="628650" y="966788"/>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6FA11C8-C656-4CCD-ACCA-8BFA3957432D}"/>
              </a:ext>
            </a:extLst>
          </p:cNvPr>
          <p:cNvSpPr>
            <a:spLocks noGrp="1"/>
          </p:cNvSpPr>
          <p:nvPr>
            <p:ph type="body" idx="1"/>
          </p:nvPr>
        </p:nvSpPr>
        <p:spPr bwMode="auto">
          <a:xfrm>
            <a:off x="628650" y="1906588"/>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9" name="Text Placeholder 2">
            <a:extLst>
              <a:ext uri="{FF2B5EF4-FFF2-40B4-BE49-F238E27FC236}">
                <a16:creationId xmlns:a16="http://schemas.microsoft.com/office/drawing/2014/main" id="{13A36A92-587D-49BA-83A0-1EA380A73402}"/>
              </a:ext>
            </a:extLst>
          </p:cNvPr>
          <p:cNvSpPr txBox="1">
            <a:spLocks/>
          </p:cNvSpPr>
          <p:nvPr/>
        </p:nvSpPr>
        <p:spPr>
          <a:xfrm>
            <a:off x="628650" y="6400800"/>
            <a:ext cx="7886700" cy="387350"/>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sz="1200" b="1" dirty="0">
                <a:solidFill>
                  <a:srgbClr val="262A63"/>
                </a:solidFill>
                <a:latin typeface="Arial" panose="020B0604020202020204" pitchFamily="34" charset="0"/>
                <a:hlinkClick r:id="rId20"/>
              </a:rPr>
              <a:t>www.FLDOE.org</a:t>
            </a:r>
            <a:endParaRPr lang="en-US" sz="1200" b="1" dirty="0">
              <a:solidFill>
                <a:srgbClr val="262A63"/>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4E8031FB-3FEB-4231-AE94-5B5513D66325}"/>
              </a:ext>
            </a:extLst>
          </p:cNvPr>
          <p:cNvCxnSpPr/>
          <p:nvPr/>
        </p:nvCxnSpPr>
        <p:spPr>
          <a:xfrm flipH="1">
            <a:off x="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a:extLst>
              <a:ext uri="{FF2B5EF4-FFF2-40B4-BE49-F238E27FC236}">
                <a16:creationId xmlns:a16="http://schemas.microsoft.com/office/drawing/2014/main" id="{D69D6588-095D-4838-AA34-04526AFC22D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C731CC0D-221E-474B-B01D-1EA8592C6694}"/>
              </a:ext>
            </a:extLst>
          </p:cNvPr>
          <p:cNvCxnSpPr/>
          <p:nvPr/>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AFD6D2-68EB-4771-A434-5FBE78F2DA8A}"/>
              </a:ext>
            </a:extLst>
          </p:cNvPr>
          <p:cNvCxnSpPr/>
          <p:nvPr/>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C7C491-C208-4C8F-B98F-96C0542F7F45}"/>
              </a:ext>
            </a:extLst>
          </p:cNvPr>
          <p:cNvCxnSpPr/>
          <p:nvPr/>
        </p:nvCxnSpPr>
        <p:spPr>
          <a:xfrm flipH="1">
            <a:off x="548640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
        <p:nvSpPr>
          <p:cNvPr id="1034" name="TextBox 9">
            <a:extLst>
              <a:ext uri="{FF2B5EF4-FFF2-40B4-BE49-F238E27FC236}">
                <a16:creationId xmlns:a16="http://schemas.microsoft.com/office/drawing/2014/main" id="{FDDF3FC4-19E7-4682-8277-ED488F7C4EB8}"/>
              </a:ext>
            </a:extLst>
          </p:cNvPr>
          <p:cNvSpPr txBox="1">
            <a:spLocks noChangeArrowheads="1"/>
          </p:cNvSpPr>
          <p:nvPr/>
        </p:nvSpPr>
        <p:spPr bwMode="auto">
          <a:xfrm>
            <a:off x="8628063" y="6324600"/>
            <a:ext cx="479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8B1398A-CCFB-430E-90B5-3E70A9DEB532}" type="slidenum">
              <a:rPr lang="en-US" altLang="en-US" sz="1600">
                <a:solidFill>
                  <a:srgbClr val="7F7F7F"/>
                </a:solidFill>
              </a:rPr>
              <a:pPr/>
              <a:t>‹#›</a:t>
            </a:fld>
            <a:endParaRPr lang="en-US" altLang="en-US" sz="1600" dirty="0">
              <a:solidFill>
                <a:srgbClr val="7F7F7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748" r:id="rId2"/>
    <p:sldLayoutId id="2147483684" r:id="rId3"/>
    <p:sldLayoutId id="2147483685" r:id="rId4"/>
    <p:sldLayoutId id="2147483686" r:id="rId5"/>
    <p:sldLayoutId id="2147483687" r:id="rId6"/>
    <p:sldLayoutId id="2147483688" r:id="rId7"/>
    <p:sldLayoutId id="2147483749" r:id="rId8"/>
    <p:sldLayoutId id="2147483750" r:id="rId9"/>
    <p:sldLayoutId id="2147483751" r:id="rId10"/>
    <p:sldLayoutId id="2147483689" r:id="rId11"/>
    <p:sldLayoutId id="2147483690" r:id="rId12"/>
    <p:sldLayoutId id="2147483691" r:id="rId13"/>
    <p:sldLayoutId id="2147483692" r:id="rId14"/>
    <p:sldLayoutId id="2147483693" r:id="rId15"/>
    <p:sldLayoutId id="2147483694" r:id="rId16"/>
    <p:sldLayoutId id="2147483752" r:id="rId17"/>
    <p:sldLayoutId id="2147483753" r:id="rId18"/>
  </p:sldLayoutIdLst>
  <p:hf hdr="0" dt="0"/>
  <p:txStyles>
    <p:titleStyle>
      <a:lvl1pPr algn="l" rtl="0" eaLnBrk="1" fontAlgn="base" hangingPunct="1">
        <a:lnSpc>
          <a:spcPct val="90000"/>
        </a:lnSpc>
        <a:spcBef>
          <a:spcPct val="0"/>
        </a:spcBef>
        <a:spcAft>
          <a:spcPct val="0"/>
        </a:spcAft>
        <a:defRPr lang="en-US" sz="3200" b="1" kern="1200">
          <a:solidFill>
            <a:srgbClr val="262A63"/>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2pPr>
      <a:lvl3pPr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3pPr>
      <a:lvl4pPr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4pPr>
      <a:lvl5pPr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5pPr>
      <a:lvl6pPr marL="457200"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6pPr>
      <a:lvl7pPr marL="914400"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7pPr>
      <a:lvl8pPr marL="1371600"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8pPr>
      <a:lvl9pPr marL="1828800"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9pPr>
    </p:titleStyle>
    <p:bodyStyle>
      <a:lvl1pPr marL="228600" indent="-228600" algn="l" rtl="0" eaLnBrk="1" fontAlgn="base" hangingPunct="1">
        <a:lnSpc>
          <a:spcPct val="90000"/>
        </a:lnSpc>
        <a:spcBef>
          <a:spcPts val="1000"/>
        </a:spcBef>
        <a:spcAft>
          <a:spcPct val="0"/>
        </a:spcAft>
        <a:buClr>
          <a:srgbClr val="262A63"/>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rtl="0" eaLnBrk="1" fontAlgn="base" hangingPunct="1">
        <a:lnSpc>
          <a:spcPct val="90000"/>
        </a:lnSpc>
        <a:spcBef>
          <a:spcPts val="500"/>
        </a:spcBef>
        <a:spcAft>
          <a:spcPct val="0"/>
        </a:spcAft>
        <a:buClr>
          <a:srgbClr val="00689B"/>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rtl="0" eaLnBrk="1" fontAlgn="base" hangingPunct="1">
        <a:lnSpc>
          <a:spcPct val="90000"/>
        </a:lnSpc>
        <a:spcBef>
          <a:spcPts val="500"/>
        </a:spcBef>
        <a:spcAft>
          <a:spcPct val="0"/>
        </a:spcAft>
        <a:buClr>
          <a:srgbClr val="00A88D"/>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371600" algn="l" rtl="0" eaLnBrk="1" fontAlgn="base" hangingPunct="1">
        <a:lnSpc>
          <a:spcPct val="90000"/>
        </a:lnSpc>
        <a:spcBef>
          <a:spcPts val="500"/>
        </a:spcBef>
        <a:spcAft>
          <a:spcPct val="0"/>
        </a:spcAft>
        <a:buClr>
          <a:srgbClr val="9CB63C"/>
        </a:buClr>
        <a:buFont typeface="Arial" panose="020B0604020202020204" pitchFamily="34" charset="0"/>
        <a:defRPr sz="2000" kern="1200">
          <a:solidFill>
            <a:schemeClr val="tx1"/>
          </a:solidFill>
          <a:latin typeface="Calibri" panose="020F0502020204030204" pitchFamily="34" charset="0"/>
          <a:ea typeface="+mn-ea"/>
          <a:cs typeface="+mn-cs"/>
        </a:defRPr>
      </a:lvl4pPr>
      <a:lvl5pPr marL="2057400" indent="-228600" algn="l" rtl="0" eaLnBrk="1" fontAlgn="base" hangingPunct="1">
        <a:lnSpc>
          <a:spcPct val="90000"/>
        </a:lnSpc>
        <a:spcBef>
          <a:spcPts val="500"/>
        </a:spcBef>
        <a:spcAft>
          <a:spcPct val="0"/>
        </a:spcAft>
        <a:buClr>
          <a:srgbClr val="CD9D2C"/>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A0D15CE-2E5D-49A6-901C-EC1CDB84C138}" type="datetimeFigureOut">
              <a:rPr lang="en-US" smtClean="0"/>
              <a:t>2/8/2023</a:t>
            </a:fld>
            <a:endParaRPr lang="en-US"/>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56DC52A5-6F57-42C6-8639-BAC3FBB17807}" type="slidenum">
              <a:rPr lang="en-US" smtClean="0"/>
              <a:t>‹#›</a:t>
            </a:fld>
            <a:endParaRPr lang="en-US"/>
          </a:p>
        </p:txBody>
      </p:sp>
    </p:spTree>
    <p:extLst>
      <p:ext uri="{BB962C8B-B14F-4D97-AF65-F5344CB8AC3E}">
        <p14:creationId xmlns:p14="http://schemas.microsoft.com/office/powerpoint/2010/main" val="303456143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Version 1.0</a:t>
            </a:r>
          </a:p>
          <a:p>
            <a:r>
              <a:rPr lang="en-US" dirty="0"/>
              <a:t>Released August 5, 2020</a:t>
            </a:r>
          </a:p>
        </p:txBody>
      </p:sp>
    </p:spTree>
    <p:extLst>
      <p:ext uri="{BB962C8B-B14F-4D97-AF65-F5344CB8AC3E}">
        <p14:creationId xmlns:p14="http://schemas.microsoft.com/office/powerpoint/2010/main" val="1832353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4400" kern="1200">
          <a:solidFill>
            <a:srgbClr val="F3702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ell.ot.phhp.ufl.edu/" TargetMode="External"/><Relationship Id="rId3" Type="http://schemas.openxmlformats.org/officeDocument/2006/relationships/hyperlink" Target="https://apd.myflorida.com/" TargetMode="External"/><Relationship Id="rId7" Type="http://schemas.openxmlformats.org/officeDocument/2006/relationships/hyperlink" Target="https://fctc.edu/" TargetMode="External"/><Relationship Id="rId2" Type="http://schemas.openxmlformats.org/officeDocument/2006/relationships/hyperlink" Target="http://florida-card.org/" TargetMode="External"/><Relationship Id="rId1" Type="http://schemas.openxmlformats.org/officeDocument/2006/relationships/slideLayout" Target="../slideLayouts/slideLayout2.xml"/><Relationship Id="rId6" Type="http://schemas.openxmlformats.org/officeDocument/2006/relationships/hyperlink" Target="https://www.stjohns.k12.fl.us/ese/programs/transition/" TargetMode="External"/><Relationship Id="rId5" Type="http://schemas.openxmlformats.org/officeDocument/2006/relationships/hyperlink" Target="https://www.arcsj.org/services/community-campus/" TargetMode="External"/><Relationship Id="rId4" Type="http://schemas.openxmlformats.org/officeDocument/2006/relationships/hyperlink" Target="https://www.rehabworks.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5.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hyperlink" Target="mailto:yell@phhp.ufl.edu" TargetMode="External"/><Relationship Id="rId2" Type="http://schemas.openxmlformats.org/officeDocument/2006/relationships/notesSlide" Target="../notesSlides/notesSlide46.xml"/><Relationship Id="rId1" Type="http://schemas.openxmlformats.org/officeDocument/2006/relationships/slideLayout" Target="../slideLayouts/slideLayout70.xml"/><Relationship Id="rId5" Type="http://schemas.openxmlformats.org/officeDocument/2006/relationships/image" Target="../media/image135.png"/><Relationship Id="rId4" Type="http://schemas.openxmlformats.org/officeDocument/2006/relationships/hyperlink" Target="Resources%20for%20Families.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Jeannie.Potthast@jax.ufl.edu" TargetMode="External"/><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AutismJacksonville" TargetMode="External"/><Relationship Id="rId7"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hscj.ufl.edu/pediatrics/autism/"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8" Type="http://schemas.openxmlformats.org/officeDocument/2006/relationships/hyperlink" Target="http://fccflorida.org/fccmain.htm" TargetMode="External"/><Relationship Id="rId3" Type="http://schemas.openxmlformats.org/officeDocument/2006/relationships/hyperlink" Target="http://www.rehabworks.org/" TargetMode="External"/><Relationship Id="rId7" Type="http://schemas.openxmlformats.org/officeDocument/2006/relationships/hyperlink" Target="http://resourcedirectory.apd.myflorida.com/resourcedirectory/" TargetMode="Externa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hyperlink" Target="http://www.usbln.org/" TargetMode="External"/><Relationship Id="rId11" Type="http://schemas.openxmlformats.org/officeDocument/2006/relationships/hyperlink" Target="http://www.abletrust.org/" TargetMode="External"/><Relationship Id="rId5" Type="http://schemas.openxmlformats.org/officeDocument/2006/relationships/hyperlink" Target="http://www.faast.org/" TargetMode="External"/><Relationship Id="rId10" Type="http://schemas.openxmlformats.org/officeDocument/2006/relationships/hyperlink" Target="https://www.employflorida.com/vosnet/Default.aspx" TargetMode="External"/><Relationship Id="rId4" Type="http://schemas.openxmlformats.org/officeDocument/2006/relationships/hyperlink" Target="http://dbs.myflorida.com/" TargetMode="External"/><Relationship Id="rId9" Type="http://schemas.openxmlformats.org/officeDocument/2006/relationships/hyperlink" Target="http://www.fddc.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Sheryl.Dick-Stanford@apdcares.org"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1.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1.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8" Type="http://schemas.openxmlformats.org/officeDocument/2006/relationships/hyperlink" Target="mailto:Lfuncheon@arcsj.org" TargetMode="External"/><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43.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8.png"/><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3" Type="http://schemas.openxmlformats.org/officeDocument/2006/relationships/hyperlink" Target="https://fctc.edu/students/highschool/programs/" TargetMode="External"/><Relationship Id="rId2" Type="http://schemas.openxmlformats.org/officeDocument/2006/relationships/image" Target="../media/image128.png"/><Relationship Id="rId1" Type="http://schemas.openxmlformats.org/officeDocument/2006/relationships/slideLayout" Target="../slideLayouts/slideLayout53.xml"/><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fctc.edu/assessment/" TargetMode="External"/><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3" Type="http://schemas.openxmlformats.org/officeDocument/2006/relationships/hyperlink" Target="mailto:Studentadvising@FCTC.edu" TargetMode="External"/><Relationship Id="rId2" Type="http://schemas.openxmlformats.org/officeDocument/2006/relationships/hyperlink" Target="mailto:Tera.Upshaw@FCTC.edu" TargetMode="Externa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hyperlink" Target="https://fctc.edu/" TargetMode="External"/><Relationship Id="rId2" Type="http://schemas.openxmlformats.org/officeDocument/2006/relationships/image" Target="../media/image134.jpeg"/><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1.xml"/><Relationship Id="rId1" Type="http://schemas.openxmlformats.org/officeDocument/2006/relationships/slideLayout" Target="../slideLayouts/slideLayout70.xml"/><Relationship Id="rId4" Type="http://schemas.openxmlformats.org/officeDocument/2006/relationships/image" Target="../media/image138.jpg"/></Relationships>
</file>

<file path=ppt/slides/_rels/slide8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32.xml"/><Relationship Id="rId1" Type="http://schemas.openxmlformats.org/officeDocument/2006/relationships/slideLayout" Target="../slideLayouts/slideLayout70.xml"/><Relationship Id="rId4" Type="http://schemas.openxmlformats.org/officeDocument/2006/relationships/image" Target="../media/image140.jpeg"/></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4.xml"/><Relationship Id="rId1" Type="http://schemas.openxmlformats.org/officeDocument/2006/relationships/slideLayout" Target="../slideLayouts/slideLayout87.xml"/><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5.xml"/><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4.png"/><Relationship Id="rId4" Type="http://schemas.openxmlformats.org/officeDocument/2006/relationships/notesSlide" Target="../notesSlides/notesSlide3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5.png"/><Relationship Id="rId4" Type="http://schemas.openxmlformats.org/officeDocument/2006/relationships/notesSlide" Target="../notesSlides/notesSlide37.xml"/></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8.xml"/><Relationship Id="rId1" Type="http://schemas.openxmlformats.org/officeDocument/2006/relationships/slideLayout" Target="../slideLayouts/slideLayout87.xml"/></Relationships>
</file>

<file path=ppt/slides/_rels/slide94.xml.rels><?xml version="1.0" encoding="UTF-8" standalone="yes"?>
<Relationships xmlns="http://schemas.openxmlformats.org/package/2006/relationships"><Relationship Id="rId3" Type="http://schemas.openxmlformats.org/officeDocument/2006/relationships/hyperlink" Target="https://redcap.ctsi.ufl.edu/redcap/surveys/?s=A9JKDRTA99F8F8FX" TargetMode="External"/><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148.emf"/><Relationship Id="rId5" Type="http://schemas.openxmlformats.org/officeDocument/2006/relationships/oleObject" Target="../embeddings/oleObject1.bin"/><Relationship Id="rId4" Type="http://schemas.openxmlformats.org/officeDocument/2006/relationships/image" Target="../media/image147.png"/></Relationships>
</file>

<file path=ppt/slides/_rels/slide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9.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3.jpeg"/><Relationship Id="rId2" Type="http://schemas.openxmlformats.org/officeDocument/2006/relationships/diagramData" Target="../diagrams/data2.xml"/><Relationship Id="rId1" Type="http://schemas.openxmlformats.org/officeDocument/2006/relationships/slideLayout" Target="../slideLayouts/slideLayout7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0.xml"/><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1.xml"/><Relationship Id="rId1" Type="http://schemas.openxmlformats.org/officeDocument/2006/relationships/slideLayout" Target="../slideLayouts/slideLayout87.xml"/><Relationship Id="rId4" Type="http://schemas.openxmlformats.org/officeDocument/2006/relationships/hyperlink" Target="https://app.vocfit.com/jmr/Dea4MDjup3817oeJwGiLOL98diXNxYNr"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app.vocfit.com/jmr/kGzywxsK3UBC85nMDId9VWoQyIm5wnE6" TargetMode="External"/><Relationship Id="rId2" Type="http://schemas.openxmlformats.org/officeDocument/2006/relationships/notesSlide" Target="../notesSlides/notesSlide42.xml"/><Relationship Id="rId1" Type="http://schemas.openxmlformats.org/officeDocument/2006/relationships/slideLayout" Target="../slideLayouts/slideLayout87.xml"/><Relationship Id="rId4" Type="http://schemas.openxmlformats.org/officeDocument/2006/relationships/image" Target="../media/image1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77D4C-79A0-1A5D-139C-BCAE187FF8AE}"/>
              </a:ext>
            </a:extLst>
          </p:cNvPr>
          <p:cNvSpPr>
            <a:spLocks noGrp="1"/>
          </p:cNvSpPr>
          <p:nvPr>
            <p:ph type="title"/>
          </p:nvPr>
        </p:nvSpPr>
        <p:spPr>
          <a:xfrm>
            <a:off x="628650" y="631825"/>
            <a:ext cx="7886700" cy="1325563"/>
          </a:xfrm>
        </p:spPr>
        <p:txBody>
          <a:bodyPr>
            <a:normAutofit/>
          </a:bodyPr>
          <a:lstStyle/>
          <a:p>
            <a:pPr algn="ctr"/>
            <a:r>
              <a:rPr lang="en-US" b="1" dirty="0"/>
              <a:t>Transition Planning for Ages 18 – 22 </a:t>
            </a:r>
          </a:p>
        </p:txBody>
      </p:sp>
      <p:sp>
        <p:nvSpPr>
          <p:cNvPr id="3" name="Content Placeholder 2">
            <a:extLst>
              <a:ext uri="{FF2B5EF4-FFF2-40B4-BE49-F238E27FC236}">
                <a16:creationId xmlns:a16="http://schemas.microsoft.com/office/drawing/2014/main" id="{1391424F-9A2E-92A7-2AE3-6C9509D6E807}"/>
              </a:ext>
            </a:extLst>
          </p:cNvPr>
          <p:cNvSpPr>
            <a:spLocks noGrp="1"/>
          </p:cNvSpPr>
          <p:nvPr>
            <p:ph idx="1"/>
          </p:nvPr>
        </p:nvSpPr>
        <p:spPr>
          <a:xfrm>
            <a:off x="241173" y="1957388"/>
            <a:ext cx="8826627" cy="4580572"/>
          </a:xfrm>
        </p:spPr>
        <p:txBody>
          <a:bodyPr>
            <a:normAutofit/>
          </a:bodyPr>
          <a:lstStyle/>
          <a:p>
            <a:r>
              <a:rPr lang="en-US" sz="1600" dirty="0"/>
              <a:t>Welcome 								             	Avery Greene</a:t>
            </a:r>
          </a:p>
          <a:p>
            <a:r>
              <a:rPr lang="en-US" sz="1600" dirty="0">
                <a:hlinkClick r:id="rId2"/>
              </a:rPr>
              <a:t>The Center for Autism &amp; Related Disabilities (CARD) (florida-card.org)</a:t>
            </a:r>
            <a:r>
              <a:rPr lang="en-US" sz="1600" dirty="0"/>
              <a:t>	             	Brett Walden</a:t>
            </a:r>
          </a:p>
          <a:p>
            <a:r>
              <a:rPr lang="en-US" sz="1600" dirty="0">
                <a:hlinkClick r:id="rId3"/>
              </a:rPr>
              <a:t>APD - Agency for Persons with Disabilities - State of Florida (myflorida.com)</a:t>
            </a:r>
            <a:r>
              <a:rPr lang="en-US" sz="1600" dirty="0"/>
              <a:t>         	Sheryl Dick-Stanford</a:t>
            </a:r>
          </a:p>
          <a:p>
            <a:r>
              <a:rPr lang="en-US" sz="1600" dirty="0">
                <a:hlinkClick r:id="rId4"/>
              </a:rPr>
              <a:t>Florida Division of Vocational Rehabilitation (rehabworks.org)</a:t>
            </a:r>
            <a:r>
              <a:rPr lang="en-US" sz="1600" dirty="0"/>
              <a:t>		             	Kim Houghton</a:t>
            </a:r>
          </a:p>
          <a:p>
            <a:r>
              <a:rPr lang="en-US" sz="1600" dirty="0">
                <a:hlinkClick r:id="rId5"/>
              </a:rPr>
              <a:t>The Arc of the St Johns | Community Campus (arcsj.org)</a:t>
            </a:r>
            <a:r>
              <a:rPr lang="en-US" sz="1600" dirty="0"/>
              <a:t>			             	Lynne Funcheon</a:t>
            </a:r>
          </a:p>
          <a:p>
            <a:r>
              <a:rPr lang="en-US" sz="1600" dirty="0">
                <a:hlinkClick r:id="rId6"/>
              </a:rPr>
              <a:t>Transition Services – Exceptional Student Education (ESE) (stjohns.k12.fl.us)</a:t>
            </a:r>
            <a:r>
              <a:rPr lang="en-US" sz="1600" dirty="0"/>
              <a:t>        	</a:t>
            </a:r>
          </a:p>
          <a:p>
            <a:pPr lvl="1"/>
            <a:r>
              <a:rPr lang="en-US" sz="1600" dirty="0"/>
              <a:t>Life Work Overview</a:t>
            </a:r>
            <a:r>
              <a:rPr lang="en-US" sz="1300" dirty="0"/>
              <a:t>						               	</a:t>
            </a:r>
            <a:r>
              <a:rPr lang="en-US" sz="1600" dirty="0"/>
              <a:t>Jennifer Argentina</a:t>
            </a:r>
          </a:p>
          <a:p>
            <a:pPr lvl="1"/>
            <a:r>
              <a:rPr lang="en-US" sz="1600" dirty="0"/>
              <a:t>Project SEARCH Overview						            	Byron Pennington</a:t>
            </a:r>
          </a:p>
          <a:p>
            <a:r>
              <a:rPr lang="en-US" sz="1600" dirty="0">
                <a:hlinkClick r:id="rId7"/>
              </a:rPr>
              <a:t>Home - First Coast Technical College (FCTC)</a:t>
            </a:r>
            <a:r>
              <a:rPr lang="en-US" sz="1600" dirty="0"/>
              <a:t>				             	Jillian Patterson</a:t>
            </a:r>
          </a:p>
          <a:p>
            <a:r>
              <a:rPr lang="en-US" sz="1600" dirty="0">
                <a:hlinkClick r:id="rId8"/>
              </a:rPr>
              <a:t>Youth &amp; Young Adult Empowerment, Leadership, &amp; Learning (YELL) Lab » » University of Florida (ufl.edu)</a:t>
            </a:r>
            <a:r>
              <a:rPr lang="en-US" sz="1600" dirty="0"/>
              <a:t>						         Dr. Jessica Kramer and Elizabeth Kennelly</a:t>
            </a:r>
          </a:p>
          <a:p>
            <a:endParaRPr lang="en-US" sz="1300" dirty="0"/>
          </a:p>
          <a:p>
            <a:endParaRPr lang="en-US" sz="1300" dirty="0"/>
          </a:p>
        </p:txBody>
      </p:sp>
    </p:spTree>
    <p:extLst>
      <p:ext uri="{BB962C8B-B14F-4D97-AF65-F5344CB8AC3E}">
        <p14:creationId xmlns:p14="http://schemas.microsoft.com/office/powerpoint/2010/main" val="215987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8788" y="1447800"/>
            <a:ext cx="8229600" cy="838200"/>
          </a:xfrm>
        </p:spPr>
        <p:txBody>
          <a:bodyPr/>
          <a:lstStyle/>
          <a:p>
            <a:pPr algn="ctr" eaLnBrk="1" hangingPunct="1"/>
            <a:r>
              <a:rPr lang="en-US" altLang="en-US" sz="2700" b="1">
                <a:solidFill>
                  <a:srgbClr val="008000"/>
                </a:solidFill>
                <a:latin typeface="Arial" panose="020B0604020202020204" pitchFamily="34" charset="0"/>
                <a:cs typeface="Arial" panose="020B0604020202020204" pitchFamily="34" charset="0"/>
              </a:rPr>
              <a:t>CARD Support and Social Skills Services </a:t>
            </a:r>
            <a:r>
              <a:rPr lang="en-US" altLang="en-US" sz="2700" b="1">
                <a:latin typeface="Arial" panose="020B0604020202020204" pitchFamily="34" charset="0"/>
                <a:cs typeface="Arial" panose="020B0604020202020204" pitchFamily="34" charset="0"/>
              </a:rPr>
              <a:t>	</a:t>
            </a:r>
            <a:br>
              <a:rPr lang="en-US" altLang="en-US" sz="2200"/>
            </a:br>
            <a:r>
              <a:rPr lang="en-US" altLang="en-US" sz="2200"/>
              <a:t>	</a:t>
            </a:r>
            <a:endParaRPr lang="en-US" altLang="en-US" sz="2200" b="1"/>
          </a:p>
        </p:txBody>
      </p:sp>
      <p:sp>
        <p:nvSpPr>
          <p:cNvPr id="11267" name="Content Placeholder 2"/>
          <p:cNvSpPr>
            <a:spLocks noGrp="1"/>
          </p:cNvSpPr>
          <p:nvPr>
            <p:ph idx="1"/>
          </p:nvPr>
        </p:nvSpPr>
        <p:spPr>
          <a:xfrm>
            <a:off x="484188" y="2171700"/>
            <a:ext cx="8229600" cy="4152900"/>
          </a:xfrm>
        </p:spPr>
        <p:txBody>
          <a:bodyPr/>
          <a:lstStyle/>
          <a:p>
            <a:pPr lvl="1" eaLnBrk="1" hangingPunct="1"/>
            <a:r>
              <a:rPr lang="en-US" altLang="en-US" sz="2800" b="1" dirty="0">
                <a:latin typeface="Arial" panose="020B0604020202020204" pitchFamily="34" charset="0"/>
                <a:cs typeface="Arial" panose="020B0604020202020204" pitchFamily="34" charset="0"/>
              </a:rPr>
              <a:t>Social Skills Groups</a:t>
            </a:r>
          </a:p>
          <a:p>
            <a:pPr lvl="2" eaLnBrk="1" hangingPunct="1"/>
            <a:r>
              <a:rPr lang="en-US" altLang="en-US" sz="2000" dirty="0">
                <a:latin typeface="Arial" panose="020B0604020202020204" pitchFamily="34" charset="0"/>
                <a:cs typeface="Arial" panose="020B0604020202020204" pitchFamily="34" charset="0"/>
              </a:rPr>
              <a:t>Social Skills for Adolescents and Young Adults</a:t>
            </a:r>
          </a:p>
          <a:p>
            <a:pPr lvl="3" eaLnBrk="1" hangingPunct="1"/>
            <a:r>
              <a:rPr lang="en-US" altLang="en-US" sz="1800" dirty="0">
                <a:latin typeface="Arial" panose="020B0604020202020204" pitchFamily="34" charset="0"/>
                <a:cs typeface="Arial" panose="020B0604020202020204" pitchFamily="34" charset="0"/>
              </a:rPr>
              <a:t>Pokémon Go Outside</a:t>
            </a:r>
          </a:p>
          <a:p>
            <a:pPr lvl="3" eaLnBrk="1" hangingPunct="1"/>
            <a:r>
              <a:rPr lang="en-US" altLang="en-US" sz="1800" dirty="0">
                <a:latin typeface="Arial" panose="020B0604020202020204" pitchFamily="34" charset="0"/>
                <a:cs typeface="Arial" panose="020B0604020202020204" pitchFamily="34" charset="0"/>
              </a:rPr>
              <a:t>Retro Diner</a:t>
            </a:r>
          </a:p>
          <a:p>
            <a:pPr lvl="2" eaLnBrk="1" hangingPunct="1"/>
            <a:r>
              <a:rPr lang="en-US" altLang="en-US" sz="2000" dirty="0">
                <a:latin typeface="Arial" panose="020B0604020202020204" pitchFamily="34" charset="0"/>
                <a:cs typeface="Arial" panose="020B0604020202020204" pitchFamily="34" charset="0"/>
              </a:rPr>
              <a:t>Social Skills for Older Adults</a:t>
            </a:r>
          </a:p>
          <a:p>
            <a:pPr lvl="3" eaLnBrk="1" hangingPunct="1"/>
            <a:r>
              <a:rPr lang="en-US" altLang="en-US" sz="1800" dirty="0">
                <a:latin typeface="Arial" panose="020B0604020202020204" pitchFamily="34" charset="0"/>
                <a:cs typeface="Arial" panose="020B0604020202020204" pitchFamily="34" charset="0"/>
              </a:rPr>
              <a:t>Retro Diner</a:t>
            </a:r>
          </a:p>
          <a:p>
            <a:pPr lvl="1" eaLnBrk="1" hangingPunct="1"/>
            <a:r>
              <a:rPr lang="en-US" altLang="en-US" sz="2800" b="1" dirty="0">
                <a:latin typeface="Arial" panose="020B0604020202020204" pitchFamily="34" charset="0"/>
                <a:cs typeface="Arial" panose="020B0604020202020204" pitchFamily="34" charset="0"/>
              </a:rPr>
              <a:t>Support Groups</a:t>
            </a:r>
          </a:p>
          <a:p>
            <a:pPr lvl="2" eaLnBrk="1" hangingPunct="1"/>
            <a:r>
              <a:rPr lang="en-US" altLang="en-US" sz="2000" dirty="0">
                <a:latin typeface="Arial" panose="020B0604020202020204" pitchFamily="34" charset="0"/>
                <a:cs typeface="Arial" panose="020B0604020202020204" pitchFamily="34" charset="0"/>
              </a:rPr>
              <a:t>Adult Support Group</a:t>
            </a:r>
          </a:p>
          <a:p>
            <a:pPr lvl="2" eaLnBrk="1" hangingPunct="1"/>
            <a:r>
              <a:rPr lang="en-US" altLang="en-US" sz="2000" dirty="0">
                <a:latin typeface="Arial" panose="020B0604020202020204" pitchFamily="34" charset="0"/>
                <a:cs typeface="Arial" panose="020B0604020202020204" pitchFamily="34" charset="0"/>
              </a:rPr>
              <a:t>SibShops</a:t>
            </a:r>
          </a:p>
          <a:p>
            <a:pPr lvl="2" eaLnBrk="1" hangingPunct="1"/>
            <a:r>
              <a:rPr lang="en-US" altLang="en-US" sz="2000" dirty="0">
                <a:latin typeface="Arial" panose="020B0604020202020204" pitchFamily="34" charset="0"/>
                <a:cs typeface="Arial" panose="020B0604020202020204" pitchFamily="34" charset="0"/>
              </a:rPr>
              <a:t>Parent Support Group</a:t>
            </a:r>
          </a:p>
          <a:p>
            <a:pPr lvl="1" eaLnBrk="1" hangingPunct="1"/>
            <a:endParaRPr lang="en-US" altLang="en-US" dirty="0"/>
          </a:p>
          <a:p>
            <a:pPr lvl="1" eaLnBrk="1" hangingPunct="1"/>
            <a:endParaRPr lang="en-US" altLang="en-US" dirty="0"/>
          </a:p>
          <a:p>
            <a:pPr eaLnBrk="1" hangingPunct="1"/>
            <a:endParaRPr lang="en-US" altLang="en-US" dirty="0"/>
          </a:p>
          <a:p>
            <a:pPr lvl="1" eaLnBrk="1" hangingPunct="1"/>
            <a:endParaRPr lang="en-US" altLang="en-US" dirty="0"/>
          </a:p>
        </p:txBody>
      </p:sp>
      <p:pic>
        <p:nvPicPr>
          <p:cNvPr id="1126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3AA8B1-5F7C-D440-B806-F73C733A69A2}"/>
              </a:ext>
            </a:extLst>
          </p:cNvPr>
          <p:cNvSpPr txBox="1">
            <a:spLocks/>
          </p:cNvSpPr>
          <p:nvPr/>
        </p:nvSpPr>
        <p:spPr>
          <a:xfrm>
            <a:off x="0" y="957805"/>
            <a:ext cx="8178800" cy="851803"/>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F37021"/>
                </a:solidFill>
                <a:latin typeface="+mj-lt"/>
                <a:ea typeface="+mj-ea"/>
                <a:cs typeface="+mj-cs"/>
              </a:defRPr>
            </a:lvl1pPr>
          </a:lstStyle>
          <a:p>
            <a:r>
              <a:rPr lang="en-US" sz="2100" b="1" dirty="0"/>
              <a:t>Research Opportunity</a:t>
            </a:r>
          </a:p>
        </p:txBody>
      </p:sp>
      <p:sp>
        <p:nvSpPr>
          <p:cNvPr id="2" name="Rectangle 1"/>
          <p:cNvSpPr/>
          <p:nvPr/>
        </p:nvSpPr>
        <p:spPr>
          <a:xfrm>
            <a:off x="3420533" y="948477"/>
            <a:ext cx="4572000" cy="748090"/>
          </a:xfrm>
          <a:prstGeom prst="rect">
            <a:avLst/>
          </a:prstGeom>
        </p:spPr>
        <p:txBody>
          <a:bodyPr wrap="square">
            <a:spAutoFit/>
          </a:bodyPr>
          <a:lstStyle/>
          <a:p>
            <a:pPr algn="ctr">
              <a:lnSpc>
                <a:spcPct val="107000"/>
              </a:lnSpc>
              <a:spcAft>
                <a:spcPts val="600"/>
              </a:spcAft>
            </a:pPr>
            <a:r>
              <a:rPr lang="en-US" sz="1350" b="1" dirty="0">
                <a:solidFill>
                  <a:srgbClr val="767171"/>
                </a:solidFill>
                <a:latin typeface="Arial" panose="020B0604020202020204" pitchFamily="34" charset="0"/>
                <a:ea typeface="Times New Roman" panose="02020603050405020304" pitchFamily="18" charset="0"/>
                <a:cs typeface="Times New Roman" panose="02020603050405020304" pitchFamily="18" charset="0"/>
              </a:rPr>
              <a:t>Goal: Explore the work-related experiences of people with intellectual disabilities and improve the Vocational Fit Assessment Tool.</a:t>
            </a:r>
            <a:endParaRPr lang="en-US" sz="7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6"/>
          <p:cNvSpPr>
            <a:spLocks noGrp="1"/>
          </p:cNvSpPr>
          <p:nvPr>
            <p:ph idx="1"/>
          </p:nvPr>
        </p:nvSpPr>
        <p:spPr>
          <a:xfrm>
            <a:off x="105834" y="1684543"/>
            <a:ext cx="6354233" cy="3842729"/>
          </a:xfrm>
        </p:spPr>
        <p:txBody>
          <a:bodyPr>
            <a:normAutofit fontScale="47500" lnSpcReduction="20000"/>
          </a:bodyPr>
          <a:lstStyle/>
          <a:p>
            <a:pPr marL="0" indent="0">
              <a:buNone/>
            </a:pPr>
            <a:r>
              <a:rPr lang="en-US" b="1" dirty="0"/>
              <a:t>Who can participate?</a:t>
            </a:r>
            <a:endParaRPr lang="en-US" dirty="0"/>
          </a:p>
          <a:p>
            <a:pPr lvl="0"/>
            <a:r>
              <a:rPr lang="en-US" dirty="0"/>
              <a:t>Adults with intellectual disabilities, ages 18-26, currently engaged in work activities A person who knows them well and has been a part of their life (e.g., teacher, parent, job coach, employer)</a:t>
            </a:r>
          </a:p>
          <a:p>
            <a:pPr marL="0" indent="0">
              <a:buNone/>
            </a:pPr>
            <a:endParaRPr lang="en-US" dirty="0"/>
          </a:p>
          <a:p>
            <a:pPr marL="0" indent="0">
              <a:buNone/>
            </a:pPr>
            <a:r>
              <a:rPr lang="en-US" b="1" dirty="0"/>
              <a:t>Interview partners will:</a:t>
            </a:r>
            <a:endParaRPr lang="en-US" dirty="0"/>
          </a:p>
          <a:p>
            <a:pPr lvl="0"/>
            <a:r>
              <a:rPr lang="en-US" dirty="0"/>
              <a:t>Provide background information on the adult with intellectual disability</a:t>
            </a:r>
          </a:p>
          <a:p>
            <a:pPr lvl="0"/>
            <a:r>
              <a:rPr lang="en-US" dirty="0"/>
              <a:t>Talk about what they are good at or work history</a:t>
            </a:r>
          </a:p>
          <a:p>
            <a:pPr marL="0" lvl="0" indent="0">
              <a:buNone/>
            </a:pPr>
            <a:endParaRPr lang="en-US" dirty="0"/>
          </a:p>
          <a:p>
            <a:pPr marL="0" indent="0">
              <a:buNone/>
            </a:pPr>
            <a:r>
              <a:rPr lang="en-US" b="1" dirty="0"/>
              <a:t>How long with it take?</a:t>
            </a:r>
            <a:endParaRPr lang="en-US" dirty="0"/>
          </a:p>
          <a:p>
            <a:pPr lvl="0"/>
            <a:r>
              <a:rPr lang="en-US" dirty="0"/>
              <a:t>Each interview will take approximately 2 hours</a:t>
            </a:r>
          </a:p>
          <a:p>
            <a:pPr lvl="0"/>
            <a:r>
              <a:rPr lang="en-US" dirty="0"/>
              <a:t>There will be 3 interviews: now, in  6-12 months, and again in 12-24 months</a:t>
            </a:r>
          </a:p>
          <a:p>
            <a:pPr lvl="0"/>
            <a:r>
              <a:rPr lang="en-US" dirty="0"/>
              <a:t>Questions will be given to participant partners ahead of time to allow more time for reading and preparation</a:t>
            </a:r>
          </a:p>
          <a:p>
            <a:pPr lvl="0"/>
            <a:r>
              <a:rPr lang="en-US" dirty="0"/>
              <a:t>As a thank you gift, each participant partner will receive $40 for each interview (each partner can expect to receive $120)</a:t>
            </a:r>
          </a:p>
        </p:txBody>
      </p:sp>
      <p:pic>
        <p:nvPicPr>
          <p:cNvPr id="5" name="Picture 4" descr="Qr code&#10;&#10;Description automatically generated">
            <a:extLst>
              <a:ext uri="{FF2B5EF4-FFF2-40B4-BE49-F238E27FC236}">
                <a16:creationId xmlns:a16="http://schemas.microsoft.com/office/drawing/2014/main" id="{BB2DA4B0-4FF0-44D1-B569-59DE763A0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901" y="2789863"/>
            <a:ext cx="1757153" cy="1757153"/>
          </a:xfrm>
          <a:prstGeom prst="rect">
            <a:avLst/>
          </a:prstGeom>
        </p:spPr>
      </p:pic>
    </p:spTree>
    <p:extLst>
      <p:ext uri="{BB962C8B-B14F-4D97-AF65-F5344CB8AC3E}">
        <p14:creationId xmlns:p14="http://schemas.microsoft.com/office/powerpoint/2010/main" val="3161891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3AA8B1-5F7C-D440-B806-F73C733A69A2}"/>
              </a:ext>
            </a:extLst>
          </p:cNvPr>
          <p:cNvSpPr txBox="1">
            <a:spLocks/>
          </p:cNvSpPr>
          <p:nvPr/>
        </p:nvSpPr>
        <p:spPr>
          <a:xfrm>
            <a:off x="0" y="957805"/>
            <a:ext cx="8178800" cy="851803"/>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F37021"/>
                </a:solidFill>
                <a:latin typeface="+mj-lt"/>
                <a:ea typeface="+mj-ea"/>
                <a:cs typeface="+mj-cs"/>
              </a:defRPr>
            </a:lvl1pPr>
          </a:lstStyle>
          <a:p>
            <a:r>
              <a:rPr lang="en-US" sz="2700" b="1" dirty="0"/>
              <a:t>Research Opportunity</a:t>
            </a:r>
          </a:p>
        </p:txBody>
      </p:sp>
      <p:sp>
        <p:nvSpPr>
          <p:cNvPr id="2" name="Rectangle 1"/>
          <p:cNvSpPr/>
          <p:nvPr/>
        </p:nvSpPr>
        <p:spPr>
          <a:xfrm>
            <a:off x="3420533" y="948477"/>
            <a:ext cx="4572000" cy="748090"/>
          </a:xfrm>
          <a:prstGeom prst="rect">
            <a:avLst/>
          </a:prstGeom>
        </p:spPr>
        <p:txBody>
          <a:bodyPr wrap="square">
            <a:spAutoFit/>
          </a:bodyPr>
          <a:lstStyle/>
          <a:p>
            <a:pPr algn="ctr">
              <a:lnSpc>
                <a:spcPct val="107000"/>
              </a:lnSpc>
              <a:spcAft>
                <a:spcPts val="600"/>
              </a:spcAft>
            </a:pPr>
            <a:r>
              <a:rPr lang="en-US" sz="1350" b="1" dirty="0">
                <a:solidFill>
                  <a:srgbClr val="767171"/>
                </a:solidFill>
                <a:latin typeface="Arial" panose="020B0604020202020204" pitchFamily="34" charset="0"/>
                <a:ea typeface="Times New Roman" panose="02020603050405020304" pitchFamily="18" charset="0"/>
                <a:cs typeface="Times New Roman" panose="02020603050405020304" pitchFamily="18" charset="0"/>
              </a:rPr>
              <a:t>Goal: Explore the work-related experiences of people with intellectual disabilities and improve the Vocational Fit Assessment Tool.</a:t>
            </a:r>
            <a:endParaRPr lang="en-US" sz="7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6"/>
          <p:cNvSpPr>
            <a:spLocks noGrp="1"/>
          </p:cNvSpPr>
          <p:nvPr>
            <p:ph idx="1"/>
          </p:nvPr>
        </p:nvSpPr>
        <p:spPr>
          <a:xfrm>
            <a:off x="105834" y="1684543"/>
            <a:ext cx="6354233" cy="3842729"/>
          </a:xfrm>
        </p:spPr>
        <p:txBody>
          <a:bodyPr>
            <a:normAutofit/>
          </a:bodyPr>
          <a:lstStyle/>
          <a:p>
            <a:pPr marL="0" indent="0">
              <a:buNone/>
            </a:pPr>
            <a:r>
              <a:rPr lang="en-US" b="1" dirty="0"/>
              <a:t>Transition-age youth with disabilities</a:t>
            </a:r>
            <a:endParaRPr lang="en-US" dirty="0"/>
          </a:p>
          <a:p>
            <a:pPr lvl="0"/>
            <a:r>
              <a:rPr lang="en-US" dirty="0"/>
              <a:t>Agree to participate in the study.</a:t>
            </a:r>
          </a:p>
          <a:p>
            <a:pPr lvl="0"/>
            <a:r>
              <a:rPr lang="en-US" dirty="0"/>
              <a:t>Answer questions about you and your work during a 1-2 hour interview.</a:t>
            </a:r>
          </a:p>
          <a:p>
            <a:pPr lvl="0"/>
            <a:r>
              <a:rPr lang="en-US" dirty="0"/>
              <a:t>Receive a $40 gift-card after each interview.</a:t>
            </a:r>
          </a:p>
          <a:p>
            <a:r>
              <a:rPr lang="en-US" dirty="0"/>
              <a:t>Receive a report about your job skills and job matches after the interview.</a:t>
            </a:r>
          </a:p>
        </p:txBody>
      </p:sp>
      <p:pic>
        <p:nvPicPr>
          <p:cNvPr id="8" name="Picture 7" descr="Qr code&#10;&#10;Description automatically generated">
            <a:extLst>
              <a:ext uri="{FF2B5EF4-FFF2-40B4-BE49-F238E27FC236}">
                <a16:creationId xmlns:a16="http://schemas.microsoft.com/office/drawing/2014/main" id="{B805A7F3-0424-40DF-851E-D926A824C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901" y="2789863"/>
            <a:ext cx="1757153" cy="1757153"/>
          </a:xfrm>
          <a:prstGeom prst="rect">
            <a:avLst/>
          </a:prstGeom>
        </p:spPr>
      </p:pic>
    </p:spTree>
    <p:extLst>
      <p:ext uri="{BB962C8B-B14F-4D97-AF65-F5344CB8AC3E}">
        <p14:creationId xmlns:p14="http://schemas.microsoft.com/office/powerpoint/2010/main" val="33690135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3AA8B1-5F7C-D440-B806-F73C733A69A2}"/>
              </a:ext>
            </a:extLst>
          </p:cNvPr>
          <p:cNvSpPr txBox="1">
            <a:spLocks/>
          </p:cNvSpPr>
          <p:nvPr/>
        </p:nvSpPr>
        <p:spPr>
          <a:xfrm>
            <a:off x="105833" y="226867"/>
            <a:ext cx="8178800" cy="851803"/>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F37021"/>
                </a:solidFill>
                <a:latin typeface="+mj-lt"/>
                <a:ea typeface="+mj-ea"/>
                <a:cs typeface="+mj-cs"/>
              </a:defRPr>
            </a:lvl1pPr>
          </a:lstStyle>
          <a:p>
            <a:r>
              <a:rPr lang="en-US" sz="2700" b="1" dirty="0"/>
              <a:t>Research Opportunity</a:t>
            </a:r>
          </a:p>
        </p:txBody>
      </p:sp>
      <p:sp>
        <p:nvSpPr>
          <p:cNvPr id="2" name="Rectangle 1"/>
          <p:cNvSpPr/>
          <p:nvPr/>
        </p:nvSpPr>
        <p:spPr>
          <a:xfrm>
            <a:off x="3686767" y="632614"/>
            <a:ext cx="4572000" cy="748090"/>
          </a:xfrm>
          <a:prstGeom prst="rect">
            <a:avLst/>
          </a:prstGeom>
        </p:spPr>
        <p:txBody>
          <a:bodyPr wrap="square">
            <a:spAutoFit/>
          </a:bodyPr>
          <a:lstStyle/>
          <a:p>
            <a:pPr algn="ctr">
              <a:lnSpc>
                <a:spcPct val="107000"/>
              </a:lnSpc>
              <a:spcAft>
                <a:spcPts val="600"/>
              </a:spcAft>
            </a:pPr>
            <a:r>
              <a:rPr lang="en-US" sz="1350" b="1" dirty="0">
                <a:solidFill>
                  <a:srgbClr val="767171"/>
                </a:solidFill>
                <a:latin typeface="Arial" panose="020B0604020202020204" pitchFamily="34" charset="0"/>
                <a:ea typeface="Times New Roman" panose="02020603050405020304" pitchFamily="18" charset="0"/>
                <a:cs typeface="Times New Roman" panose="02020603050405020304" pitchFamily="18" charset="0"/>
              </a:rPr>
              <a:t>Goal: Explore the work-related experiences of people with intellectual disabilities and improve the Vocational Fit Assessment Tool.</a:t>
            </a:r>
            <a:endParaRPr lang="en-US" sz="7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6"/>
          <p:cNvSpPr>
            <a:spLocks noGrp="1"/>
          </p:cNvSpPr>
          <p:nvPr>
            <p:ph idx="1"/>
          </p:nvPr>
        </p:nvSpPr>
        <p:spPr>
          <a:xfrm>
            <a:off x="105833" y="1380704"/>
            <a:ext cx="6354233" cy="3842729"/>
          </a:xfrm>
        </p:spPr>
        <p:txBody>
          <a:bodyPr>
            <a:normAutofit/>
          </a:bodyPr>
          <a:lstStyle/>
          <a:p>
            <a:pPr marL="0" indent="0">
              <a:buNone/>
            </a:pPr>
            <a:r>
              <a:rPr lang="en-US" b="1" dirty="0"/>
              <a:t>Parent/Legal Guardian</a:t>
            </a:r>
            <a:endParaRPr lang="en-US" dirty="0"/>
          </a:p>
          <a:p>
            <a:pPr lvl="0"/>
            <a:r>
              <a:rPr lang="en-US" dirty="0"/>
              <a:t>Sign a permission form to allow their youth be in the study.</a:t>
            </a:r>
          </a:p>
          <a:p>
            <a:pPr lvl="0"/>
            <a:r>
              <a:rPr lang="en-US" dirty="0"/>
              <a:t>Possibly participate as a Partner Reporter during a 1-2 hour interview and answer questions about the youth/young adult’s work skills. Partner Reporters will receive a $40 gift-card after each interview. </a:t>
            </a:r>
          </a:p>
          <a:p>
            <a:pPr marL="0" indent="0">
              <a:buNone/>
            </a:pPr>
            <a:endParaRPr lang="en-US" dirty="0"/>
          </a:p>
        </p:txBody>
      </p:sp>
      <p:sp>
        <p:nvSpPr>
          <p:cNvPr id="5" name="AutoShape 2">
            <a:extLst>
              <a:ext uri="{FF2B5EF4-FFF2-40B4-BE49-F238E27FC236}">
                <a16:creationId xmlns:a16="http://schemas.microsoft.com/office/drawing/2014/main" id="{EAD6C9C4-67F4-4C94-A679-E2B40EB83CAC}"/>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9" name="Picture 8" descr="Qr code&#10;&#10;Description automatically generated">
            <a:extLst>
              <a:ext uri="{FF2B5EF4-FFF2-40B4-BE49-F238E27FC236}">
                <a16:creationId xmlns:a16="http://schemas.microsoft.com/office/drawing/2014/main" id="{44B874E2-6F8E-4521-98CE-F44D57186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886" y="3770119"/>
            <a:ext cx="1757153" cy="1757153"/>
          </a:xfrm>
          <a:prstGeom prst="rect">
            <a:avLst/>
          </a:prstGeom>
        </p:spPr>
      </p:pic>
      <p:sp>
        <p:nvSpPr>
          <p:cNvPr id="10" name="TextBox 9">
            <a:extLst>
              <a:ext uri="{FF2B5EF4-FFF2-40B4-BE49-F238E27FC236}">
                <a16:creationId xmlns:a16="http://schemas.microsoft.com/office/drawing/2014/main" id="{4AC314E4-857D-4165-882F-92BE36926115}"/>
              </a:ext>
            </a:extLst>
          </p:cNvPr>
          <p:cNvSpPr txBox="1"/>
          <p:nvPr/>
        </p:nvSpPr>
        <p:spPr>
          <a:xfrm>
            <a:off x="437653" y="5228327"/>
            <a:ext cx="6354233" cy="923330"/>
          </a:xfrm>
          <a:prstGeom prst="rect">
            <a:avLst/>
          </a:prstGeom>
          <a:noFill/>
        </p:spPr>
        <p:txBody>
          <a:bodyPr wrap="square" rtlCol="0">
            <a:spAutoFit/>
          </a:bodyPr>
          <a:lstStyle/>
          <a:p>
            <a:r>
              <a:rPr lang="en-US" sz="1800" dirty="0">
                <a:solidFill>
                  <a:srgbClr val="002060"/>
                </a:solidFill>
              </a:rPr>
              <a:t>Scan the QR or use this link to find out if you are a good fit for the study: https://redcap.ucdenver.edu/surveys/?s=N8HR33YJJMKDP4MD</a:t>
            </a:r>
          </a:p>
        </p:txBody>
      </p:sp>
    </p:spTree>
    <p:extLst>
      <p:ext uri="{BB962C8B-B14F-4D97-AF65-F5344CB8AC3E}">
        <p14:creationId xmlns:p14="http://schemas.microsoft.com/office/powerpoint/2010/main" val="30157801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E31ED-0F0E-4157-99C0-B0FA44CABCD3}"/>
              </a:ext>
            </a:extLst>
          </p:cNvPr>
          <p:cNvSpPr>
            <a:spLocks noGrp="1"/>
          </p:cNvSpPr>
          <p:nvPr>
            <p:ph idx="1"/>
          </p:nvPr>
        </p:nvSpPr>
        <p:spPr/>
        <p:txBody>
          <a:bodyPr/>
          <a:lstStyle/>
          <a:p>
            <a:r>
              <a:rPr lang="en-US" dirty="0"/>
              <a:t>352-273-9365</a:t>
            </a:r>
          </a:p>
          <a:p>
            <a:r>
              <a:rPr lang="en-US" dirty="0">
                <a:hlinkClick r:id="rId3"/>
              </a:rPr>
              <a:t>yell@phhp.ufl.edu</a:t>
            </a:r>
            <a:endParaRPr lang="en-US" dirty="0"/>
          </a:p>
          <a:p>
            <a:r>
              <a:rPr lang="en-US" dirty="0">
                <a:hlinkClick r:id="rId4" action="ppaction://hlinkfile"/>
              </a:rPr>
              <a:t>https://yell.ot.phhp.ufl.edu/</a:t>
            </a:r>
          </a:p>
          <a:p>
            <a:endParaRPr lang="en-US" dirty="0"/>
          </a:p>
        </p:txBody>
      </p:sp>
      <p:sp>
        <p:nvSpPr>
          <p:cNvPr id="4" name="Title 3"/>
          <p:cNvSpPr>
            <a:spLocks noGrp="1"/>
          </p:cNvSpPr>
          <p:nvPr>
            <p:ph type="title" idx="4294967295"/>
          </p:nvPr>
        </p:nvSpPr>
        <p:spPr>
          <a:xfrm>
            <a:off x="0" y="358570"/>
            <a:ext cx="5829300" cy="548879"/>
          </a:xfrm>
        </p:spPr>
        <p:txBody>
          <a:bodyPr>
            <a:normAutofit fontScale="90000"/>
          </a:bodyPr>
          <a:lstStyle/>
          <a:p>
            <a:r>
              <a:rPr lang="en-US" dirty="0"/>
              <a:t>YELL Lab Contact Info</a:t>
            </a:r>
          </a:p>
        </p:txBody>
      </p:sp>
      <p:pic>
        <p:nvPicPr>
          <p:cNvPr id="9" name="Picture 8">
            <a:hlinkClick r:id="rId4" action="ppaction://hlinkfile"/>
          </p:cNvPr>
          <p:cNvPicPr>
            <a:picLocks noChangeAspect="1"/>
          </p:cNvPicPr>
          <p:nvPr/>
        </p:nvPicPr>
        <p:blipFill>
          <a:blip r:embed="rId5"/>
          <a:stretch>
            <a:fillRect/>
          </a:stretch>
        </p:blipFill>
        <p:spPr>
          <a:xfrm>
            <a:off x="1030898" y="4794869"/>
            <a:ext cx="7082204" cy="1230934"/>
          </a:xfrm>
          <a:prstGeom prst="rect">
            <a:avLst/>
          </a:prstGeom>
        </p:spPr>
      </p:pic>
    </p:spTree>
    <p:extLst>
      <p:ext uri="{BB962C8B-B14F-4D97-AF65-F5344CB8AC3E}">
        <p14:creationId xmlns:p14="http://schemas.microsoft.com/office/powerpoint/2010/main" val="389610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38200" y="762000"/>
            <a:ext cx="7453313" cy="1219200"/>
          </a:xfrm>
        </p:spPr>
        <p:txBody>
          <a:bodyPr/>
          <a:lstStyle/>
          <a:p>
            <a:pPr algn="ctr" eaLnBrk="1" hangingPunct="1">
              <a:defRPr/>
            </a:pPr>
            <a:r>
              <a:rPr lang="en-US" altLang="en-US" sz="2700" b="1" dirty="0">
                <a:solidFill>
                  <a:srgbClr val="008000"/>
                </a:solidFill>
                <a:cs typeface="Arial" panose="020B0604020202020204" pitchFamily="34" charset="0"/>
              </a:rPr>
              <a:t>  </a:t>
            </a:r>
            <a:r>
              <a:rPr lang="en-US" altLang="en-US" sz="2700" b="1" dirty="0">
                <a:solidFill>
                  <a:schemeClr val="accent1">
                    <a:lumMod val="75000"/>
                  </a:schemeClr>
                </a:solidFill>
                <a:latin typeface="Arial" panose="020B0604020202020204" pitchFamily="34" charset="0"/>
                <a:cs typeface="Arial" panose="020B0604020202020204" pitchFamily="34" charset="0"/>
              </a:rPr>
              <a:t>CARD Transition Services</a:t>
            </a:r>
            <a:br>
              <a:rPr lang="en-US" altLang="en-US" sz="2700" b="1" dirty="0">
                <a:latin typeface="Arial" panose="020B0604020202020204" pitchFamily="34" charset="0"/>
                <a:cs typeface="Arial" panose="020B0604020202020204" pitchFamily="34" charset="0"/>
              </a:rPr>
            </a:br>
            <a:r>
              <a:rPr lang="en-US" altLang="en-US" sz="2700" b="1" dirty="0">
                <a:latin typeface="Arial" panose="020B0604020202020204" pitchFamily="34" charset="0"/>
                <a:cs typeface="Arial" panose="020B0604020202020204" pitchFamily="34" charset="0"/>
              </a:rPr>
              <a:t>	</a:t>
            </a:r>
            <a:r>
              <a:rPr lang="en-US" altLang="en-US" sz="2200" b="1" dirty="0">
                <a:latin typeface="Arial" panose="020B0604020202020204" pitchFamily="34" charset="0"/>
                <a:cs typeface="Arial" panose="020B0604020202020204" pitchFamily="34" charset="0"/>
              </a:rPr>
              <a:t>Individual Consultation Visits</a:t>
            </a:r>
          </a:p>
        </p:txBody>
      </p:sp>
      <p:sp>
        <p:nvSpPr>
          <p:cNvPr id="12291" name="Content Placeholder 2"/>
          <p:cNvSpPr>
            <a:spLocks noGrp="1"/>
          </p:cNvSpPr>
          <p:nvPr>
            <p:ph idx="1"/>
          </p:nvPr>
        </p:nvSpPr>
        <p:spPr>
          <a:xfrm>
            <a:off x="381000" y="1778001"/>
            <a:ext cx="8305800" cy="4775200"/>
          </a:xfrm>
        </p:spPr>
        <p:txBody>
          <a:bodyPr/>
          <a:lstStyle/>
          <a:p>
            <a:pPr eaLnBrk="1" hangingPunct="1"/>
            <a:r>
              <a:rPr lang="en-US" altLang="en-US" dirty="0">
                <a:latin typeface="Arial" panose="020B0604020202020204" pitchFamily="34" charset="0"/>
                <a:cs typeface="Arial" panose="020B0604020202020204" pitchFamily="34" charset="0"/>
              </a:rPr>
              <a:t>Includes discussions about</a:t>
            </a:r>
          </a:p>
          <a:p>
            <a:pPr lvl="1" eaLnBrk="1" hangingPunct="1"/>
            <a:r>
              <a:rPr lang="en-US" altLang="en-US" dirty="0">
                <a:latin typeface="Arial" panose="020B0604020202020204" pitchFamily="34" charset="0"/>
                <a:cs typeface="Arial" panose="020B0604020202020204" pitchFamily="34" charset="0"/>
              </a:rPr>
              <a:t>School</a:t>
            </a:r>
          </a:p>
          <a:p>
            <a:pPr lvl="1" eaLnBrk="1" hangingPunct="1"/>
            <a:r>
              <a:rPr lang="en-US" altLang="en-US" dirty="0">
                <a:latin typeface="Arial" panose="020B0604020202020204" pitchFamily="34" charset="0"/>
                <a:cs typeface="Arial" panose="020B0604020202020204" pitchFamily="34" charset="0"/>
              </a:rPr>
              <a:t>Work</a:t>
            </a:r>
          </a:p>
          <a:p>
            <a:pPr lvl="2" eaLnBrk="1" hangingPunct="1"/>
            <a:r>
              <a:rPr lang="en-US" altLang="en-US" dirty="0">
                <a:latin typeface="Arial" panose="020B0604020202020204" pitchFamily="34" charset="0"/>
                <a:cs typeface="Arial" panose="020B0604020202020204" pitchFamily="34" charset="0"/>
              </a:rPr>
              <a:t>Resume writing &amp; Interview training</a:t>
            </a:r>
          </a:p>
          <a:p>
            <a:pPr lvl="1" eaLnBrk="1" hangingPunct="1"/>
            <a:r>
              <a:rPr lang="en-US" altLang="en-US" dirty="0">
                <a:latin typeface="Arial" panose="020B0604020202020204" pitchFamily="34" charset="0"/>
                <a:cs typeface="Arial" panose="020B0604020202020204" pitchFamily="34" charset="0"/>
              </a:rPr>
              <a:t>Financial Literacy</a:t>
            </a:r>
          </a:p>
          <a:p>
            <a:pPr lvl="1" eaLnBrk="1" hangingPunct="1"/>
            <a:r>
              <a:rPr lang="en-US" altLang="en-US" dirty="0">
                <a:latin typeface="Arial" panose="020B0604020202020204" pitchFamily="34" charset="0"/>
                <a:cs typeface="Arial" panose="020B0604020202020204" pitchFamily="34" charset="0"/>
              </a:rPr>
              <a:t>Healthcare training and planning</a:t>
            </a:r>
          </a:p>
          <a:p>
            <a:pPr lvl="1" eaLnBrk="1" hangingPunct="1"/>
            <a:r>
              <a:rPr lang="en-US" altLang="en-US" dirty="0">
                <a:latin typeface="Arial" panose="020B0604020202020204" pitchFamily="34" charset="0"/>
                <a:cs typeface="Arial" panose="020B0604020202020204" pitchFamily="34" charset="0"/>
              </a:rPr>
              <a:t>Other concerns</a:t>
            </a:r>
          </a:p>
          <a:p>
            <a:pPr eaLnBrk="1" hangingPunct="1"/>
            <a:r>
              <a:rPr lang="en-US" altLang="en-US" dirty="0">
                <a:latin typeface="Arial" panose="020B0604020202020204" pitchFamily="34" charset="0"/>
                <a:cs typeface="Arial" panose="020B0604020202020204" pitchFamily="34" charset="0"/>
              </a:rPr>
              <a:t>We will review community resources that may be useful to you during the transition process.</a:t>
            </a:r>
          </a:p>
          <a:p>
            <a:pPr lvl="1" eaLnBrk="1" hangingPunct="1"/>
            <a:r>
              <a:rPr lang="en-US" altLang="en-US" dirty="0">
                <a:latin typeface="Arial" panose="020B0604020202020204" pitchFamily="34" charset="0"/>
                <a:cs typeface="Arial" panose="020B0604020202020204" pitchFamily="34" charset="0"/>
              </a:rPr>
              <a:t>Agencies include:</a:t>
            </a:r>
          </a:p>
          <a:p>
            <a:pPr lvl="2" eaLnBrk="1" hangingPunct="1"/>
            <a:r>
              <a:rPr lang="en-US" altLang="en-US" dirty="0">
                <a:latin typeface="Arial" panose="020B0604020202020204" pitchFamily="34" charset="0"/>
                <a:cs typeface="Arial" panose="020B0604020202020204" pitchFamily="34" charset="0"/>
              </a:rPr>
              <a:t>Vocational Rehabilitation &amp; Employment Network Resources</a:t>
            </a:r>
          </a:p>
          <a:p>
            <a:pPr lvl="2" eaLnBrk="1" hangingPunct="1"/>
            <a:r>
              <a:rPr lang="en-US" altLang="en-US" dirty="0">
                <a:latin typeface="Arial" panose="020B0604020202020204" pitchFamily="34" charset="0"/>
                <a:cs typeface="Arial" panose="020B0604020202020204" pitchFamily="34" charset="0"/>
              </a:rPr>
              <a:t>Post Secondary Education Opportunities</a:t>
            </a:r>
          </a:p>
          <a:p>
            <a:pPr lvl="2" eaLnBrk="1" hangingPunct="1"/>
            <a:r>
              <a:rPr lang="en-US" altLang="en-US" dirty="0">
                <a:latin typeface="Arial" panose="020B0604020202020204" pitchFamily="34" charset="0"/>
                <a:cs typeface="Arial" panose="020B0604020202020204" pitchFamily="34" charset="0"/>
              </a:rPr>
              <a:t>Social Service Benefit Programs</a:t>
            </a:r>
          </a:p>
          <a:p>
            <a:pPr lvl="2" eaLnBrk="1" hangingPunct="1"/>
            <a:r>
              <a:rPr lang="en-US" altLang="en-US" dirty="0">
                <a:latin typeface="Arial" panose="020B0604020202020204" pitchFamily="34" charset="0"/>
                <a:cs typeface="Arial" panose="020B0604020202020204" pitchFamily="34" charset="0"/>
              </a:rPr>
              <a:t>Housing Programs</a:t>
            </a:r>
          </a:p>
          <a:p>
            <a:pPr lvl="2" eaLnBrk="1" hangingPunct="1"/>
            <a:r>
              <a:rPr lang="en-US" altLang="en-US" dirty="0">
                <a:latin typeface="Arial" panose="020B0604020202020204" pitchFamily="34" charset="0"/>
                <a:cs typeface="Arial" panose="020B0604020202020204" pitchFamily="34" charset="0"/>
              </a:rPr>
              <a:t>Public Transportation Services</a:t>
            </a:r>
          </a:p>
          <a:p>
            <a:pPr lvl="2" eaLnBrk="1" hangingPunct="1"/>
            <a:r>
              <a:rPr lang="en-US" altLang="en-US" dirty="0">
                <a:latin typeface="Arial" panose="020B0604020202020204" pitchFamily="34" charset="0"/>
                <a:cs typeface="Arial" panose="020B0604020202020204" pitchFamily="34" charset="0"/>
              </a:rPr>
              <a:t>Recreation and Leisure</a:t>
            </a:r>
          </a:p>
          <a:p>
            <a:pPr lvl="2" eaLnBrk="1" hangingPunct="1"/>
            <a:endParaRPr lang="en-US" altLang="en-US" dirty="0"/>
          </a:p>
        </p:txBody>
      </p:sp>
      <p:pic>
        <p:nvPicPr>
          <p:cNvPr id="1229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080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fontScale="90000"/>
          </a:bodyPr>
          <a:lstStyle/>
          <a:p>
            <a:pPr defTabSz="685783" eaLnBrk="1" fontAlgn="auto" hangingPunct="1">
              <a:spcAft>
                <a:spcPts val="0"/>
              </a:spcAft>
              <a:defRPr/>
            </a:pPr>
            <a:br>
              <a:rPr lang="en-US" altLang="en-US" sz="4000"/>
            </a:br>
            <a:br>
              <a:rPr lang="en-US" altLang="en-US" sz="4000"/>
            </a:br>
            <a:endParaRPr lang="en-US" altLang="en-US" sz="4000"/>
          </a:p>
        </p:txBody>
      </p:sp>
      <p:sp>
        <p:nvSpPr>
          <p:cNvPr id="13315" name="Rectangle 4"/>
          <p:cNvSpPr>
            <a:spLocks noChangeArrowheads="1"/>
          </p:cNvSpPr>
          <p:nvPr/>
        </p:nvSpPr>
        <p:spPr bwMode="auto">
          <a:xfrm>
            <a:off x="685800" y="1524000"/>
            <a:ext cx="77724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chemeClr val="accent2"/>
                </a:solidFill>
                <a:latin typeface="Arial" panose="020B0604020202020204" pitchFamily="34" charset="0"/>
              </a:rPr>
              <a:t>CARD Services to Schools</a:t>
            </a:r>
          </a:p>
          <a:p>
            <a:pPr eaLnBrk="1" hangingPunct="1">
              <a:lnSpc>
                <a:spcPct val="100000"/>
              </a:lnSpc>
              <a:spcBef>
                <a:spcPct val="0"/>
              </a:spcBef>
              <a:buFontTx/>
              <a:buNone/>
            </a:pPr>
            <a:endParaRPr lang="en-US" altLang="en-US" sz="1600" b="1">
              <a:latin typeface="Arial" panose="020B0604020202020204" pitchFamily="34" charset="0"/>
            </a:endParaRPr>
          </a:p>
          <a:p>
            <a:pPr eaLnBrk="1" hangingPunct="1">
              <a:lnSpc>
                <a:spcPct val="100000"/>
              </a:lnSpc>
              <a:spcBef>
                <a:spcPct val="0"/>
              </a:spcBef>
              <a:buFontTx/>
              <a:buNone/>
            </a:pPr>
            <a:r>
              <a:rPr lang="en-US" altLang="en-US" sz="2000" u="sng">
                <a:latin typeface="Arial" panose="020B0604020202020204" pitchFamily="34" charset="0"/>
              </a:rPr>
              <a:t>School Requested Consultations</a:t>
            </a:r>
            <a:r>
              <a:rPr lang="en-US" altLang="en-US" sz="2400">
                <a:latin typeface="Arial" panose="020B0604020202020204" pitchFamily="34" charset="0"/>
              </a:rPr>
              <a:t> </a:t>
            </a:r>
          </a:p>
          <a:p>
            <a:pPr eaLnBrk="1" hangingPunct="1">
              <a:lnSpc>
                <a:spcPct val="100000"/>
              </a:lnSpc>
              <a:spcBef>
                <a:spcPct val="0"/>
              </a:spcBef>
              <a:buFontTx/>
              <a:buNone/>
            </a:pPr>
            <a:r>
              <a:rPr lang="en-US" altLang="en-US" sz="2000">
                <a:latin typeface="Arial" panose="020B0604020202020204" pitchFamily="34" charset="0"/>
              </a:rPr>
              <a:t>•Student observations and recommendations </a:t>
            </a:r>
          </a:p>
          <a:p>
            <a:pPr eaLnBrk="1" hangingPunct="1">
              <a:lnSpc>
                <a:spcPct val="100000"/>
              </a:lnSpc>
              <a:spcBef>
                <a:spcPct val="0"/>
              </a:spcBef>
              <a:buFontTx/>
              <a:buChar char="•"/>
            </a:pPr>
            <a:r>
              <a:rPr lang="en-US" altLang="en-US" sz="2000">
                <a:latin typeface="Arial" panose="020B0604020202020204" pitchFamily="34" charset="0"/>
              </a:rPr>
              <a:t>Technical assistance in designing instructional programs</a:t>
            </a:r>
          </a:p>
          <a:p>
            <a:pPr eaLnBrk="1" hangingPunct="1">
              <a:lnSpc>
                <a:spcPct val="100000"/>
              </a:lnSpc>
              <a:spcBef>
                <a:spcPct val="0"/>
              </a:spcBef>
              <a:buFontTx/>
              <a:buNone/>
            </a:pPr>
            <a:endParaRPr lang="en-US" altLang="en-US" sz="2000" u="sng">
              <a:latin typeface="Arial" panose="020B0604020202020204" pitchFamily="34" charset="0"/>
            </a:endParaRPr>
          </a:p>
          <a:p>
            <a:pPr eaLnBrk="1" hangingPunct="1">
              <a:lnSpc>
                <a:spcPct val="100000"/>
              </a:lnSpc>
              <a:spcBef>
                <a:spcPct val="0"/>
              </a:spcBef>
              <a:buFontTx/>
              <a:buNone/>
            </a:pPr>
            <a:r>
              <a:rPr lang="en-US" altLang="en-US" sz="2000" u="sng">
                <a:latin typeface="Arial" panose="020B0604020202020204" pitchFamily="34" charset="0"/>
              </a:rPr>
              <a:t>Trainings </a:t>
            </a:r>
          </a:p>
          <a:p>
            <a:pPr eaLnBrk="1" hangingPunct="1">
              <a:lnSpc>
                <a:spcPct val="100000"/>
              </a:lnSpc>
              <a:spcBef>
                <a:spcPct val="0"/>
              </a:spcBef>
              <a:buFontTx/>
              <a:buNone/>
            </a:pPr>
            <a:r>
              <a:rPr lang="en-US" altLang="en-US" sz="2000">
                <a:latin typeface="Arial" panose="020B0604020202020204" pitchFamily="34" charset="0"/>
              </a:rPr>
              <a:t>Summer Institute and multiple yearly trainings</a:t>
            </a:r>
          </a:p>
          <a:p>
            <a:pPr eaLnBrk="1" hangingPunct="1">
              <a:lnSpc>
                <a:spcPct val="100000"/>
              </a:lnSpc>
              <a:spcBef>
                <a:spcPct val="0"/>
              </a:spcBef>
              <a:buFontTx/>
              <a:buChar char="•"/>
            </a:pPr>
            <a:r>
              <a:rPr lang="en-US" altLang="en-US" sz="2000">
                <a:latin typeface="Arial" panose="020B0604020202020204" pitchFamily="34" charset="0"/>
              </a:rPr>
              <a:t> Teachers</a:t>
            </a:r>
          </a:p>
          <a:p>
            <a:pPr eaLnBrk="1" hangingPunct="1">
              <a:lnSpc>
                <a:spcPct val="100000"/>
              </a:lnSpc>
              <a:spcBef>
                <a:spcPct val="0"/>
              </a:spcBef>
              <a:buFontTx/>
              <a:buChar char="•"/>
            </a:pPr>
            <a:r>
              <a:rPr lang="en-US" altLang="en-US" sz="2000">
                <a:latin typeface="Arial" panose="020B0604020202020204" pitchFamily="34" charset="0"/>
              </a:rPr>
              <a:t> Paraprofessionals</a:t>
            </a:r>
          </a:p>
          <a:p>
            <a:pPr lvl="1" eaLnBrk="1" hangingPunct="1">
              <a:lnSpc>
                <a:spcPct val="100000"/>
              </a:lnSpc>
              <a:spcBef>
                <a:spcPct val="0"/>
              </a:spcBef>
              <a:buFont typeface="Arial" panose="020B0604020202020204" pitchFamily="34" charset="0"/>
              <a:buChar char="√"/>
            </a:pPr>
            <a:r>
              <a:rPr lang="en-US" altLang="en-US" sz="2000">
                <a:latin typeface="Arial" panose="020B0604020202020204" pitchFamily="34" charset="0"/>
              </a:rPr>
              <a:t> Opportunities to receive continuing education credits</a:t>
            </a:r>
          </a:p>
          <a:p>
            <a:pPr eaLnBrk="1" hangingPunct="1">
              <a:lnSpc>
                <a:spcPct val="80000"/>
              </a:lnSpc>
              <a:spcBef>
                <a:spcPct val="20000"/>
              </a:spcBef>
              <a:buFontTx/>
              <a:buNone/>
            </a:pPr>
            <a:endParaRPr lang="en-US" altLang="en-US" sz="2000" u="sng">
              <a:latin typeface="Arial" panose="020B0604020202020204" pitchFamily="34" charset="0"/>
            </a:endParaRPr>
          </a:p>
          <a:p>
            <a:pPr eaLnBrk="1" hangingPunct="1">
              <a:lnSpc>
                <a:spcPct val="80000"/>
              </a:lnSpc>
              <a:spcBef>
                <a:spcPct val="20000"/>
              </a:spcBef>
              <a:buFontTx/>
              <a:buNone/>
            </a:pPr>
            <a:r>
              <a:rPr lang="en-US" altLang="en-US" sz="2000" u="sng">
                <a:latin typeface="Arial" panose="020B0604020202020204" pitchFamily="34" charset="0"/>
              </a:rPr>
              <a:t>Resources in library and online</a:t>
            </a:r>
          </a:p>
          <a:p>
            <a:pPr eaLnBrk="1" hangingPunct="1">
              <a:lnSpc>
                <a:spcPct val="100000"/>
              </a:lnSpc>
              <a:spcBef>
                <a:spcPct val="0"/>
              </a:spcBef>
              <a:buFontTx/>
              <a:buNone/>
            </a:pPr>
            <a:r>
              <a:rPr lang="en-US" altLang="en-US" sz="2000">
                <a:latin typeface="Arial" panose="020B0604020202020204" pitchFamily="34" charset="0"/>
              </a:rPr>
              <a:t>• Florida DOE/CARD PEPSA Teacher Partnership Program</a:t>
            </a:r>
          </a:p>
        </p:txBody>
      </p:sp>
      <p:sp>
        <p:nvSpPr>
          <p:cNvPr id="13316" name="AutoShape 10" descr="Image result for school"/>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pic>
        <p:nvPicPr>
          <p:cNvPr id="1331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5875"/>
            <a:ext cx="177165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9388"/>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rtlCol="0">
            <a:normAutofit fontScale="90000"/>
          </a:bodyPr>
          <a:lstStyle/>
          <a:p>
            <a:pPr defTabSz="685783" eaLnBrk="1" fontAlgn="auto" hangingPunct="1">
              <a:spcAft>
                <a:spcPts val="0"/>
              </a:spcAft>
              <a:defRPr/>
            </a:pPr>
            <a:br>
              <a:rPr lang="en-US" altLang="en-US" sz="4000"/>
            </a:br>
            <a:br>
              <a:rPr lang="en-US" altLang="en-US" sz="4000"/>
            </a:br>
            <a:endParaRPr lang="en-US" altLang="en-US" sz="4000"/>
          </a:p>
        </p:txBody>
      </p:sp>
      <p:sp>
        <p:nvSpPr>
          <p:cNvPr id="14339" name="Rectangle 4"/>
          <p:cNvSpPr>
            <a:spLocks noChangeArrowheads="1"/>
          </p:cNvSpPr>
          <p:nvPr/>
        </p:nvSpPr>
        <p:spPr bwMode="auto">
          <a:xfrm>
            <a:off x="647700" y="1079500"/>
            <a:ext cx="78486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200" b="1" dirty="0">
                <a:solidFill>
                  <a:schemeClr val="accent6">
                    <a:lumMod val="75000"/>
                  </a:schemeClr>
                </a:solidFill>
                <a:latin typeface="Arial" panose="020B0604020202020204" pitchFamily="34" charset="0"/>
              </a:rPr>
              <a:t>CARD Services in the Community</a:t>
            </a:r>
          </a:p>
          <a:p>
            <a:pPr algn="ctr" eaLnBrk="1" hangingPunct="1">
              <a:defRPr/>
            </a:pPr>
            <a:endParaRPr lang="en-US" altLang="en-US" b="1" dirty="0">
              <a:latin typeface="Arial" panose="020B0604020202020204" pitchFamily="34" charset="0"/>
            </a:endParaRPr>
          </a:p>
          <a:p>
            <a:pPr eaLnBrk="1" hangingPunct="1">
              <a:buFontTx/>
              <a:buChar char="•"/>
              <a:defRPr/>
            </a:pPr>
            <a:r>
              <a:rPr lang="en-US" altLang="en-US" sz="2000" dirty="0">
                <a:latin typeface="Arial" panose="020B0604020202020204" pitchFamily="34" charset="0"/>
              </a:rPr>
              <a:t>Awareness events pertaining to autism and related disabilities for local groups and agencies upon request.</a:t>
            </a:r>
          </a:p>
          <a:p>
            <a:pPr eaLnBrk="1" hangingPunct="1">
              <a:buFontTx/>
              <a:buChar char="•"/>
              <a:defRPr/>
            </a:pPr>
            <a:endParaRPr lang="en-US" altLang="en-US" sz="1200" dirty="0">
              <a:latin typeface="Arial" panose="020B0604020202020204" pitchFamily="34" charset="0"/>
            </a:endParaRPr>
          </a:p>
          <a:p>
            <a:pPr eaLnBrk="1" hangingPunct="1">
              <a:buFontTx/>
              <a:buChar char="•"/>
              <a:defRPr/>
            </a:pPr>
            <a:r>
              <a:rPr lang="en-US" altLang="en-US" sz="2000" dirty="0">
                <a:latin typeface="Arial" panose="020B0604020202020204" pitchFamily="34" charset="0"/>
              </a:rPr>
              <a:t>Training events and workshops on topics pertaining to autism and related disabilities (</a:t>
            </a:r>
            <a:r>
              <a:rPr lang="en-US" altLang="en-US" sz="2000" b="1" dirty="0">
                <a:latin typeface="Arial" panose="020B0604020202020204" pitchFamily="34" charset="0"/>
              </a:rPr>
              <a:t>Autism Symposium, Tools for Success, Connecting the Dots</a:t>
            </a:r>
            <a:r>
              <a:rPr lang="en-US" altLang="en-US" sz="2000" dirty="0">
                <a:latin typeface="Arial" panose="020B0604020202020204" pitchFamily="34" charset="0"/>
              </a:rPr>
              <a:t>).</a:t>
            </a:r>
          </a:p>
          <a:p>
            <a:pPr eaLnBrk="1" hangingPunct="1">
              <a:buFontTx/>
              <a:buChar char="•"/>
              <a:defRPr/>
            </a:pPr>
            <a:endParaRPr lang="en-US" altLang="en-US" sz="1200" dirty="0">
              <a:latin typeface="Arial" panose="020B0604020202020204" pitchFamily="34" charset="0"/>
            </a:endParaRPr>
          </a:p>
          <a:p>
            <a:pPr eaLnBrk="1" hangingPunct="1">
              <a:buFontTx/>
              <a:buChar char="•"/>
              <a:defRPr/>
            </a:pPr>
            <a:r>
              <a:rPr lang="en-US" altLang="en-US" sz="2000" dirty="0">
                <a:latin typeface="Arial" panose="020B0604020202020204" pitchFamily="34" charset="0"/>
              </a:rPr>
              <a:t> Dissemination of informational brochures on autism        </a:t>
            </a:r>
          </a:p>
          <a:p>
            <a:pPr eaLnBrk="1" hangingPunct="1">
              <a:defRPr/>
            </a:pPr>
            <a:r>
              <a:rPr lang="en-US" altLang="en-US" sz="2000" dirty="0">
                <a:latin typeface="Arial" panose="020B0604020202020204" pitchFamily="34" charset="0"/>
              </a:rPr>
              <a:t>and related disabilities.</a:t>
            </a:r>
          </a:p>
          <a:p>
            <a:pPr eaLnBrk="1" hangingPunct="1">
              <a:buFontTx/>
              <a:buChar char="•"/>
              <a:defRPr/>
            </a:pPr>
            <a:endParaRPr lang="en-US" altLang="en-US" sz="1200" dirty="0">
              <a:latin typeface="Arial" panose="020B0604020202020204" pitchFamily="34" charset="0"/>
            </a:endParaRPr>
          </a:p>
          <a:p>
            <a:pPr eaLnBrk="1" hangingPunct="1">
              <a:buFontTx/>
              <a:buChar char="•"/>
              <a:defRPr/>
            </a:pPr>
            <a:r>
              <a:rPr lang="en-US" altLang="en-US" sz="2000" dirty="0">
                <a:latin typeface="Arial" panose="020B0604020202020204" pitchFamily="34" charset="0"/>
              </a:rPr>
              <a:t>Annual statewide </a:t>
            </a:r>
            <a:r>
              <a:rPr lang="en-US" altLang="en-US" sz="2000" b="1" dirty="0">
                <a:latin typeface="Arial" panose="020B0604020202020204" pitchFamily="34" charset="0"/>
              </a:rPr>
              <a:t>CARD Conference</a:t>
            </a:r>
            <a:r>
              <a:rPr lang="en-US" altLang="en-US" sz="2000" dirty="0">
                <a:latin typeface="Arial" panose="020B0604020202020204" pitchFamily="34" charset="0"/>
              </a:rPr>
              <a:t>	</a:t>
            </a:r>
          </a:p>
          <a:p>
            <a:pPr eaLnBrk="1" hangingPunct="1">
              <a:buFontTx/>
              <a:buChar char="•"/>
              <a:defRPr/>
            </a:pPr>
            <a:r>
              <a:rPr lang="en-US" altLang="en-US" sz="2000" dirty="0">
                <a:latin typeface="Arial" panose="020B0604020202020204" pitchFamily="34" charset="0"/>
              </a:rPr>
              <a:t>First Responder/Law Enforcement trainings</a:t>
            </a:r>
          </a:p>
          <a:p>
            <a:pPr eaLnBrk="1" hangingPunct="1">
              <a:buFontTx/>
              <a:buChar char="•"/>
              <a:defRPr/>
            </a:pPr>
            <a:r>
              <a:rPr lang="en-US" altLang="en-US" sz="2000" dirty="0">
                <a:latin typeface="Arial" panose="020B0604020202020204" pitchFamily="34" charset="0"/>
              </a:rPr>
              <a:t>Seasonal family events held at CARD</a:t>
            </a:r>
          </a:p>
          <a:p>
            <a:pPr eaLnBrk="1" hangingPunct="1">
              <a:buFontTx/>
              <a:buChar char="•"/>
              <a:defRPr/>
            </a:pPr>
            <a:r>
              <a:rPr lang="en-US" altLang="en-US" sz="2000" dirty="0">
                <a:latin typeface="Arial" panose="020B0604020202020204" pitchFamily="34" charset="0"/>
              </a:rPr>
              <a:t>Annual Toy Drive</a:t>
            </a:r>
          </a:p>
          <a:p>
            <a:pPr eaLnBrk="1" hangingPunct="1">
              <a:buFontTx/>
              <a:buChar char="•"/>
              <a:defRPr/>
            </a:pPr>
            <a:r>
              <a:rPr lang="en-US" altLang="en-US" sz="2000" dirty="0">
                <a:latin typeface="Arial" panose="020B0604020202020204" pitchFamily="34" charset="0"/>
              </a:rPr>
              <a:t>Seasons of Hope Dinner</a:t>
            </a:r>
          </a:p>
          <a:p>
            <a:pPr eaLnBrk="1" hangingPunct="1">
              <a:buFontTx/>
              <a:buChar char="•"/>
              <a:defRPr/>
            </a:pPr>
            <a:r>
              <a:rPr lang="en-US" altLang="en-US" sz="2000" dirty="0">
                <a:latin typeface="Arial" panose="020B0604020202020204" pitchFamily="34" charset="0"/>
              </a:rPr>
              <a:t>Autism Friendly Business Training</a:t>
            </a:r>
            <a:endParaRPr lang="en-US" altLang="en-US" dirty="0">
              <a:latin typeface="Arial" panose="020B0604020202020204" pitchFamily="34" charset="0"/>
            </a:endParaRPr>
          </a:p>
          <a:p>
            <a:pPr eaLnBrk="1" hangingPunct="1">
              <a:buFontTx/>
              <a:buChar char="•"/>
              <a:defRPr/>
            </a:pPr>
            <a:endParaRPr lang="en-US" altLang="en-US" dirty="0">
              <a:latin typeface="Arial" panose="020B0604020202020204" pitchFamily="34" charset="0"/>
            </a:endParaRPr>
          </a:p>
        </p:txBody>
      </p:sp>
      <p:pic>
        <p:nvPicPr>
          <p:cNvPr id="143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48768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700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Grp="1" noChangeArrowheads="1"/>
          </p:cNvSpPr>
          <p:nvPr>
            <p:ph sz="half" idx="1"/>
          </p:nvPr>
        </p:nvSpPr>
        <p:spPr>
          <a:xfrm>
            <a:off x="457200" y="1828800"/>
            <a:ext cx="4038600" cy="4572000"/>
          </a:xfrm>
        </p:spPr>
        <p:txBody>
          <a:bodyPr rtlCol="0">
            <a:normAutofit fontScale="77500" lnSpcReduction="20000"/>
          </a:bodyPr>
          <a:lstStyle/>
          <a:p>
            <a:pPr marL="171446" indent="-171446" defTabSz="685783" eaLnBrk="1" fontAlgn="auto" hangingPunct="1">
              <a:lnSpc>
                <a:spcPct val="80000"/>
              </a:lnSpc>
              <a:spcBef>
                <a:spcPts val="751"/>
              </a:spcBef>
              <a:spcAft>
                <a:spcPts val="0"/>
              </a:spcAft>
              <a:buFont typeface="Arial" panose="020B0604020202020204" pitchFamily="34" charset="0"/>
              <a:buNone/>
              <a:defRPr/>
            </a:pPr>
            <a:r>
              <a:rPr lang="en-US" altLang="en-US" b="1" dirty="0">
                <a:latin typeface="Arial" panose="020B0604020202020204" pitchFamily="34" charset="0"/>
                <a:cs typeface="Arial" panose="020B0604020202020204" pitchFamily="34" charset="0"/>
              </a:rPr>
              <a:t>CAN DO…</a:t>
            </a:r>
          </a:p>
          <a:p>
            <a:pPr marL="171446" indent="-171446" defTabSz="685783" eaLnBrk="1" fontAlgn="auto" hangingPunct="1">
              <a:lnSpc>
                <a:spcPct val="80000"/>
              </a:lnSpc>
              <a:spcBef>
                <a:spcPts val="751"/>
              </a:spcBef>
              <a:spcAft>
                <a:spcPts val="0"/>
              </a:spcAft>
              <a:buFont typeface="Arial" panose="020B0604020202020204" pitchFamily="34" charset="0"/>
              <a:buNone/>
              <a:defRPr/>
            </a:pPr>
            <a:endParaRPr lang="en-US" altLang="en-US" sz="1600" b="1"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1800" dirty="0">
                <a:latin typeface="Arial" panose="020B0604020202020204" pitchFamily="34" charset="0"/>
                <a:cs typeface="Arial" panose="020B0604020202020204" pitchFamily="34" charset="0"/>
              </a:rPr>
              <a:t>Model good practice and teach you how to facilitate your child’s skill development </a:t>
            </a:r>
          </a:p>
          <a:p>
            <a:pPr marL="0" indent="0" defTabSz="685783" eaLnBrk="1" fontAlgn="auto" hangingPunct="1">
              <a:lnSpc>
                <a:spcPct val="120000"/>
              </a:lnSpc>
              <a:spcBef>
                <a:spcPts val="751"/>
              </a:spcBef>
              <a:spcAft>
                <a:spcPts val="0"/>
              </a:spcAft>
              <a:buFont typeface="Arial" panose="020B0604020202020204" pitchFamily="34" charset="0"/>
              <a:buNone/>
              <a:defRPr/>
            </a:pPr>
            <a:endParaRPr lang="en-US" alt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1800" dirty="0">
                <a:latin typeface="Arial" panose="020B0604020202020204" pitchFamily="34" charset="0"/>
                <a:cs typeface="Arial" panose="020B0604020202020204" pitchFamily="34" charset="0"/>
              </a:rPr>
              <a:t>Provide consultation and family support</a:t>
            </a:r>
          </a:p>
          <a:p>
            <a:pPr marL="171446" indent="-171446" defTabSz="685783" eaLnBrk="1" fontAlgn="auto" hangingPunct="1">
              <a:lnSpc>
                <a:spcPct val="120000"/>
              </a:lnSpc>
              <a:spcBef>
                <a:spcPts val="751"/>
              </a:spcBef>
              <a:spcAft>
                <a:spcPts val="0"/>
              </a:spcAft>
              <a:buFont typeface="Arial" panose="020B0604020202020204" pitchFamily="34" charset="0"/>
              <a:buNone/>
              <a:defRPr/>
            </a:pPr>
            <a:endParaRPr lang="en-US" alt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1800" dirty="0">
                <a:latin typeface="Arial" panose="020B0604020202020204" pitchFamily="34" charset="0"/>
                <a:cs typeface="Arial" panose="020B0604020202020204" pitchFamily="34" charset="0"/>
              </a:rPr>
              <a:t>Make referral for diagnosis</a:t>
            </a:r>
          </a:p>
          <a:p>
            <a:pPr marL="171446" indent="-171446" defTabSz="685783" eaLnBrk="1" fontAlgn="auto" hangingPunct="1">
              <a:lnSpc>
                <a:spcPct val="120000"/>
              </a:lnSpc>
              <a:spcBef>
                <a:spcPts val="751"/>
              </a:spcBef>
              <a:spcAft>
                <a:spcPts val="0"/>
              </a:spcAft>
              <a:buFont typeface="Arial" panose="020B0604020202020204" pitchFamily="34" charset="0"/>
              <a:buNone/>
              <a:defRPr/>
            </a:pPr>
            <a:endParaRPr lang="en-US" alt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1800" dirty="0">
                <a:latin typeface="Arial" panose="020B0604020202020204" pitchFamily="34" charset="0"/>
                <a:cs typeface="Arial" panose="020B0604020202020204" pitchFamily="34" charset="0"/>
              </a:rPr>
              <a:t>Refer to additional service providers,</a:t>
            </a:r>
            <a:r>
              <a:rPr lang="en-US" sz="1800" dirty="0">
                <a:latin typeface="Arial" panose="020B0604020202020204" pitchFamily="34" charset="0"/>
                <a:cs typeface="Arial" panose="020B0604020202020204" pitchFamily="34" charset="0"/>
              </a:rPr>
              <a:t> inform parents on ways to evaluate treatment options and p</a:t>
            </a:r>
            <a:r>
              <a:rPr lang="en-US" altLang="en-US" sz="1800" dirty="0">
                <a:latin typeface="Arial" panose="020B0604020202020204" pitchFamily="34" charset="0"/>
                <a:cs typeface="Arial" panose="020B0604020202020204" pitchFamily="34" charset="0"/>
              </a:rPr>
              <a:t>rovide information on an array of methods</a:t>
            </a:r>
          </a:p>
          <a:p>
            <a:pPr marL="171446" indent="-171446" defTabSz="685783" eaLnBrk="1" fontAlgn="auto" hangingPunct="1">
              <a:lnSpc>
                <a:spcPct val="120000"/>
              </a:lnSpc>
              <a:spcBef>
                <a:spcPts val="751"/>
              </a:spcBef>
              <a:spcAft>
                <a:spcPts val="0"/>
              </a:spcAft>
              <a:buFont typeface="Arial" panose="020B0604020202020204" pitchFamily="34" charset="0"/>
              <a:buNone/>
              <a:defRPr/>
            </a:pPr>
            <a:endParaRPr lang="en-US" alt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1800" dirty="0">
                <a:latin typeface="Arial" panose="020B0604020202020204" pitchFamily="34" charset="0"/>
                <a:cs typeface="Arial" panose="020B0604020202020204" pitchFamily="34" charset="0"/>
              </a:rPr>
              <a:t>Advocate in the best interest of the individual with autism and/or related disability</a:t>
            </a:r>
          </a:p>
        </p:txBody>
      </p:sp>
      <p:sp>
        <p:nvSpPr>
          <p:cNvPr id="11267" name="Rectangle 9"/>
          <p:cNvSpPr>
            <a:spLocks noGrp="1" noChangeArrowheads="1"/>
          </p:cNvSpPr>
          <p:nvPr>
            <p:ph sz="half" idx="2"/>
          </p:nvPr>
        </p:nvSpPr>
        <p:spPr>
          <a:xfrm>
            <a:off x="4648200" y="1828800"/>
            <a:ext cx="4038600" cy="4648200"/>
          </a:xfrm>
        </p:spPr>
        <p:txBody>
          <a:bodyPr rtlCol="0">
            <a:normAutofit fontScale="77500" lnSpcReduction="20000"/>
          </a:bodyPr>
          <a:lstStyle/>
          <a:p>
            <a:pPr marL="171446" indent="-171446" defTabSz="685783" eaLnBrk="1" fontAlgn="auto" hangingPunct="1">
              <a:lnSpc>
                <a:spcPct val="80000"/>
              </a:lnSpc>
              <a:spcBef>
                <a:spcPts val="751"/>
              </a:spcBef>
              <a:spcAft>
                <a:spcPts val="0"/>
              </a:spcAft>
              <a:buFont typeface="Arial" panose="020B0604020202020204" pitchFamily="34" charset="0"/>
              <a:buNone/>
              <a:defRPr/>
            </a:pPr>
            <a:r>
              <a:rPr lang="en-US" b="1" dirty="0">
                <a:latin typeface="Arial" panose="020B0604020202020204" pitchFamily="34" charset="0"/>
                <a:cs typeface="Arial" panose="020B0604020202020204" pitchFamily="34" charset="0"/>
              </a:rPr>
              <a:t>CAN’T DO…</a:t>
            </a:r>
          </a:p>
          <a:p>
            <a:pPr marL="171446" indent="-171446" defTabSz="685783" eaLnBrk="1" fontAlgn="auto" hangingPunct="1">
              <a:lnSpc>
                <a:spcPct val="80000"/>
              </a:lnSpc>
              <a:spcBef>
                <a:spcPts val="751"/>
              </a:spcBef>
              <a:spcAft>
                <a:spcPts val="0"/>
              </a:spcAft>
              <a:buFont typeface="Arial" panose="020B0604020202020204" pitchFamily="34" charset="0"/>
              <a:buNone/>
              <a:defRPr/>
            </a:pPr>
            <a:endParaRPr lang="en-US" sz="1600" b="1"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sz="1800" dirty="0">
                <a:latin typeface="Arial" panose="020B0604020202020204" pitchFamily="34" charset="0"/>
                <a:cs typeface="Arial" panose="020B0604020202020204" pitchFamily="34" charset="0"/>
              </a:rPr>
              <a:t>Provide therapy or direction instruction to your child</a:t>
            </a:r>
          </a:p>
          <a:p>
            <a:pPr marL="0" indent="0" defTabSz="685783" eaLnBrk="1" fontAlgn="auto" hangingPunct="1">
              <a:lnSpc>
                <a:spcPct val="120000"/>
              </a:lnSpc>
              <a:spcBef>
                <a:spcPts val="751"/>
              </a:spcBef>
              <a:spcAft>
                <a:spcPts val="0"/>
              </a:spcAft>
              <a:buFont typeface="Arial" panose="020B0604020202020204" pitchFamily="34" charset="0"/>
              <a:buNone/>
              <a:defRPr/>
            </a:pPr>
            <a:endParaRPr 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sz="1800" dirty="0">
                <a:latin typeface="Arial" panose="020B0604020202020204" pitchFamily="34" charset="0"/>
                <a:cs typeface="Arial" panose="020B0604020202020204" pitchFamily="34" charset="0"/>
              </a:rPr>
              <a:t>Diagnose</a:t>
            </a:r>
          </a:p>
          <a:p>
            <a:pPr marL="171446" indent="-171446" defTabSz="685783" eaLnBrk="1" fontAlgn="auto" hangingPunct="1">
              <a:lnSpc>
                <a:spcPct val="120000"/>
              </a:lnSpc>
              <a:spcBef>
                <a:spcPts val="751"/>
              </a:spcBef>
              <a:spcAft>
                <a:spcPts val="0"/>
              </a:spcAft>
              <a:defRPr/>
            </a:pPr>
            <a:endParaRPr 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sz="1800" dirty="0">
                <a:latin typeface="Arial" panose="020B0604020202020204" pitchFamily="34" charset="0"/>
                <a:cs typeface="Arial" panose="020B0604020202020204" pitchFamily="34" charset="0"/>
              </a:rPr>
              <a:t>Endorse specific programs or providers</a:t>
            </a:r>
          </a:p>
          <a:p>
            <a:pPr marL="171446" indent="-171446" defTabSz="685783" eaLnBrk="1" fontAlgn="auto" hangingPunct="1">
              <a:lnSpc>
                <a:spcPct val="120000"/>
              </a:lnSpc>
              <a:spcBef>
                <a:spcPts val="751"/>
              </a:spcBef>
              <a:spcAft>
                <a:spcPts val="0"/>
              </a:spcAft>
              <a:defRPr/>
            </a:pPr>
            <a:endParaRPr 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sz="1800" dirty="0">
                <a:latin typeface="Arial" panose="020B0604020202020204" pitchFamily="34" charset="0"/>
                <a:cs typeface="Arial" panose="020B0604020202020204" pitchFamily="34" charset="0"/>
              </a:rPr>
              <a:t>Duplicate services</a:t>
            </a:r>
          </a:p>
          <a:p>
            <a:pPr marL="171446" indent="-171446" defTabSz="685783" eaLnBrk="1" fontAlgn="auto" hangingPunct="1">
              <a:lnSpc>
                <a:spcPct val="120000"/>
              </a:lnSpc>
              <a:spcBef>
                <a:spcPts val="751"/>
              </a:spcBef>
              <a:spcAft>
                <a:spcPts val="0"/>
              </a:spcAft>
              <a:defRPr/>
            </a:pPr>
            <a:endParaRPr 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sz="1800" dirty="0">
                <a:latin typeface="Arial" panose="020B0604020202020204" pitchFamily="34" charset="0"/>
                <a:cs typeface="Arial" panose="020B0604020202020204" pitchFamily="34" charset="0"/>
              </a:rPr>
              <a:t>Handle crisis situations</a:t>
            </a:r>
          </a:p>
          <a:p>
            <a:pPr marL="0" indent="0" defTabSz="685783" eaLnBrk="1" fontAlgn="auto" hangingPunct="1">
              <a:lnSpc>
                <a:spcPct val="120000"/>
              </a:lnSpc>
              <a:spcBef>
                <a:spcPts val="751"/>
              </a:spcBef>
              <a:spcAft>
                <a:spcPts val="0"/>
              </a:spcAft>
              <a:buFont typeface="Arial" panose="020B0604020202020204" pitchFamily="34" charset="0"/>
              <a:buNone/>
              <a:defRPr/>
            </a:pPr>
            <a:endParaRPr lang="en-US" sz="16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sz="1800" dirty="0">
                <a:latin typeface="Arial" panose="020B0604020202020204" pitchFamily="34" charset="0"/>
                <a:cs typeface="Arial" panose="020B0604020202020204" pitchFamily="34" charset="0"/>
              </a:rPr>
              <a:t>Provide funding for professional services</a:t>
            </a:r>
          </a:p>
          <a:p>
            <a:pPr marL="171446" indent="-171446" defTabSz="685783" eaLnBrk="1" fontAlgn="auto" hangingPunct="1">
              <a:lnSpc>
                <a:spcPct val="120000"/>
              </a:lnSpc>
              <a:spcBef>
                <a:spcPts val="751"/>
              </a:spcBef>
              <a:spcAft>
                <a:spcPts val="0"/>
              </a:spcAft>
              <a:buFont typeface="Arial" panose="020B0604020202020204" pitchFamily="34" charset="0"/>
              <a:buNone/>
              <a:defRPr/>
            </a:pPr>
            <a:r>
              <a:rPr lang="en-US" sz="1600" dirty="0">
                <a:latin typeface="Arial" panose="020B0604020202020204" pitchFamily="34" charset="0"/>
                <a:cs typeface="Arial" panose="020B0604020202020204" pitchFamily="34" charset="0"/>
              </a:rPr>
              <a:t> </a:t>
            </a:r>
          </a:p>
          <a:p>
            <a:pPr marL="171446" indent="-171446" defTabSz="685783" eaLnBrk="1" fontAlgn="auto" hangingPunct="1">
              <a:lnSpc>
                <a:spcPct val="120000"/>
              </a:lnSpc>
              <a:spcBef>
                <a:spcPts val="751"/>
              </a:spcBef>
              <a:spcAft>
                <a:spcPts val="0"/>
              </a:spcAft>
              <a:defRPr/>
            </a:pPr>
            <a:r>
              <a:rPr lang="en-US" sz="1800" dirty="0">
                <a:latin typeface="Arial" panose="020B0604020202020204" pitchFamily="34" charset="0"/>
                <a:cs typeface="Arial" panose="020B0604020202020204" pitchFamily="34" charset="0"/>
              </a:rPr>
              <a:t>Advocate for school, parent or other agency</a:t>
            </a:r>
          </a:p>
          <a:p>
            <a:pPr marL="171446" indent="-171446" defTabSz="685783" eaLnBrk="1" fontAlgn="auto" hangingPunct="1">
              <a:lnSpc>
                <a:spcPct val="80000"/>
              </a:lnSpc>
              <a:spcBef>
                <a:spcPts val="751"/>
              </a:spcBef>
              <a:spcAft>
                <a:spcPts val="0"/>
              </a:spcAft>
              <a:defRPr/>
            </a:pPr>
            <a:endParaRPr lang="en-US" sz="1600" dirty="0"/>
          </a:p>
        </p:txBody>
      </p:sp>
      <p:sp>
        <p:nvSpPr>
          <p:cNvPr id="15364" name="Text Box 5"/>
          <p:cNvSpPr txBox="1">
            <a:spLocks noChangeArrowheads="1"/>
          </p:cNvSpPr>
          <p:nvPr/>
        </p:nvSpPr>
        <p:spPr bwMode="auto">
          <a:xfrm>
            <a:off x="762000" y="281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sp>
        <p:nvSpPr>
          <p:cNvPr id="15365" name="Text Box 10"/>
          <p:cNvSpPr txBox="1">
            <a:spLocks noChangeArrowheads="1"/>
          </p:cNvSpPr>
          <p:nvPr/>
        </p:nvSpPr>
        <p:spPr bwMode="auto">
          <a:xfrm>
            <a:off x="936914" y="1079500"/>
            <a:ext cx="670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b="1" dirty="0">
                <a:solidFill>
                  <a:schemeClr val="tx2"/>
                </a:solidFill>
                <a:latin typeface="Arial" panose="020B0604020202020204" pitchFamily="34" charset="0"/>
              </a:rPr>
              <a:t>Clarification of CARD Services</a:t>
            </a:r>
          </a:p>
        </p:txBody>
      </p:sp>
      <p:pic>
        <p:nvPicPr>
          <p:cNvPr id="1536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970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a:xfrm>
            <a:off x="381000" y="69850"/>
            <a:ext cx="8229600" cy="1630363"/>
          </a:xfrm>
        </p:spPr>
        <p:txBody>
          <a:bodyPr/>
          <a:lstStyle/>
          <a:p>
            <a:pPr eaLnBrk="1" hangingPunct="1"/>
            <a:br>
              <a:rPr lang="en-US" altLang="en-US" sz="3200"/>
            </a:br>
            <a:endParaRPr lang="en-US" altLang="en-US" sz="2800" b="1"/>
          </a:p>
        </p:txBody>
      </p:sp>
      <p:sp>
        <p:nvSpPr>
          <p:cNvPr id="2" name="Rectangle 2"/>
          <p:cNvSpPr>
            <a:spLocks noGrp="1" noChangeArrowheads="1"/>
          </p:cNvSpPr>
          <p:nvPr>
            <p:ph idx="1"/>
          </p:nvPr>
        </p:nvSpPr>
        <p:spPr>
          <a:xfrm>
            <a:off x="152400" y="1524000"/>
            <a:ext cx="8839200" cy="4800600"/>
          </a:xfrm>
        </p:spPr>
        <p:txBody>
          <a:bodyPr rtlCol="0">
            <a:normAutofit fontScale="70000" lnSpcReduction="20000"/>
          </a:bodyPr>
          <a:lstStyle/>
          <a:p>
            <a:pPr marL="171446" indent="-171446" defTabSz="685783" eaLnBrk="1" fontAlgn="auto" hangingPunct="1">
              <a:lnSpc>
                <a:spcPct val="80000"/>
              </a:lnSpc>
              <a:spcBef>
                <a:spcPts val="751"/>
              </a:spcBef>
              <a:spcAft>
                <a:spcPts val="0"/>
              </a:spcAft>
              <a:defRPr/>
            </a:pPr>
            <a:endParaRPr lang="en-US" altLang="en-US" sz="20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2200" dirty="0">
                <a:latin typeface="Arial" panose="020B0604020202020204" pitchFamily="34" charset="0"/>
                <a:cs typeface="Arial" panose="020B0604020202020204" pitchFamily="34" charset="0"/>
              </a:rPr>
              <a:t>Keep your child’s records intact.</a:t>
            </a:r>
          </a:p>
          <a:p>
            <a:pPr marL="0" indent="0" defTabSz="685783" eaLnBrk="1" fontAlgn="auto" hangingPunct="1">
              <a:lnSpc>
                <a:spcPct val="120000"/>
              </a:lnSpc>
              <a:spcBef>
                <a:spcPts val="751"/>
              </a:spcBef>
              <a:spcAft>
                <a:spcPts val="0"/>
              </a:spcAft>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2200" dirty="0">
                <a:latin typeface="Arial" panose="020B0604020202020204" pitchFamily="34" charset="0"/>
                <a:cs typeface="Arial" panose="020B0604020202020204" pitchFamily="34" charset="0"/>
              </a:rPr>
              <a:t>Keep us updated on your child’s progress, change of address, phone number, email, and upcoming meetings (advance notice).</a:t>
            </a:r>
          </a:p>
          <a:p>
            <a:pPr marL="0" indent="0" defTabSz="685783" eaLnBrk="1" fontAlgn="auto" hangingPunct="1">
              <a:lnSpc>
                <a:spcPct val="120000"/>
              </a:lnSpc>
              <a:spcBef>
                <a:spcPts val="751"/>
              </a:spcBef>
              <a:spcAft>
                <a:spcPts val="0"/>
              </a:spcAft>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2200" dirty="0">
                <a:latin typeface="Arial" panose="020B0604020202020204" pitchFamily="34" charset="0"/>
                <a:cs typeface="Arial" panose="020B0604020202020204" pitchFamily="34" charset="0"/>
              </a:rPr>
              <a:t>Be proactive – we ask that you contact us when you need assistance.</a:t>
            </a:r>
          </a:p>
          <a:p>
            <a:pPr marL="0" indent="0" defTabSz="685783" eaLnBrk="1" fontAlgn="auto" hangingPunct="1">
              <a:lnSpc>
                <a:spcPct val="120000"/>
              </a:lnSpc>
              <a:spcBef>
                <a:spcPts val="751"/>
              </a:spcBef>
              <a:spcAft>
                <a:spcPts val="0"/>
              </a:spcAft>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	**</a:t>
            </a:r>
            <a:r>
              <a:rPr lang="en-US" altLang="en-US" sz="2200" i="1" dirty="0">
                <a:latin typeface="Arial" panose="020B0604020202020204" pitchFamily="34" charset="0"/>
                <a:cs typeface="Arial" panose="020B0604020202020204" pitchFamily="34" charset="0"/>
              </a:rPr>
              <a:t>E-mail is a good way to request support</a:t>
            </a:r>
            <a:r>
              <a:rPr lang="en-US" altLang="en-US" sz="2200" dirty="0">
                <a:latin typeface="Arial" panose="020B0604020202020204" pitchFamily="34" charset="0"/>
                <a:cs typeface="Arial" panose="020B0604020202020204" pitchFamily="34" charset="0"/>
              </a:rPr>
              <a:t>.</a:t>
            </a:r>
          </a:p>
          <a:p>
            <a:pPr marL="0" indent="0" defTabSz="685783" eaLnBrk="1" fontAlgn="auto" hangingPunct="1">
              <a:lnSpc>
                <a:spcPct val="120000"/>
              </a:lnSpc>
              <a:spcBef>
                <a:spcPts val="751"/>
              </a:spcBef>
              <a:spcAft>
                <a:spcPts val="0"/>
              </a:spcAft>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2200" dirty="0">
                <a:latin typeface="Arial" panose="020B0604020202020204" pitchFamily="34" charset="0"/>
                <a:cs typeface="Arial" panose="020B0604020202020204" pitchFamily="34" charset="0"/>
              </a:rPr>
              <a:t>Follow through on family support plans</a:t>
            </a:r>
          </a:p>
          <a:p>
            <a:pPr marL="0" indent="0" defTabSz="685783" eaLnBrk="1" fontAlgn="auto" hangingPunct="1">
              <a:lnSpc>
                <a:spcPct val="120000"/>
              </a:lnSpc>
              <a:spcBef>
                <a:spcPts val="751"/>
              </a:spcBef>
              <a:spcAft>
                <a:spcPts val="0"/>
              </a:spcAft>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2200" dirty="0">
                <a:latin typeface="Arial" panose="020B0604020202020204" pitchFamily="34" charset="0"/>
                <a:cs typeface="Arial" panose="020B0604020202020204" pitchFamily="34" charset="0"/>
              </a:rPr>
              <a:t>Check weekly update and website regularly for </a:t>
            </a:r>
          </a:p>
          <a:p>
            <a:pPr marL="0" indent="0" defTabSz="685783" eaLnBrk="1" fontAlgn="auto" hangingPunct="1">
              <a:lnSpc>
                <a:spcPct val="120000"/>
              </a:lnSpc>
              <a:spcBef>
                <a:spcPts val="751"/>
              </a:spcBef>
              <a:spcAft>
                <a:spcPts val="0"/>
              </a:spcAft>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     upcoming events and other important information</a:t>
            </a:r>
          </a:p>
          <a:p>
            <a:pPr marL="0" indent="0" defTabSz="685783" eaLnBrk="1" fontAlgn="auto" hangingPunct="1">
              <a:lnSpc>
                <a:spcPct val="120000"/>
              </a:lnSpc>
              <a:spcBef>
                <a:spcPts val="751"/>
              </a:spcBef>
              <a:spcAft>
                <a:spcPts val="0"/>
              </a:spcAft>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171446" indent="-171446" defTabSz="685783" eaLnBrk="1" fontAlgn="auto" hangingPunct="1">
              <a:lnSpc>
                <a:spcPct val="120000"/>
              </a:lnSpc>
              <a:spcBef>
                <a:spcPts val="751"/>
              </a:spcBef>
              <a:spcAft>
                <a:spcPts val="0"/>
              </a:spcAft>
              <a:defRPr/>
            </a:pPr>
            <a:r>
              <a:rPr lang="en-US" altLang="en-US" sz="2200" dirty="0">
                <a:latin typeface="Arial" panose="020B0604020202020204" pitchFamily="34" charset="0"/>
                <a:cs typeface="Arial" panose="020B0604020202020204" pitchFamily="34" charset="0"/>
              </a:rPr>
              <a:t>Attend educational and community events</a:t>
            </a:r>
          </a:p>
          <a:p>
            <a:pPr marL="0" indent="0" defTabSz="685783" eaLnBrk="1" fontAlgn="auto" hangingPunct="1">
              <a:lnSpc>
                <a:spcPct val="80000"/>
              </a:lnSpc>
              <a:spcBef>
                <a:spcPts val="751"/>
              </a:spcBef>
              <a:spcAft>
                <a:spcPts val="0"/>
              </a:spcAft>
              <a:buFont typeface="Arial" panose="020B0604020202020204" pitchFamily="34" charset="0"/>
              <a:buNone/>
              <a:defRPr/>
            </a:pPr>
            <a:endParaRPr lang="en-US" altLang="en-US" sz="2000" dirty="0"/>
          </a:p>
        </p:txBody>
      </p:sp>
      <p:sp>
        <p:nvSpPr>
          <p:cNvPr id="16388" name="Text Box 5"/>
          <p:cNvSpPr txBox="1">
            <a:spLocks noChangeArrowheads="1"/>
          </p:cNvSpPr>
          <p:nvPr/>
        </p:nvSpPr>
        <p:spPr bwMode="auto">
          <a:xfrm>
            <a:off x="1066800" y="14478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en-US" altLang="en-US">
              <a:latin typeface="Arial" panose="020B0604020202020204" pitchFamily="34" charset="0"/>
            </a:endParaRPr>
          </a:p>
        </p:txBody>
      </p:sp>
      <p:sp>
        <p:nvSpPr>
          <p:cNvPr id="15366" name="Rectangle 6"/>
          <p:cNvSpPr>
            <a:spLocks noChangeArrowheads="1"/>
          </p:cNvSpPr>
          <p:nvPr/>
        </p:nvSpPr>
        <p:spPr bwMode="auto">
          <a:xfrm>
            <a:off x="762000" y="114300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b="1" dirty="0">
                <a:solidFill>
                  <a:schemeClr val="accent1">
                    <a:lumMod val="50000"/>
                  </a:schemeClr>
                </a:solidFill>
              </a:rPr>
              <a:t>What do we need?</a:t>
            </a:r>
          </a:p>
        </p:txBody>
      </p:sp>
      <p:sp>
        <p:nvSpPr>
          <p:cNvPr id="16390" name="AutoShape 8" descr="Image result for checklist"/>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pic>
        <p:nvPicPr>
          <p:cNvPr id="163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0975" y="46958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700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17638"/>
            <a:ext cx="7886700" cy="395287"/>
          </a:xfrm>
        </p:spPr>
        <p:txBody>
          <a:bodyPr/>
          <a:lstStyle/>
          <a:p>
            <a:pPr algn="ctr">
              <a:defRPr/>
            </a:pPr>
            <a:r>
              <a:rPr lang="en-US" sz="3200" b="1" dirty="0">
                <a:solidFill>
                  <a:schemeClr val="accent6">
                    <a:lumMod val="75000"/>
                  </a:schemeClr>
                </a:solidFill>
                <a:latin typeface="Arial" panose="020B0604020202020204" pitchFamily="34" charset="0"/>
                <a:cs typeface="Arial" panose="020B0604020202020204" pitchFamily="34" charset="0"/>
              </a:rPr>
              <a:t>Preparing for your First Family Support Appointment</a:t>
            </a:r>
          </a:p>
        </p:txBody>
      </p:sp>
      <p:sp>
        <p:nvSpPr>
          <p:cNvPr id="3" name="Content Placeholder 2"/>
          <p:cNvSpPr>
            <a:spLocks noGrp="1"/>
          </p:cNvSpPr>
          <p:nvPr>
            <p:ph idx="1"/>
          </p:nvPr>
        </p:nvSpPr>
        <p:spPr>
          <a:xfrm>
            <a:off x="628650" y="2057400"/>
            <a:ext cx="7886700" cy="4651375"/>
          </a:xfrm>
        </p:spPr>
        <p:txBody>
          <a:bodyPr/>
          <a:lstStyle/>
          <a:p>
            <a:pPr>
              <a:defRPr/>
            </a:pPr>
            <a:r>
              <a:rPr lang="en-US" dirty="0"/>
              <a:t>Make a list of the top areas of concern as related to yourself or your loved one.</a:t>
            </a:r>
          </a:p>
          <a:p>
            <a:pPr lvl="1">
              <a:defRPr/>
            </a:pPr>
            <a:r>
              <a:rPr lang="en-US" dirty="0"/>
              <a:t>Examples: Educational planning, behavior management, social skills, communication and functional play skills, adaptive/self help skills.</a:t>
            </a:r>
          </a:p>
          <a:p>
            <a:pPr marL="342900" lvl="1" indent="0">
              <a:buFont typeface="Arial" panose="020B0604020202020204" pitchFamily="34" charset="0"/>
              <a:buNone/>
              <a:defRPr/>
            </a:pPr>
            <a:endParaRPr lang="en-US" sz="1200" dirty="0"/>
          </a:p>
          <a:p>
            <a:pPr>
              <a:defRPr/>
            </a:pPr>
            <a:r>
              <a:rPr lang="en-US" dirty="0"/>
              <a:t>Reply to the Clinician and Family Introduction Email which confirms your attendance at CARD 101 requesting an appointment with your clinician to begin using CARD services.</a:t>
            </a:r>
          </a:p>
          <a:p>
            <a:pPr marL="0" indent="0">
              <a:buFont typeface="Arial" panose="020B0604020202020204" pitchFamily="34" charset="0"/>
              <a:buNone/>
              <a:defRPr/>
            </a:pPr>
            <a:endParaRPr lang="en-US" sz="1200" dirty="0"/>
          </a:p>
          <a:p>
            <a:pPr>
              <a:defRPr/>
            </a:pPr>
            <a:r>
              <a:rPr lang="en-US" dirty="0"/>
              <a:t>Check your email inbox and spam on Monday afternoons for the Weekly Update.</a:t>
            </a:r>
          </a:p>
          <a:p>
            <a:pPr marL="0" indent="0">
              <a:buFont typeface="Arial" panose="020B0604020202020204" pitchFamily="34" charset="0"/>
              <a:buNone/>
              <a:defRPr/>
            </a:pPr>
            <a:endParaRPr lang="en-US" sz="1200" dirty="0"/>
          </a:p>
          <a:p>
            <a:pPr>
              <a:defRPr/>
            </a:pPr>
            <a:r>
              <a:rPr lang="en-US" dirty="0"/>
              <a:t>Begin gathering diagnostic or evaluation documents in preparation of your first Family Support Appointment.</a:t>
            </a:r>
          </a:p>
        </p:txBody>
      </p:sp>
      <p:pic>
        <p:nvPicPr>
          <p:cNvPr id="174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04788"/>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600200"/>
            <a:ext cx="6934200" cy="1016000"/>
          </a:xfrm>
          <a:prstGeom prst="rect">
            <a:avLst/>
          </a:prstGeom>
          <a:noFill/>
        </p:spPr>
        <p:txBody>
          <a:bodyPr>
            <a:spAutoFit/>
          </a:bodyPr>
          <a:lstStyle/>
          <a:p>
            <a:pPr algn="ctr">
              <a:defRPr/>
            </a:pPr>
            <a:r>
              <a:rPr lang="en-US" sz="6000" b="1" dirty="0">
                <a:solidFill>
                  <a:schemeClr val="accent1">
                    <a:lumMod val="75000"/>
                  </a:schemeClr>
                </a:solidFill>
              </a:rPr>
              <a:t>Consent Forms</a:t>
            </a:r>
          </a:p>
        </p:txBody>
      </p:sp>
      <p:sp>
        <p:nvSpPr>
          <p:cNvPr id="20483" name="TextBox 2"/>
          <p:cNvSpPr txBox="1">
            <a:spLocks noChangeArrowheads="1"/>
          </p:cNvSpPr>
          <p:nvPr/>
        </p:nvSpPr>
        <p:spPr bwMode="auto">
          <a:xfrm>
            <a:off x="723900" y="3048000"/>
            <a:ext cx="7810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defRPr/>
            </a:pPr>
            <a:r>
              <a:rPr lang="en-US" altLang="en-US" sz="2000" dirty="0">
                <a:solidFill>
                  <a:prstClr val="black"/>
                </a:solidFill>
              </a:rPr>
              <a:t>Any consent forms that have not been completed prior to this orientation will be sent via email to the parent/guardian/individual using services. Consent forms must be completed fully before using CARD groups or services.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id="{0ABD54BE-2104-CE02-A517-449BA6ADD076}"/>
              </a:ext>
            </a:extLst>
          </p:cNvPr>
          <p:cNvSpPr>
            <a:spLocks noGrp="1"/>
          </p:cNvSpPr>
          <p:nvPr>
            <p:ph type="title"/>
          </p:nvPr>
        </p:nvSpPr>
        <p:spPr>
          <a:xfrm>
            <a:off x="3940493" y="112553"/>
            <a:ext cx="2699385" cy="1143000"/>
          </a:xfrm>
        </p:spPr>
        <p:txBody>
          <a:bodyPr/>
          <a:lstStyle/>
          <a:p>
            <a:pPr algn="l" eaLnBrk="1" hangingPunct="1"/>
            <a:r>
              <a:rPr lang="en-US" altLang="en-US" b="1" dirty="0">
                <a:solidFill>
                  <a:srgbClr val="000000"/>
                </a:solidFill>
                <a:ea typeface="ＭＳ Ｐゴシック" panose="020B0600070205080204" pitchFamily="34" charset="-128"/>
              </a:rPr>
              <a:t>Our Team:</a:t>
            </a:r>
          </a:p>
        </p:txBody>
      </p:sp>
      <p:sp>
        <p:nvSpPr>
          <p:cNvPr id="4" name="Rectangle 5">
            <a:extLst>
              <a:ext uri="{FF2B5EF4-FFF2-40B4-BE49-F238E27FC236}">
                <a16:creationId xmlns:a16="http://schemas.microsoft.com/office/drawing/2014/main" id="{CC76E666-75F9-4FD6-9A85-BD9D4BE48397}"/>
              </a:ext>
            </a:extLst>
          </p:cNvPr>
          <p:cNvSpPr>
            <a:spLocks noChangeArrowheads="1"/>
          </p:cNvSpPr>
          <p:nvPr/>
        </p:nvSpPr>
        <p:spPr bwMode="auto">
          <a:xfrm>
            <a:off x="3425508" y="1097444"/>
            <a:ext cx="3962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Jeannie Potthast, M.B.A</a:t>
            </a: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Division Administrator/Assistant Director</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hlinkClick r:id="rId3"/>
              </a:rPr>
              <a:t>Jeannie.Potthast@jax.ufl.edu</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TextBox 3">
            <a:extLst>
              <a:ext uri="{FF2B5EF4-FFF2-40B4-BE49-F238E27FC236}">
                <a16:creationId xmlns:a16="http://schemas.microsoft.com/office/drawing/2014/main" id="{7424C34D-17D3-493F-B66F-A76CD215D7F1}"/>
              </a:ext>
            </a:extLst>
          </p:cNvPr>
          <p:cNvSpPr txBox="1">
            <a:spLocks noChangeArrowheads="1"/>
          </p:cNvSpPr>
          <p:nvPr/>
        </p:nvSpPr>
        <p:spPr bwMode="auto">
          <a:xfrm>
            <a:off x="2219643" y="2108512"/>
            <a:ext cx="3705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Chanél</a:t>
            </a: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Baldwin, M.Ed.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Education and Training Specialist</a:t>
            </a:r>
          </a:p>
        </p:txBody>
      </p:sp>
      <p:sp>
        <p:nvSpPr>
          <p:cNvPr id="6" name="Content Placeholder 7">
            <a:extLst>
              <a:ext uri="{FF2B5EF4-FFF2-40B4-BE49-F238E27FC236}">
                <a16:creationId xmlns:a16="http://schemas.microsoft.com/office/drawing/2014/main" id="{85BBA530-8ECC-4172-8BC0-EE7A46AB16CA}"/>
              </a:ext>
            </a:extLst>
          </p:cNvPr>
          <p:cNvSpPr txBox="1">
            <a:spLocks/>
          </p:cNvSpPr>
          <p:nvPr/>
        </p:nvSpPr>
        <p:spPr>
          <a:xfrm>
            <a:off x="1730692" y="3557136"/>
            <a:ext cx="3819525" cy="6254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Bernardo Cuadra, BA, CWCM</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Education and Training Specialist</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3">
            <a:extLst>
              <a:ext uri="{FF2B5EF4-FFF2-40B4-BE49-F238E27FC236}">
                <a16:creationId xmlns:a16="http://schemas.microsoft.com/office/drawing/2014/main" id="{2C62A463-DB78-47FF-BBEC-466BF54035E5}"/>
              </a:ext>
            </a:extLst>
          </p:cNvPr>
          <p:cNvSpPr txBox="1">
            <a:spLocks noChangeArrowheads="1"/>
          </p:cNvSpPr>
          <p:nvPr/>
        </p:nvSpPr>
        <p:spPr bwMode="auto">
          <a:xfrm>
            <a:off x="2219643" y="4347892"/>
            <a:ext cx="34512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Sarah Falls, MS, CCC-SLP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Speech/Language Pathologist</a:t>
            </a:r>
          </a:p>
        </p:txBody>
      </p:sp>
      <p:sp>
        <p:nvSpPr>
          <p:cNvPr id="8" name="Content Placeholder 7">
            <a:extLst>
              <a:ext uri="{FF2B5EF4-FFF2-40B4-BE49-F238E27FC236}">
                <a16:creationId xmlns:a16="http://schemas.microsoft.com/office/drawing/2014/main" id="{596405D2-AF7E-4A79-BCA2-0972F5C60077}"/>
              </a:ext>
            </a:extLst>
          </p:cNvPr>
          <p:cNvSpPr txBox="1">
            <a:spLocks/>
          </p:cNvSpPr>
          <p:nvPr/>
        </p:nvSpPr>
        <p:spPr>
          <a:xfrm>
            <a:off x="2219643" y="5041923"/>
            <a:ext cx="3675062" cy="6270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Amy Lane, MS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Education and Training Specialist</a:t>
            </a:r>
          </a:p>
        </p:txBody>
      </p:sp>
      <p:sp>
        <p:nvSpPr>
          <p:cNvPr id="9" name="TextBox 8">
            <a:extLst>
              <a:ext uri="{FF2B5EF4-FFF2-40B4-BE49-F238E27FC236}">
                <a16:creationId xmlns:a16="http://schemas.microsoft.com/office/drawing/2014/main" id="{6DD31096-795B-49E2-AA57-EE4971450460}"/>
              </a:ext>
            </a:extLst>
          </p:cNvPr>
          <p:cNvSpPr txBox="1">
            <a:spLocks noChangeArrowheads="1"/>
          </p:cNvSpPr>
          <p:nvPr/>
        </p:nvSpPr>
        <p:spPr bwMode="auto">
          <a:xfrm>
            <a:off x="2219643" y="2874963"/>
            <a:ext cx="34417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Diego Castillo, MS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Education and Training Specialist</a:t>
            </a:r>
          </a:p>
        </p:txBody>
      </p:sp>
      <p:sp>
        <p:nvSpPr>
          <p:cNvPr id="10" name="TextBox 7">
            <a:extLst>
              <a:ext uri="{FF2B5EF4-FFF2-40B4-BE49-F238E27FC236}">
                <a16:creationId xmlns:a16="http://schemas.microsoft.com/office/drawing/2014/main" id="{A7952D3E-90D8-4719-A203-2EA4C4ABF7B1}"/>
              </a:ext>
            </a:extLst>
          </p:cNvPr>
          <p:cNvSpPr txBox="1">
            <a:spLocks noChangeArrowheads="1"/>
          </p:cNvSpPr>
          <p:nvPr/>
        </p:nvSpPr>
        <p:spPr bwMode="auto">
          <a:xfrm>
            <a:off x="5629752" y="2107298"/>
            <a:ext cx="35163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Johanna Lopez, </a:t>
            </a:r>
            <a:r>
              <a:rPr kumimoji="0" lang="en-US" altLang="en-US" sz="16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Ed.S</a:t>
            </a: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NCSP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School Psychologist</a:t>
            </a:r>
          </a:p>
        </p:txBody>
      </p:sp>
      <p:sp>
        <p:nvSpPr>
          <p:cNvPr id="2" name="TextBox 1">
            <a:extLst>
              <a:ext uri="{FF2B5EF4-FFF2-40B4-BE49-F238E27FC236}">
                <a16:creationId xmlns:a16="http://schemas.microsoft.com/office/drawing/2014/main" id="{BCA2BA09-0C71-4FA2-8CB1-DDB6E0DD928F}"/>
              </a:ext>
            </a:extLst>
          </p:cNvPr>
          <p:cNvSpPr txBox="1"/>
          <p:nvPr/>
        </p:nvSpPr>
        <p:spPr>
          <a:xfrm>
            <a:off x="5650072" y="2805879"/>
            <a:ext cx="3048000" cy="553998"/>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Gwenivere Mauro, M. Ed.</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Education and Training Specialist</a:t>
            </a:r>
          </a:p>
        </p:txBody>
      </p:sp>
      <p:sp>
        <p:nvSpPr>
          <p:cNvPr id="12" name="TextBox 4">
            <a:extLst>
              <a:ext uri="{FF2B5EF4-FFF2-40B4-BE49-F238E27FC236}">
                <a16:creationId xmlns:a16="http://schemas.microsoft.com/office/drawing/2014/main" id="{E4C94491-15B2-41B1-AE4F-1F59A1997AD9}"/>
              </a:ext>
            </a:extLst>
          </p:cNvPr>
          <p:cNvSpPr txBox="1">
            <a:spLocks noChangeArrowheads="1"/>
          </p:cNvSpPr>
          <p:nvPr/>
        </p:nvSpPr>
        <p:spPr bwMode="auto">
          <a:xfrm>
            <a:off x="5650072" y="3548068"/>
            <a:ext cx="3435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Jennifer O’Brien, MA, CCC-SLP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Speech/Language Pathologist</a:t>
            </a:r>
          </a:p>
        </p:txBody>
      </p:sp>
      <p:sp>
        <p:nvSpPr>
          <p:cNvPr id="13" name="TextBox 5">
            <a:extLst>
              <a:ext uri="{FF2B5EF4-FFF2-40B4-BE49-F238E27FC236}">
                <a16:creationId xmlns:a16="http://schemas.microsoft.com/office/drawing/2014/main" id="{FCBF7099-E526-494D-8157-AE292828F553}"/>
              </a:ext>
            </a:extLst>
          </p:cNvPr>
          <p:cNvSpPr txBox="1">
            <a:spLocks noChangeArrowheads="1"/>
          </p:cNvSpPr>
          <p:nvPr/>
        </p:nvSpPr>
        <p:spPr bwMode="auto">
          <a:xfrm>
            <a:off x="5670868" y="4287225"/>
            <a:ext cx="30591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Lotoya Odom, SSP, BA</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Licensed School Psychologist </a:t>
            </a:r>
          </a:p>
        </p:txBody>
      </p:sp>
      <p:sp>
        <p:nvSpPr>
          <p:cNvPr id="14" name="Text Placeholder 6">
            <a:extLst>
              <a:ext uri="{FF2B5EF4-FFF2-40B4-BE49-F238E27FC236}">
                <a16:creationId xmlns:a16="http://schemas.microsoft.com/office/drawing/2014/main" id="{CA672C32-5477-4D27-AA61-AA58CB249C0B}"/>
              </a:ext>
            </a:extLst>
          </p:cNvPr>
          <p:cNvSpPr txBox="1">
            <a:spLocks/>
          </p:cNvSpPr>
          <p:nvPr/>
        </p:nvSpPr>
        <p:spPr>
          <a:xfrm>
            <a:off x="5670868" y="4962557"/>
            <a:ext cx="3567112" cy="64452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Brett Walden, M.P.H</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Education and Training Specialist</a:t>
            </a:r>
          </a:p>
        </p:txBody>
      </p:sp>
      <p:sp>
        <p:nvSpPr>
          <p:cNvPr id="15" name="Content Placeholder 7">
            <a:extLst>
              <a:ext uri="{FF2B5EF4-FFF2-40B4-BE49-F238E27FC236}">
                <a16:creationId xmlns:a16="http://schemas.microsoft.com/office/drawing/2014/main" id="{CCFA1F2F-097D-4EFC-B6BC-94DD61806CBF}"/>
              </a:ext>
            </a:extLst>
          </p:cNvPr>
          <p:cNvSpPr txBox="1">
            <a:spLocks/>
          </p:cNvSpPr>
          <p:nvPr/>
        </p:nvSpPr>
        <p:spPr>
          <a:xfrm>
            <a:off x="3352800" y="5820782"/>
            <a:ext cx="3689667" cy="7445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6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1"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a:t>
            </a:r>
            <a:r>
              <a:rPr lang="en-US" altLang="en-US" sz="1800" b="1" i="1" u="sng" kern="0" dirty="0">
                <a:solidFill>
                  <a:prstClr val="black"/>
                </a:solidFill>
                <a:latin typeface="Arial" panose="020B0604020202020204" pitchFamily="34" charset="0"/>
                <a:cs typeface="Arial" panose="020B0604020202020204" pitchFamily="34" charset="0"/>
              </a:rPr>
              <a:t>CARD Weekly Update</a:t>
            </a:r>
            <a:endParaRPr kumimoji="0" lang="en-US" altLang="en-US" sz="1800" b="1" i="1"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Anthony Rhodes</a:t>
            </a:r>
          </a:p>
        </p:txBody>
      </p:sp>
    </p:spTree>
    <p:extLst>
      <p:ext uri="{BB962C8B-B14F-4D97-AF65-F5344CB8AC3E}">
        <p14:creationId xmlns:p14="http://schemas.microsoft.com/office/powerpoint/2010/main" val="704023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489450"/>
            <a:ext cx="6096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8"/>
          <p:cNvSpPr>
            <a:spLocks noChangeArrowheads="1"/>
          </p:cNvSpPr>
          <p:nvPr/>
        </p:nvSpPr>
        <p:spPr bwMode="auto">
          <a:xfrm>
            <a:off x="369888" y="1160463"/>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chemeClr val="tx2"/>
                </a:solidFill>
                <a:latin typeface="Arial" panose="020B0604020202020204" pitchFamily="34" charset="0"/>
              </a:rPr>
              <a:t>Center for Autism and Related Disabilities</a:t>
            </a:r>
          </a:p>
        </p:txBody>
      </p:sp>
      <p:sp>
        <p:nvSpPr>
          <p:cNvPr id="19460" name="Rectangle 9"/>
          <p:cNvSpPr>
            <a:spLocks noChangeArrowheads="1"/>
          </p:cNvSpPr>
          <p:nvPr/>
        </p:nvSpPr>
        <p:spPr bwMode="auto">
          <a:xfrm>
            <a:off x="369888" y="3800475"/>
            <a:ext cx="5486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b="1">
              <a:latin typeface="Arial" panose="020B0604020202020204" pitchFamily="34" charset="0"/>
            </a:endParaRPr>
          </a:p>
          <a:p>
            <a:pPr algn="ctr" eaLnBrk="1" hangingPunct="1"/>
            <a:r>
              <a:rPr lang="en-US" altLang="en-US" sz="2000">
                <a:latin typeface="Arial" panose="020B0604020202020204" pitchFamily="34" charset="0"/>
                <a:hlinkClick r:id="rId3"/>
              </a:rPr>
              <a:t>https://www.facebook.com/AutismJacksonville</a:t>
            </a:r>
            <a:endParaRPr lang="en-US" altLang="en-US" sz="2000">
              <a:latin typeface="Arial" panose="020B0604020202020204" pitchFamily="34" charset="0"/>
            </a:endParaRPr>
          </a:p>
          <a:p>
            <a:pPr algn="ctr" eaLnBrk="1" hangingPunct="1"/>
            <a:endParaRPr lang="en-US" altLang="en-US" sz="2000">
              <a:latin typeface="Arial" panose="020B0604020202020204" pitchFamily="34" charset="0"/>
            </a:endParaRPr>
          </a:p>
        </p:txBody>
      </p:sp>
      <p:pic>
        <p:nvPicPr>
          <p:cNvPr id="19461" name="Picture 7" descr="Facebook Logo Wallpaper Full H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629025"/>
            <a:ext cx="27432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2"/>
          <p:cNvSpPr txBox="1">
            <a:spLocks noChangeArrowheads="1"/>
          </p:cNvSpPr>
          <p:nvPr/>
        </p:nvSpPr>
        <p:spPr bwMode="auto">
          <a:xfrm>
            <a:off x="3810000" y="2928938"/>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en-US" altLang="en-US" sz="2000" dirty="0">
                <a:solidFill>
                  <a:schemeClr val="accent2">
                    <a:lumMod val="75000"/>
                  </a:schemeClr>
                </a:solidFill>
                <a:hlinkClick r:id="rId5"/>
              </a:rPr>
              <a:t>http://www.hscj.ufl.edu/pediatrics/autism/</a:t>
            </a:r>
            <a:endParaRPr lang="en-US" altLang="en-US" sz="2000" dirty="0">
              <a:solidFill>
                <a:schemeClr val="accent2">
                  <a:lumMod val="75000"/>
                </a:schemeClr>
              </a:solidFill>
            </a:endParaRPr>
          </a:p>
          <a:p>
            <a:pPr eaLnBrk="1" fontAlgn="auto" hangingPunct="1">
              <a:spcBef>
                <a:spcPct val="0"/>
              </a:spcBef>
              <a:spcAft>
                <a:spcPts val="0"/>
              </a:spcAft>
              <a:buFontTx/>
              <a:buNone/>
              <a:defRPr/>
            </a:pPr>
            <a:endParaRPr lang="en-US" altLang="en-US" sz="2000" dirty="0">
              <a:solidFill>
                <a:schemeClr val="accent2">
                  <a:lumMod val="75000"/>
                </a:schemeClr>
              </a:solidFill>
            </a:endParaRPr>
          </a:p>
        </p:txBody>
      </p:sp>
      <p:sp>
        <p:nvSpPr>
          <p:cNvPr id="7" name="Rounded Rectangle 6"/>
          <p:cNvSpPr/>
          <p:nvPr/>
        </p:nvSpPr>
        <p:spPr>
          <a:xfrm>
            <a:off x="762000" y="2867025"/>
            <a:ext cx="2743200" cy="769938"/>
          </a:xfrm>
          <a:prstGeom prst="roundRect">
            <a:avLst/>
          </a:prstGeom>
          <a:noFill/>
          <a:ln w="31750">
            <a:solidFill>
              <a:schemeClr val="accent2"/>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solidFill>
                  <a:schemeClr val="accent2"/>
                </a:solidFill>
                <a:latin typeface="Berlin Sans FB" panose="020E0602020502020306" pitchFamily="34" charset="0"/>
              </a:rPr>
              <a:t>              Visit our website</a:t>
            </a:r>
          </a:p>
        </p:txBody>
      </p:sp>
      <p:pic>
        <p:nvPicPr>
          <p:cNvPr id="8" name="Picture 7"/>
          <p:cNvPicPr>
            <a:picLocks noChangeAspect="1"/>
          </p:cNvPicPr>
          <p:nvPr/>
        </p:nvPicPr>
        <p:blipFill>
          <a:blip r:embed="rId6">
            <a:clrChange>
              <a:clrFrom>
                <a:srgbClr val="000000"/>
              </a:clrFrom>
              <a:clrTo>
                <a:srgbClr val="000000">
                  <a:alpha val="0"/>
                </a:srgbClr>
              </a:clrTo>
            </a:clrChange>
          </a:blip>
          <a:stretch>
            <a:fillRect/>
          </a:stretch>
        </p:blipFill>
        <p:spPr>
          <a:xfrm>
            <a:off x="838200" y="2894013"/>
            <a:ext cx="909638" cy="715962"/>
          </a:xfrm>
          <a:prstGeom prst="rect">
            <a:avLst/>
          </a:prstGeom>
          <a:ln>
            <a:noFill/>
          </a:ln>
          <a:effectLst>
            <a:outerShdw blurRad="292100" dist="139700" dir="2700000" algn="tl" rotWithShape="0">
              <a:srgbClr val="333333">
                <a:alpha val="65000"/>
              </a:srgbClr>
            </a:outerShdw>
          </a:effectLst>
        </p:spPr>
      </p:pic>
      <p:pic>
        <p:nvPicPr>
          <p:cNvPr id="19465"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715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6"/>
          <p:cNvSpPr txBox="1">
            <a:spLocks noChangeArrowheads="1"/>
          </p:cNvSpPr>
          <p:nvPr/>
        </p:nvSpPr>
        <p:spPr bwMode="auto">
          <a:xfrm>
            <a:off x="2209800" y="3810000"/>
            <a:ext cx="6705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latin typeface="Arial" panose="020B0604020202020204" pitchFamily="34" charset="0"/>
              </a:rPr>
              <a:t>	College of Medicine – Jacksonville</a:t>
            </a:r>
          </a:p>
          <a:p>
            <a:pPr eaLnBrk="1" hangingPunct="1"/>
            <a:r>
              <a:rPr lang="en-US" altLang="en-US" sz="2000">
                <a:latin typeface="Arial" panose="020B0604020202020204" pitchFamily="34" charset="0"/>
              </a:rPr>
              <a:t>	Neurodevelopmental Pediatrics Center</a:t>
            </a:r>
          </a:p>
          <a:p>
            <a:pPr eaLnBrk="1" hangingPunct="1"/>
            <a:r>
              <a:rPr lang="en-US" altLang="en-US" sz="2000">
                <a:latin typeface="Arial" panose="020B0604020202020204" pitchFamily="34" charset="0"/>
              </a:rPr>
              <a:t>	</a:t>
            </a:r>
            <a:r>
              <a:rPr lang="en-US" altLang="en-US" b="1">
                <a:latin typeface="Arial" panose="020B0604020202020204" pitchFamily="34" charset="0"/>
              </a:rPr>
              <a:t>6271 St. Augustine Rd., Suite 1</a:t>
            </a:r>
          </a:p>
          <a:p>
            <a:pPr eaLnBrk="1" hangingPunct="1"/>
            <a:r>
              <a:rPr lang="en-US" altLang="en-US" b="1">
                <a:latin typeface="Arial" panose="020B0604020202020204" pitchFamily="34" charset="0"/>
              </a:rPr>
              <a:t>	Jacksonville, FL 32217</a:t>
            </a:r>
          </a:p>
          <a:p>
            <a:pPr eaLnBrk="1" hangingPunct="1"/>
            <a:endParaRPr lang="en-US" altLang="en-US" b="1">
              <a:latin typeface="Arial" panose="020B0604020202020204" pitchFamily="34" charset="0"/>
            </a:endParaRPr>
          </a:p>
          <a:p>
            <a:pPr eaLnBrk="1" hangingPunct="1"/>
            <a:r>
              <a:rPr lang="en-US" altLang="en-US" b="1">
                <a:latin typeface="Arial" panose="020B0604020202020204" pitchFamily="34" charset="0"/>
              </a:rPr>
              <a:t>	Phone: 904 633-0760</a:t>
            </a:r>
          </a:p>
          <a:p>
            <a:pPr eaLnBrk="1" hangingPunct="1"/>
            <a:r>
              <a:rPr lang="en-US" altLang="en-US" b="1">
                <a:latin typeface="Arial" panose="020B0604020202020204" pitchFamily="34" charset="0"/>
              </a:rPr>
              <a:t>	Fax: 904 633-0751</a:t>
            </a:r>
          </a:p>
          <a:p>
            <a:pPr eaLnBrk="1" hangingPunct="1"/>
            <a:endParaRPr lang="en-US" altLang="en-US" b="1">
              <a:latin typeface="Arial" panose="020B0604020202020204" pitchFamily="34" charset="0"/>
            </a:endParaRPr>
          </a:p>
          <a:p>
            <a:pPr eaLnBrk="1" hangingPunct="1"/>
            <a:r>
              <a:rPr lang="en-US" altLang="en-US" b="1">
                <a:latin typeface="Arial" panose="020B0604020202020204" pitchFamily="34" charset="0"/>
              </a:rPr>
              <a:t>	 http://www.hscj.ufl.edu/pediatrics/autism </a:t>
            </a:r>
          </a:p>
        </p:txBody>
      </p:sp>
      <p:pic>
        <p:nvPicPr>
          <p:cNvPr id="30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0"/>
            <a:ext cx="56388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1"/>
          <p:cNvSpPr txBox="1">
            <a:spLocks noChangeArrowheads="1"/>
          </p:cNvSpPr>
          <p:nvPr/>
        </p:nvSpPr>
        <p:spPr bwMode="auto">
          <a:xfrm>
            <a:off x="381000" y="3048000"/>
            <a:ext cx="8534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u="sng">
                <a:latin typeface="Arial" panose="020B0604020202020204" pitchFamily="34" charset="0"/>
              </a:rPr>
              <a:t>Center for Autism and Related Disabilities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a:extLst>
              <a:ext uri="{FF2B5EF4-FFF2-40B4-BE49-F238E27FC236}">
                <a16:creationId xmlns:a16="http://schemas.microsoft.com/office/drawing/2014/main" id="{32E47681-68DF-1FEF-5359-F13ACB132F65}"/>
              </a:ext>
            </a:extLst>
          </p:cNvPr>
          <p:cNvSpPr txBox="1">
            <a:spLocks noChangeArrowheads="1"/>
          </p:cNvSpPr>
          <p:nvPr/>
        </p:nvSpPr>
        <p:spPr bwMode="auto">
          <a:xfrm>
            <a:off x="-1692275" y="75565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r" eaLnBrk="1" hangingPunct="1"/>
            <a:endParaRPr lang="en-US" altLang="en-US" b="0" i="1">
              <a:solidFill>
                <a:schemeClr val="tx2"/>
              </a:solidFill>
            </a:endParaRPr>
          </a:p>
        </p:txBody>
      </p:sp>
      <p:sp>
        <p:nvSpPr>
          <p:cNvPr id="7" name="Subtitle 2">
            <a:extLst>
              <a:ext uri="{FF2B5EF4-FFF2-40B4-BE49-F238E27FC236}">
                <a16:creationId xmlns:a16="http://schemas.microsoft.com/office/drawing/2014/main" id="{DEC42CAE-AC30-7221-80CE-F41877FC2725}"/>
              </a:ext>
            </a:extLst>
          </p:cNvPr>
          <p:cNvSpPr>
            <a:spLocks noGrp="1"/>
          </p:cNvSpPr>
          <p:nvPr>
            <p:ph type="subTitle" idx="1"/>
          </p:nvPr>
        </p:nvSpPr>
        <p:spPr>
          <a:xfrm>
            <a:off x="5562600" y="5410200"/>
            <a:ext cx="3352800" cy="838200"/>
          </a:xfrm>
        </p:spPr>
        <p:txBody>
          <a:bodyPr rtlCol="0">
            <a:normAutofit fontScale="25000" lnSpcReduction="20000"/>
          </a:bodyPr>
          <a:lstStyle/>
          <a:p>
            <a:pPr algn="r" eaLnBrk="1" fontAlgn="auto" hangingPunct="1">
              <a:spcAft>
                <a:spcPts val="0"/>
              </a:spcAft>
              <a:defRPr/>
            </a:pPr>
            <a:r>
              <a:rPr lang="en-US" sz="11200" b="1" dirty="0">
                <a:latin typeface="+mj-lt"/>
              </a:rPr>
              <a:t>Barbara Palmer</a:t>
            </a:r>
          </a:p>
          <a:p>
            <a:pPr algn="r" eaLnBrk="1" fontAlgn="auto" hangingPunct="1">
              <a:spcAft>
                <a:spcPts val="0"/>
              </a:spcAft>
              <a:defRPr/>
            </a:pPr>
            <a:r>
              <a:rPr lang="en-US" sz="9600" b="1" dirty="0"/>
              <a:t>Director</a:t>
            </a:r>
            <a:r>
              <a:rPr lang="en-US" sz="9600" b="1" dirty="0">
                <a:latin typeface="+mj-lt"/>
              </a:rPr>
              <a:t>      </a:t>
            </a:r>
          </a:p>
          <a:p>
            <a:pPr algn="l" eaLnBrk="1" fontAlgn="auto" hangingPunct="1">
              <a:spcAft>
                <a:spcPts val="0"/>
              </a:spcAft>
              <a:defRPr/>
            </a:pPr>
            <a:r>
              <a:rPr lang="en-US" sz="2400" b="1" dirty="0"/>
              <a:t>                   </a:t>
            </a:r>
          </a:p>
        </p:txBody>
      </p:sp>
      <p:sp>
        <p:nvSpPr>
          <p:cNvPr id="8" name="TextBox 7">
            <a:extLst>
              <a:ext uri="{FF2B5EF4-FFF2-40B4-BE49-F238E27FC236}">
                <a16:creationId xmlns:a16="http://schemas.microsoft.com/office/drawing/2014/main" id="{3FA6A86F-3517-8ECF-6AB1-37655636A1F7}"/>
              </a:ext>
            </a:extLst>
          </p:cNvPr>
          <p:cNvSpPr txBox="1"/>
          <p:nvPr/>
        </p:nvSpPr>
        <p:spPr>
          <a:xfrm>
            <a:off x="304800" y="5334000"/>
            <a:ext cx="3581400" cy="1508125"/>
          </a:xfrm>
          <a:prstGeom prst="rect">
            <a:avLst/>
          </a:prstGeom>
          <a:noFill/>
        </p:spPr>
        <p:txBody>
          <a:bodyPr>
            <a:spAutoFit/>
          </a:bodyPr>
          <a:lstStyle/>
          <a:p>
            <a:pPr eaLnBrk="1" fontAlgn="auto" hangingPunct="1">
              <a:spcBef>
                <a:spcPts val="0"/>
              </a:spcBef>
              <a:spcAft>
                <a:spcPts val="0"/>
              </a:spcAft>
              <a:defRPr/>
            </a:pPr>
            <a:r>
              <a:rPr lang="en-US" sz="2800" dirty="0">
                <a:solidFill>
                  <a:schemeClr val="tx1"/>
                </a:solidFill>
                <a:latin typeface="+mj-lt"/>
              </a:rPr>
              <a:t>Ron DeSantis                             </a:t>
            </a:r>
            <a:r>
              <a:rPr lang="en-US" sz="2400" dirty="0">
                <a:solidFill>
                  <a:schemeClr val="tx1"/>
                </a:solidFill>
                <a:latin typeface="+mn-lt"/>
              </a:rPr>
              <a:t>Governor</a:t>
            </a:r>
          </a:p>
          <a:p>
            <a:pPr eaLnBrk="1" fontAlgn="auto" hangingPunct="1">
              <a:spcBef>
                <a:spcPts val="0"/>
              </a:spcBef>
              <a:spcAft>
                <a:spcPts val="0"/>
              </a:spcAft>
              <a:defRPr/>
            </a:pPr>
            <a:endParaRPr lang="en-US" dirty="0">
              <a:solidFill>
                <a:schemeClr val="tx1"/>
              </a:solidFill>
              <a:latin typeface="+mn-lt"/>
            </a:endParaRPr>
          </a:p>
        </p:txBody>
      </p:sp>
      <p:sp>
        <p:nvSpPr>
          <p:cNvPr id="3" name="Title 2">
            <a:extLst>
              <a:ext uri="{FF2B5EF4-FFF2-40B4-BE49-F238E27FC236}">
                <a16:creationId xmlns:a16="http://schemas.microsoft.com/office/drawing/2014/main" id="{CCE7A7FC-3FF8-2751-B710-C9BCE02006A0}"/>
              </a:ext>
            </a:extLst>
          </p:cNvPr>
          <p:cNvSpPr>
            <a:spLocks noGrp="1"/>
          </p:cNvSpPr>
          <p:nvPr>
            <p:ph type="ctrTitle"/>
          </p:nvPr>
        </p:nvSpPr>
        <p:spPr>
          <a:xfrm>
            <a:off x="685800" y="2286000"/>
            <a:ext cx="7772400" cy="1470025"/>
          </a:xfrm>
        </p:spPr>
        <p:txBody>
          <a:bodyPr/>
          <a:lstStyle/>
          <a:p>
            <a:pPr>
              <a:defRPr/>
            </a:pPr>
            <a:r>
              <a:rPr lang="en-US" sz="3600" b="1" i="1" dirty="0">
                <a:solidFill>
                  <a:schemeClr val="accent6">
                    <a:lumMod val="75000"/>
                  </a:schemeClr>
                </a:solidFill>
                <a:effectLst>
                  <a:outerShdw blurRad="38100" dist="38100" dir="2700000" algn="tl">
                    <a:srgbClr val="C0C0C0"/>
                  </a:outerShdw>
                </a:effectLst>
              </a:rPr>
              <a:t>Employment Enhancement Project</a:t>
            </a:r>
            <a:endParaRPr lang="en-US" sz="2800" dirty="0"/>
          </a:p>
        </p:txBody>
      </p:sp>
    </p:spTree>
    <p:extLst>
      <p:ext uri="{BB962C8B-B14F-4D97-AF65-F5344CB8AC3E}">
        <p14:creationId xmlns:p14="http://schemas.microsoft.com/office/powerpoint/2010/main" val="1424417616"/>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806F73CE-3829-0026-840F-5B310423A1BC}"/>
              </a:ext>
            </a:extLst>
          </p:cNvPr>
          <p:cNvSpPr>
            <a:spLocks noChangeArrowheads="1"/>
          </p:cNvSpPr>
          <p:nvPr/>
        </p:nvSpPr>
        <p:spPr bwMode="auto">
          <a:xfrm>
            <a:off x="533400" y="54864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ctr" eaLnBrk="1" hangingPunct="1"/>
            <a:endParaRPr lang="en-US" altLang="en-US" sz="2000" b="0">
              <a:solidFill>
                <a:schemeClr val="bg1"/>
              </a:solidFill>
              <a:latin typeface="Calibri" panose="020F0502020204030204" pitchFamily="34" charset="0"/>
              <a:cs typeface="Arial" panose="020B0604020202020204" pitchFamily="34" charset="0"/>
            </a:endParaRPr>
          </a:p>
        </p:txBody>
      </p:sp>
      <p:sp>
        <p:nvSpPr>
          <p:cNvPr id="6147" name="Slide Number Placeholder 2">
            <a:extLst>
              <a:ext uri="{FF2B5EF4-FFF2-40B4-BE49-F238E27FC236}">
                <a16:creationId xmlns:a16="http://schemas.microsoft.com/office/drawing/2014/main" id="{F20A8D0A-D2AA-D0A2-DCF5-EB0F1448CC28}"/>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8D6670D6-FB5C-44C1-84D4-DDE1710ABFAC}" type="slidenum">
              <a:rPr lang="en-US" altLang="en-US" sz="1400" b="0" smtClean="0"/>
              <a:pPr/>
              <a:t>21</a:t>
            </a:fld>
            <a:endParaRPr lang="en-US" altLang="en-US" sz="1400" b="0"/>
          </a:p>
        </p:txBody>
      </p:sp>
      <p:sp>
        <p:nvSpPr>
          <p:cNvPr id="8" name="Rectangle 2">
            <a:extLst>
              <a:ext uri="{FF2B5EF4-FFF2-40B4-BE49-F238E27FC236}">
                <a16:creationId xmlns:a16="http://schemas.microsoft.com/office/drawing/2014/main" id="{611E5D30-1E39-7D6E-5CD2-9E631BEF46B2}"/>
              </a:ext>
            </a:extLst>
          </p:cNvPr>
          <p:cNvSpPr txBox="1">
            <a:spLocks noChangeArrowheads="1"/>
          </p:cNvSpPr>
          <p:nvPr/>
        </p:nvSpPr>
        <p:spPr>
          <a:xfrm>
            <a:off x="1757363" y="1535113"/>
            <a:ext cx="5029200" cy="381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kern="0" dirty="0">
                <a:solidFill>
                  <a:schemeClr val="accent6">
                    <a:lumMod val="75000"/>
                  </a:schemeClr>
                </a:solidFill>
              </a:rPr>
              <a:t>The Agency’s </a:t>
            </a:r>
          </a:p>
          <a:p>
            <a:pPr>
              <a:defRPr/>
            </a:pPr>
            <a:r>
              <a:rPr lang="en-US" sz="3200" kern="0" dirty="0">
                <a:solidFill>
                  <a:schemeClr val="accent6">
                    <a:lumMod val="75000"/>
                  </a:schemeClr>
                </a:solidFill>
              </a:rPr>
              <a:t>Mission</a:t>
            </a:r>
          </a:p>
        </p:txBody>
      </p:sp>
      <p:sp>
        <p:nvSpPr>
          <p:cNvPr id="9" name="Rectangle 3">
            <a:extLst>
              <a:ext uri="{FF2B5EF4-FFF2-40B4-BE49-F238E27FC236}">
                <a16:creationId xmlns:a16="http://schemas.microsoft.com/office/drawing/2014/main" id="{5643DBA5-F267-BAD4-4A64-590F64294035}"/>
              </a:ext>
            </a:extLst>
          </p:cNvPr>
          <p:cNvSpPr txBox="1">
            <a:spLocks noChangeArrowheads="1"/>
          </p:cNvSpPr>
          <p:nvPr/>
        </p:nvSpPr>
        <p:spPr>
          <a:xfrm>
            <a:off x="76200" y="5526088"/>
            <a:ext cx="8686800" cy="685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en-US" sz="2400" b="0" kern="0" dirty="0"/>
              <a:t>The Agency Supports Persons with Developmental Disabilities in Living, Learning, and Working in Their Community</a:t>
            </a:r>
          </a:p>
        </p:txBody>
      </p:sp>
      <p:grpSp>
        <p:nvGrpSpPr>
          <p:cNvPr id="6150" name="Group 6">
            <a:extLst>
              <a:ext uri="{FF2B5EF4-FFF2-40B4-BE49-F238E27FC236}">
                <a16:creationId xmlns:a16="http://schemas.microsoft.com/office/drawing/2014/main" id="{E2609D93-BB90-698A-E0F0-58FE9E11FA46}"/>
              </a:ext>
            </a:extLst>
          </p:cNvPr>
          <p:cNvGrpSpPr>
            <a:grpSpLocks/>
          </p:cNvGrpSpPr>
          <p:nvPr/>
        </p:nvGrpSpPr>
        <p:grpSpPr bwMode="auto">
          <a:xfrm>
            <a:off x="385763" y="1423988"/>
            <a:ext cx="8453437" cy="3897312"/>
            <a:chOff x="233363" y="1423988"/>
            <a:chExt cx="8453437" cy="3897312"/>
          </a:xfrm>
        </p:grpSpPr>
        <p:pic>
          <p:nvPicPr>
            <p:cNvPr id="3" name="Picture 2">
              <a:extLst>
                <a:ext uri="{FF2B5EF4-FFF2-40B4-BE49-F238E27FC236}">
                  <a16:creationId xmlns:a16="http://schemas.microsoft.com/office/drawing/2014/main" id="{E34B4E3F-FE07-0776-C0F1-E2A6B951E0E1}"/>
                </a:ext>
              </a:extLst>
            </p:cNvPr>
            <p:cNvPicPr>
              <a:picLocks noChangeAspect="1"/>
            </p:cNvPicPr>
            <p:nvPr/>
          </p:nvPicPr>
          <p:blipFill>
            <a:blip r:embed="rId3"/>
            <a:stretch>
              <a:fillRect/>
            </a:stretch>
          </p:blipFill>
          <p:spPr>
            <a:xfrm>
              <a:off x="2036763" y="2941638"/>
              <a:ext cx="3398837" cy="2278062"/>
            </a:xfrm>
            <a:prstGeom prst="rect">
              <a:avLst/>
            </a:prstGeom>
            <a:ln w="28575">
              <a:solidFill>
                <a:schemeClr val="accent6">
                  <a:lumMod val="75000"/>
                </a:schemeClr>
              </a:solidFill>
            </a:ln>
          </p:spPr>
        </p:pic>
        <p:pic>
          <p:nvPicPr>
            <p:cNvPr id="4" name="Picture 3">
              <a:extLst>
                <a:ext uri="{FF2B5EF4-FFF2-40B4-BE49-F238E27FC236}">
                  <a16:creationId xmlns:a16="http://schemas.microsoft.com/office/drawing/2014/main" id="{96B24233-8BE6-0CE5-C09B-366D24191010}"/>
                </a:ext>
              </a:extLst>
            </p:cNvPr>
            <p:cNvPicPr>
              <a:picLocks noChangeAspect="1"/>
            </p:cNvPicPr>
            <p:nvPr/>
          </p:nvPicPr>
          <p:blipFill>
            <a:blip r:embed="rId4"/>
            <a:stretch>
              <a:fillRect/>
            </a:stretch>
          </p:blipFill>
          <p:spPr>
            <a:xfrm>
              <a:off x="233363" y="2266950"/>
              <a:ext cx="2339975" cy="2617788"/>
            </a:xfrm>
            <a:prstGeom prst="rect">
              <a:avLst/>
            </a:prstGeom>
            <a:ln w="28575">
              <a:solidFill>
                <a:schemeClr val="accent6">
                  <a:lumMod val="75000"/>
                </a:schemeClr>
              </a:solidFill>
            </a:ln>
          </p:spPr>
        </p:pic>
        <p:pic>
          <p:nvPicPr>
            <p:cNvPr id="5" name="Picture 4">
              <a:extLst>
                <a:ext uri="{FF2B5EF4-FFF2-40B4-BE49-F238E27FC236}">
                  <a16:creationId xmlns:a16="http://schemas.microsoft.com/office/drawing/2014/main" id="{F7B12A8E-6A10-DF53-82CC-C6C22E5DE1EE}"/>
                </a:ext>
              </a:extLst>
            </p:cNvPr>
            <p:cNvPicPr>
              <a:picLocks noChangeAspect="1"/>
            </p:cNvPicPr>
            <p:nvPr/>
          </p:nvPicPr>
          <p:blipFill>
            <a:blip r:embed="rId5"/>
            <a:stretch>
              <a:fillRect/>
            </a:stretch>
          </p:blipFill>
          <p:spPr>
            <a:xfrm>
              <a:off x="6307138" y="1423988"/>
              <a:ext cx="2379662" cy="1928812"/>
            </a:xfrm>
            <a:prstGeom prst="rect">
              <a:avLst/>
            </a:prstGeom>
            <a:ln w="28575">
              <a:solidFill>
                <a:schemeClr val="accent6">
                  <a:lumMod val="75000"/>
                </a:schemeClr>
              </a:solidFill>
            </a:ln>
          </p:spPr>
        </p:pic>
        <p:pic>
          <p:nvPicPr>
            <p:cNvPr id="2" name="Picture 1">
              <a:extLst>
                <a:ext uri="{FF2B5EF4-FFF2-40B4-BE49-F238E27FC236}">
                  <a16:creationId xmlns:a16="http://schemas.microsoft.com/office/drawing/2014/main" id="{BB02585B-231D-4B76-E7CC-675CC152C0D4}"/>
                </a:ext>
              </a:extLst>
            </p:cNvPr>
            <p:cNvPicPr>
              <a:picLocks noChangeAspect="1"/>
            </p:cNvPicPr>
            <p:nvPr/>
          </p:nvPicPr>
          <p:blipFill rotWithShape="1">
            <a:blip r:embed="rId6"/>
            <a:srcRect b="28529"/>
            <a:stretch/>
          </p:blipFill>
          <p:spPr>
            <a:xfrm>
              <a:off x="4314825" y="2811463"/>
              <a:ext cx="2430463" cy="1739900"/>
            </a:xfrm>
            <a:prstGeom prst="rect">
              <a:avLst/>
            </a:prstGeom>
            <a:ln w="28575">
              <a:solidFill>
                <a:schemeClr val="accent6">
                  <a:lumMod val="75000"/>
                </a:schemeClr>
              </a:solidFill>
            </a:ln>
          </p:spPr>
        </p:pic>
        <p:pic>
          <p:nvPicPr>
            <p:cNvPr id="6" name="Picture 5">
              <a:extLst>
                <a:ext uri="{FF2B5EF4-FFF2-40B4-BE49-F238E27FC236}">
                  <a16:creationId xmlns:a16="http://schemas.microsoft.com/office/drawing/2014/main" id="{1AE18F24-6CB3-75FB-E0A5-8813A40774E2}"/>
                </a:ext>
              </a:extLst>
            </p:cNvPr>
            <p:cNvPicPr>
              <a:picLocks noChangeAspect="1"/>
            </p:cNvPicPr>
            <p:nvPr/>
          </p:nvPicPr>
          <p:blipFill>
            <a:blip r:embed="rId7"/>
            <a:stretch>
              <a:fillRect/>
            </a:stretch>
          </p:blipFill>
          <p:spPr>
            <a:xfrm>
              <a:off x="5711825" y="3487738"/>
              <a:ext cx="2444750" cy="1833562"/>
            </a:xfrm>
            <a:prstGeom prst="rect">
              <a:avLst/>
            </a:prstGeom>
            <a:ln w="28575">
              <a:solidFill>
                <a:schemeClr val="accent6">
                  <a:lumMod val="75000"/>
                </a:schemeClr>
              </a:solidFill>
            </a:ln>
          </p:spPr>
        </p:pic>
      </p:grpSp>
    </p:spTree>
    <p:extLst>
      <p:ext uri="{BB962C8B-B14F-4D97-AF65-F5344CB8AC3E}">
        <p14:creationId xmlns:p14="http://schemas.microsoft.com/office/powerpoint/2010/main" val="4172030359"/>
      </p:ext>
    </p:extLst>
  </p:cSld>
  <p:clrMapOvr>
    <a:masterClrMapping/>
  </p:clrMapOvr>
  <p:transition spd="slow">
    <p:spli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AC2CB814-897C-1926-585E-ADACB8A66BA4}"/>
              </a:ext>
            </a:extLst>
          </p:cNvPr>
          <p:cNvSpPr>
            <a:spLocks noChangeArrowheads="1"/>
          </p:cNvSpPr>
          <p:nvPr/>
        </p:nvSpPr>
        <p:spPr bwMode="auto">
          <a:xfrm>
            <a:off x="533400" y="54864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ctr" eaLnBrk="1" hangingPunct="1"/>
            <a:endParaRPr lang="en-US" altLang="en-US" sz="2000" b="0">
              <a:solidFill>
                <a:schemeClr val="bg1"/>
              </a:solidFill>
              <a:latin typeface="Calibri" panose="020F0502020204030204" pitchFamily="34" charset="0"/>
              <a:cs typeface="Arial" panose="020B0604020202020204" pitchFamily="34" charset="0"/>
            </a:endParaRPr>
          </a:p>
        </p:txBody>
      </p:sp>
      <p:sp>
        <p:nvSpPr>
          <p:cNvPr id="8195" name="Slide Number Placeholder 5">
            <a:extLst>
              <a:ext uri="{FF2B5EF4-FFF2-40B4-BE49-F238E27FC236}">
                <a16:creationId xmlns:a16="http://schemas.microsoft.com/office/drawing/2014/main" id="{1A98FB0F-6D86-8429-211D-EE69ED51F0D4}"/>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r" eaLnBrk="1" hangingPunct="1"/>
            <a:fld id="{BFA135AD-1934-4084-89AA-D88F94263023}" type="slidenum">
              <a:rPr lang="en-US" altLang="en-US" sz="1200" b="0">
                <a:solidFill>
                  <a:schemeClr val="bg1"/>
                </a:solidFill>
              </a:rPr>
              <a:pPr algn="r" eaLnBrk="1" hangingPunct="1"/>
              <a:t>22</a:t>
            </a:fld>
            <a:endParaRPr lang="en-US" altLang="en-US" sz="1200" b="0">
              <a:solidFill>
                <a:schemeClr val="bg1"/>
              </a:solidFill>
            </a:endParaRPr>
          </a:p>
        </p:txBody>
      </p:sp>
      <p:sp>
        <p:nvSpPr>
          <p:cNvPr id="8196" name="Slide Number Placeholder 2">
            <a:extLst>
              <a:ext uri="{FF2B5EF4-FFF2-40B4-BE49-F238E27FC236}">
                <a16:creationId xmlns:a16="http://schemas.microsoft.com/office/drawing/2014/main" id="{82DC5479-5A55-ED78-0DAF-80C7A75458EF}"/>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EE656651-9EDC-4037-B59E-F61E6384FEB2}" type="slidenum">
              <a:rPr lang="en-US" altLang="en-US" sz="1400" b="0" smtClean="0"/>
              <a:pPr/>
              <a:t>22</a:t>
            </a:fld>
            <a:endParaRPr lang="en-US" altLang="en-US" sz="1400" b="0"/>
          </a:p>
        </p:txBody>
      </p:sp>
      <p:sp>
        <p:nvSpPr>
          <p:cNvPr id="6" name="Rectangle 2">
            <a:extLst>
              <a:ext uri="{FF2B5EF4-FFF2-40B4-BE49-F238E27FC236}">
                <a16:creationId xmlns:a16="http://schemas.microsoft.com/office/drawing/2014/main" id="{68144055-CF36-094A-7E20-A7A3633888D9}"/>
              </a:ext>
            </a:extLst>
          </p:cNvPr>
          <p:cNvSpPr txBox="1">
            <a:spLocks noChangeArrowheads="1"/>
          </p:cNvSpPr>
          <p:nvPr/>
        </p:nvSpPr>
        <p:spPr>
          <a:xfrm>
            <a:off x="-12700" y="1463675"/>
            <a:ext cx="9144000" cy="396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b="0" kern="0" dirty="0"/>
              <a:t>	</a:t>
            </a:r>
            <a:r>
              <a:rPr lang="en-US" sz="3200" kern="0" dirty="0">
                <a:solidFill>
                  <a:schemeClr val="accent6">
                    <a:lumMod val="75000"/>
                  </a:schemeClr>
                </a:solidFill>
              </a:rPr>
              <a:t>Employment Facts</a:t>
            </a:r>
          </a:p>
        </p:txBody>
      </p:sp>
      <p:sp>
        <p:nvSpPr>
          <p:cNvPr id="8" name="Rectangle 3">
            <a:extLst>
              <a:ext uri="{FF2B5EF4-FFF2-40B4-BE49-F238E27FC236}">
                <a16:creationId xmlns:a16="http://schemas.microsoft.com/office/drawing/2014/main" id="{CEB0944E-8FCD-8408-401F-92A35EDA8187}"/>
              </a:ext>
            </a:extLst>
          </p:cNvPr>
          <p:cNvSpPr txBox="1">
            <a:spLocks noChangeArrowheads="1"/>
          </p:cNvSpPr>
          <p:nvPr/>
        </p:nvSpPr>
        <p:spPr>
          <a:xfrm>
            <a:off x="2393950" y="2198688"/>
            <a:ext cx="6418263" cy="434022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Bef>
                <a:spcPts val="0"/>
              </a:spcBef>
              <a:spcAft>
                <a:spcPts val="0"/>
              </a:spcAft>
              <a:buClr>
                <a:schemeClr val="accent6">
                  <a:lumMod val="75000"/>
                </a:schemeClr>
              </a:buClr>
              <a:buFont typeface="Wingdings" panose="05000000000000000000" pitchFamily="2" charset="2"/>
              <a:buChar char="v"/>
              <a:defRPr/>
            </a:pPr>
            <a:r>
              <a:rPr lang="en-US" sz="2000" b="0" kern="0" dirty="0"/>
              <a:t>According to the U.S. Census Bureau, the unemployment rate for Floridians with disabilities ages 16 to 64 is about 63 percent—much higher than the state average for the general population</a:t>
            </a:r>
          </a:p>
          <a:p>
            <a:pPr marL="457200" lvl="1" indent="0">
              <a:spcBef>
                <a:spcPts val="0"/>
              </a:spcBef>
              <a:spcAft>
                <a:spcPts val="0"/>
              </a:spcAft>
              <a:buClr>
                <a:schemeClr val="accent6">
                  <a:lumMod val="75000"/>
                </a:schemeClr>
              </a:buClr>
              <a:buFontTx/>
              <a:buNone/>
              <a:defRPr/>
            </a:pPr>
            <a:endParaRPr lang="en-US" sz="2000" b="0" kern="0" dirty="0"/>
          </a:p>
          <a:p>
            <a:pPr lvl="1">
              <a:spcBef>
                <a:spcPts val="0"/>
              </a:spcBef>
              <a:spcAft>
                <a:spcPts val="0"/>
              </a:spcAft>
              <a:buClr>
                <a:schemeClr val="accent6">
                  <a:lumMod val="75000"/>
                </a:schemeClr>
              </a:buClr>
              <a:buFont typeface="Wingdings" panose="05000000000000000000" pitchFamily="2" charset="2"/>
              <a:buChar char="v"/>
              <a:defRPr/>
            </a:pPr>
            <a:r>
              <a:rPr lang="en-US" sz="2000" b="0" dirty="0"/>
              <a:t>Employees with disabilities are typically very reliable</a:t>
            </a:r>
          </a:p>
          <a:p>
            <a:pPr marL="457200" lvl="1" indent="0">
              <a:spcBef>
                <a:spcPts val="0"/>
              </a:spcBef>
              <a:spcAft>
                <a:spcPts val="0"/>
              </a:spcAft>
              <a:buClr>
                <a:schemeClr val="accent6">
                  <a:lumMod val="75000"/>
                </a:schemeClr>
              </a:buClr>
              <a:buFontTx/>
              <a:buNone/>
              <a:defRPr/>
            </a:pPr>
            <a:endParaRPr lang="en-US" sz="2000" b="0" dirty="0"/>
          </a:p>
          <a:p>
            <a:pPr lvl="1">
              <a:spcBef>
                <a:spcPts val="0"/>
              </a:spcBef>
              <a:spcAft>
                <a:spcPts val="0"/>
              </a:spcAft>
              <a:buClr>
                <a:schemeClr val="accent6">
                  <a:lumMod val="75000"/>
                </a:schemeClr>
              </a:buClr>
              <a:buFont typeface="Wingdings" panose="05000000000000000000" pitchFamily="2" charset="2"/>
              <a:buChar char="v"/>
              <a:defRPr/>
            </a:pPr>
            <a:r>
              <a:rPr lang="en-US" sz="2000" b="0" dirty="0"/>
              <a:t>According to a DuPont study, on average, people with disabilities have better attendance records than other workers, equivalent or better productivity, and better job-retention rates</a:t>
            </a:r>
          </a:p>
          <a:p>
            <a:pPr marL="457200" lvl="1" indent="0">
              <a:lnSpc>
                <a:spcPct val="90000"/>
              </a:lnSpc>
              <a:spcAft>
                <a:spcPts val="600"/>
              </a:spcAft>
              <a:buClr>
                <a:schemeClr val="accent6">
                  <a:lumMod val="75000"/>
                </a:schemeClr>
              </a:buClr>
              <a:buFontTx/>
              <a:buNone/>
              <a:defRPr/>
            </a:pPr>
            <a:endParaRPr lang="en-US" sz="2000" b="0" kern="0" dirty="0"/>
          </a:p>
        </p:txBody>
      </p:sp>
      <p:pic>
        <p:nvPicPr>
          <p:cNvPr id="2" name="Picture 1">
            <a:extLst>
              <a:ext uri="{FF2B5EF4-FFF2-40B4-BE49-F238E27FC236}">
                <a16:creationId xmlns:a16="http://schemas.microsoft.com/office/drawing/2014/main" id="{704B1682-475D-EF77-DBBD-ED6D88F3017A}"/>
              </a:ext>
            </a:extLst>
          </p:cNvPr>
          <p:cNvPicPr>
            <a:picLocks noChangeAspect="1"/>
          </p:cNvPicPr>
          <p:nvPr/>
        </p:nvPicPr>
        <p:blipFill rotWithShape="1">
          <a:blip r:embed="rId3"/>
          <a:srcRect l="3150" t="9646" b="7678"/>
          <a:stretch/>
        </p:blipFill>
        <p:spPr>
          <a:xfrm>
            <a:off x="407988" y="2022475"/>
            <a:ext cx="2343150" cy="2667000"/>
          </a:xfrm>
          <a:prstGeom prst="rect">
            <a:avLst/>
          </a:prstGeom>
          <a:ln w="28575">
            <a:solidFill>
              <a:schemeClr val="accent6">
                <a:lumMod val="75000"/>
              </a:schemeClr>
            </a:solidFill>
          </a:ln>
        </p:spPr>
      </p:pic>
      <p:pic>
        <p:nvPicPr>
          <p:cNvPr id="9" name="Picture 8">
            <a:extLst>
              <a:ext uri="{FF2B5EF4-FFF2-40B4-BE49-F238E27FC236}">
                <a16:creationId xmlns:a16="http://schemas.microsoft.com/office/drawing/2014/main" id="{D30FA95C-C0AC-DF7D-41ED-6C9AE38377D9}"/>
              </a:ext>
            </a:extLst>
          </p:cNvPr>
          <p:cNvPicPr>
            <a:picLocks noChangeAspect="1"/>
          </p:cNvPicPr>
          <p:nvPr/>
        </p:nvPicPr>
        <p:blipFill>
          <a:blip r:embed="rId4"/>
          <a:stretch>
            <a:fillRect/>
          </a:stretch>
        </p:blipFill>
        <p:spPr>
          <a:xfrm>
            <a:off x="371475" y="4879975"/>
            <a:ext cx="2379663" cy="1658938"/>
          </a:xfrm>
          <a:prstGeom prst="rect">
            <a:avLst/>
          </a:prstGeom>
          <a:ln w="28575">
            <a:solidFill>
              <a:schemeClr val="accent6">
                <a:lumMod val="75000"/>
              </a:schemeClr>
            </a:solidFill>
          </a:ln>
        </p:spPr>
      </p:pic>
    </p:spTree>
    <p:extLst>
      <p:ext uri="{BB962C8B-B14F-4D97-AF65-F5344CB8AC3E}">
        <p14:creationId xmlns:p14="http://schemas.microsoft.com/office/powerpoint/2010/main" val="1225947625"/>
      </p:ext>
    </p:extLst>
  </p:cSld>
  <p:clrMapOvr>
    <a:masterClrMapping/>
  </p:clrMapOvr>
  <p:transition spd="slow">
    <p:spli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2">
            <a:extLst>
              <a:ext uri="{FF2B5EF4-FFF2-40B4-BE49-F238E27FC236}">
                <a16:creationId xmlns:a16="http://schemas.microsoft.com/office/drawing/2014/main" id="{AEEC4269-9550-DE05-2E94-1E040ED5D17E}"/>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56EF448A-A743-45C3-89DE-2A54FEB20B2A}" type="slidenum">
              <a:rPr lang="en-US" altLang="en-US" sz="1400" b="0" smtClean="0"/>
              <a:pPr/>
              <a:t>23</a:t>
            </a:fld>
            <a:endParaRPr lang="en-US" altLang="en-US" sz="1400" b="0"/>
          </a:p>
        </p:txBody>
      </p:sp>
      <p:sp>
        <p:nvSpPr>
          <p:cNvPr id="6" name="Rectangle 2">
            <a:extLst>
              <a:ext uri="{FF2B5EF4-FFF2-40B4-BE49-F238E27FC236}">
                <a16:creationId xmlns:a16="http://schemas.microsoft.com/office/drawing/2014/main" id="{B1BB443A-D62D-6255-4224-66AE357F27AD}"/>
              </a:ext>
            </a:extLst>
          </p:cNvPr>
          <p:cNvSpPr txBox="1">
            <a:spLocks noChangeArrowheads="1"/>
          </p:cNvSpPr>
          <p:nvPr/>
        </p:nvSpPr>
        <p:spPr>
          <a:xfrm>
            <a:off x="0" y="1463675"/>
            <a:ext cx="9131300" cy="396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defRPr/>
            </a:pPr>
            <a:r>
              <a:rPr lang="en-US" sz="3200" kern="0" dirty="0">
                <a:solidFill>
                  <a:schemeClr val="accent6">
                    <a:lumMod val="75000"/>
                  </a:schemeClr>
                </a:solidFill>
              </a:rPr>
              <a:t>               Employment Facts</a:t>
            </a:r>
          </a:p>
        </p:txBody>
      </p:sp>
      <p:sp>
        <p:nvSpPr>
          <p:cNvPr id="8" name="Rectangle 3">
            <a:extLst>
              <a:ext uri="{FF2B5EF4-FFF2-40B4-BE49-F238E27FC236}">
                <a16:creationId xmlns:a16="http://schemas.microsoft.com/office/drawing/2014/main" id="{D8C9A220-A98F-2937-895A-3158D3D72CDB}"/>
              </a:ext>
            </a:extLst>
          </p:cNvPr>
          <p:cNvSpPr txBox="1">
            <a:spLocks noChangeArrowheads="1"/>
          </p:cNvSpPr>
          <p:nvPr/>
        </p:nvSpPr>
        <p:spPr>
          <a:xfrm>
            <a:off x="-76200" y="2133600"/>
            <a:ext cx="6650038" cy="441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Bef>
                <a:spcPts val="0"/>
              </a:spcBef>
              <a:spcAft>
                <a:spcPts val="0"/>
              </a:spcAft>
              <a:buClr>
                <a:schemeClr val="accent6">
                  <a:lumMod val="75000"/>
                </a:schemeClr>
              </a:buClr>
              <a:buFont typeface="Wingdings" panose="05000000000000000000" pitchFamily="2" charset="2"/>
              <a:buChar char="v"/>
              <a:defRPr/>
            </a:pPr>
            <a:r>
              <a:rPr lang="en-US" sz="2000" b="0" dirty="0"/>
              <a:t>A Harris survey indicates that almost 70 percent of adults with disabilities who work or want to work </a:t>
            </a:r>
            <a:r>
              <a:rPr lang="en-US" sz="2000" b="0" i="1" dirty="0"/>
              <a:t>do not </a:t>
            </a:r>
            <a:r>
              <a:rPr lang="en-US" sz="2000" b="0" dirty="0"/>
              <a:t>need</a:t>
            </a:r>
            <a:r>
              <a:rPr lang="en-US" sz="2000" b="0" i="1" dirty="0"/>
              <a:t> </a:t>
            </a:r>
            <a:r>
              <a:rPr lang="en-US" sz="2000" b="0" dirty="0"/>
              <a:t>special equipment or technology</a:t>
            </a:r>
          </a:p>
          <a:p>
            <a:pPr marL="457200" lvl="1" indent="0">
              <a:spcBef>
                <a:spcPts val="0"/>
              </a:spcBef>
              <a:spcAft>
                <a:spcPts val="0"/>
              </a:spcAft>
              <a:buClr>
                <a:schemeClr val="accent6">
                  <a:lumMod val="75000"/>
                </a:schemeClr>
              </a:buClr>
              <a:buFontTx/>
              <a:buNone/>
              <a:defRPr/>
            </a:pPr>
            <a:endParaRPr lang="en-US" sz="1200" b="0" kern="0" dirty="0"/>
          </a:p>
          <a:p>
            <a:pPr lvl="1">
              <a:spcBef>
                <a:spcPts val="0"/>
              </a:spcBef>
              <a:spcAft>
                <a:spcPts val="0"/>
              </a:spcAft>
              <a:buClr>
                <a:schemeClr val="accent6">
                  <a:lumMod val="75000"/>
                </a:schemeClr>
              </a:buClr>
              <a:buFont typeface="Wingdings" panose="05000000000000000000" pitchFamily="2" charset="2"/>
              <a:buChar char="v"/>
              <a:defRPr/>
            </a:pPr>
            <a:r>
              <a:rPr lang="en-US" sz="2000" b="0" dirty="0"/>
              <a:t>For people who do need</a:t>
            </a:r>
            <a:r>
              <a:rPr lang="en-US" sz="2000" b="0" i="1" dirty="0"/>
              <a:t> </a:t>
            </a:r>
            <a:r>
              <a:rPr lang="en-US" sz="2000" b="0" dirty="0"/>
              <a:t>special equipment or technology, two-thirds of accommodations cost less than $500, with nearly 25 percent costing nothing at all, according to the federal Job Accommodation Network</a:t>
            </a:r>
          </a:p>
          <a:p>
            <a:pPr marL="457200" lvl="1" indent="0">
              <a:spcBef>
                <a:spcPts val="0"/>
              </a:spcBef>
              <a:spcAft>
                <a:spcPts val="0"/>
              </a:spcAft>
              <a:buClr>
                <a:schemeClr val="accent6">
                  <a:lumMod val="75000"/>
                </a:schemeClr>
              </a:buClr>
              <a:buFontTx/>
              <a:buNone/>
              <a:defRPr/>
            </a:pPr>
            <a:endParaRPr lang="en-US" sz="1200" b="0" kern="0" dirty="0"/>
          </a:p>
          <a:p>
            <a:pPr lvl="1">
              <a:spcBef>
                <a:spcPts val="0"/>
              </a:spcBef>
              <a:spcAft>
                <a:spcPts val="0"/>
              </a:spcAft>
              <a:buClr>
                <a:schemeClr val="accent6">
                  <a:lumMod val="75000"/>
                </a:schemeClr>
              </a:buClr>
              <a:buFont typeface="Wingdings" panose="05000000000000000000" pitchFamily="2" charset="2"/>
              <a:buChar char="v"/>
              <a:defRPr/>
            </a:pPr>
            <a:r>
              <a:rPr lang="en-US" sz="2000" b="0" dirty="0"/>
              <a:t>In Florida, the costs of workplace accommodations may be covered by Vocational Rehabilitation</a:t>
            </a:r>
          </a:p>
          <a:p>
            <a:pPr marL="457200" lvl="1" indent="0">
              <a:lnSpc>
                <a:spcPct val="90000"/>
              </a:lnSpc>
              <a:spcAft>
                <a:spcPts val="600"/>
              </a:spcAft>
              <a:buClr>
                <a:schemeClr val="accent6">
                  <a:lumMod val="75000"/>
                </a:schemeClr>
              </a:buClr>
              <a:buFontTx/>
              <a:buNone/>
              <a:defRPr/>
            </a:pPr>
            <a:endParaRPr lang="en-US" sz="2000" b="0" kern="0" dirty="0"/>
          </a:p>
        </p:txBody>
      </p:sp>
      <p:pic>
        <p:nvPicPr>
          <p:cNvPr id="3" name="Picture 2">
            <a:extLst>
              <a:ext uri="{FF2B5EF4-FFF2-40B4-BE49-F238E27FC236}">
                <a16:creationId xmlns:a16="http://schemas.microsoft.com/office/drawing/2014/main" id="{CAB51451-70F3-C162-C375-39D42150A800}"/>
              </a:ext>
            </a:extLst>
          </p:cNvPr>
          <p:cNvPicPr>
            <a:picLocks noChangeAspect="1"/>
          </p:cNvPicPr>
          <p:nvPr/>
        </p:nvPicPr>
        <p:blipFill rotWithShape="1">
          <a:blip r:embed="rId3"/>
          <a:srcRect b="13939"/>
          <a:stretch/>
        </p:blipFill>
        <p:spPr>
          <a:xfrm>
            <a:off x="7129463" y="3687763"/>
            <a:ext cx="1819275" cy="2087562"/>
          </a:xfrm>
          <a:prstGeom prst="rect">
            <a:avLst/>
          </a:prstGeom>
          <a:ln w="28575">
            <a:solidFill>
              <a:schemeClr val="accent6">
                <a:lumMod val="75000"/>
              </a:schemeClr>
            </a:solidFill>
          </a:ln>
        </p:spPr>
      </p:pic>
      <p:pic>
        <p:nvPicPr>
          <p:cNvPr id="4" name="Picture 3">
            <a:extLst>
              <a:ext uri="{FF2B5EF4-FFF2-40B4-BE49-F238E27FC236}">
                <a16:creationId xmlns:a16="http://schemas.microsoft.com/office/drawing/2014/main" id="{B7EC01E7-9877-13D1-EA41-27593814F5C8}"/>
              </a:ext>
            </a:extLst>
          </p:cNvPr>
          <p:cNvPicPr>
            <a:picLocks noChangeAspect="1"/>
          </p:cNvPicPr>
          <p:nvPr/>
        </p:nvPicPr>
        <p:blipFill>
          <a:blip r:embed="rId4"/>
          <a:stretch>
            <a:fillRect/>
          </a:stretch>
        </p:blipFill>
        <p:spPr>
          <a:xfrm rot="573680">
            <a:off x="6910388" y="1276350"/>
            <a:ext cx="1885950" cy="2514600"/>
          </a:xfrm>
          <a:prstGeom prst="rect">
            <a:avLst/>
          </a:prstGeom>
          <a:ln w="28575">
            <a:solidFill>
              <a:schemeClr val="accent6">
                <a:lumMod val="75000"/>
              </a:schemeClr>
            </a:solidFill>
          </a:ln>
        </p:spPr>
      </p:pic>
      <p:pic>
        <p:nvPicPr>
          <p:cNvPr id="10" name="Picture 15" descr="self directed">
            <a:extLst>
              <a:ext uri="{FF2B5EF4-FFF2-40B4-BE49-F238E27FC236}">
                <a16:creationId xmlns:a16="http://schemas.microsoft.com/office/drawing/2014/main" id="{3BCA8FBE-5F6D-6FB7-4E47-2D2E5EF0C0A4}"/>
              </a:ext>
            </a:extLst>
          </p:cNvPr>
          <p:cNvPicPr>
            <a:picLocks noChangeAspect="1" noChangeArrowheads="1"/>
          </p:cNvPicPr>
          <p:nvPr/>
        </p:nvPicPr>
        <p:blipFill rotWithShape="1">
          <a:blip r:embed="rId5"/>
          <a:srcRect l="1659" t="1273" r="6506" b="9839"/>
          <a:stretch/>
        </p:blipFill>
        <p:spPr>
          <a:xfrm>
            <a:off x="5915025" y="5337175"/>
            <a:ext cx="2009775" cy="1428750"/>
          </a:xfrm>
          <a:prstGeom prst="rect">
            <a:avLst/>
          </a:prstGeom>
          <a:noFill/>
          <a:ln w="19050">
            <a:solidFill>
              <a:schemeClr val="accent6">
                <a:lumMod val="75000"/>
              </a:schemeClr>
            </a:solidFill>
          </a:ln>
          <a:effectLst/>
        </p:spPr>
      </p:pic>
    </p:spTree>
    <p:extLst>
      <p:ext uri="{BB962C8B-B14F-4D97-AF65-F5344CB8AC3E}">
        <p14:creationId xmlns:p14="http://schemas.microsoft.com/office/powerpoint/2010/main" val="3581787817"/>
      </p:ext>
    </p:extLst>
  </p:cSld>
  <p:clrMapOvr>
    <a:masterClrMapping/>
  </p:clrMapOvr>
  <p:transition spd="slow">
    <p:spli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9C96B3BF-9752-8A7E-CE19-14AE569EF7FE}"/>
              </a:ext>
            </a:extLst>
          </p:cNvPr>
          <p:cNvSpPr>
            <a:spLocks noChangeArrowheads="1"/>
          </p:cNvSpPr>
          <p:nvPr/>
        </p:nvSpPr>
        <p:spPr bwMode="auto">
          <a:xfrm>
            <a:off x="533400" y="54864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ctr" eaLnBrk="1" hangingPunct="1"/>
            <a:endParaRPr lang="en-US" altLang="en-US" sz="2000" b="0">
              <a:solidFill>
                <a:schemeClr val="bg1"/>
              </a:solidFill>
              <a:latin typeface="Calibri" panose="020F0502020204030204" pitchFamily="34" charset="0"/>
              <a:cs typeface="Arial" panose="020B0604020202020204" pitchFamily="34" charset="0"/>
            </a:endParaRPr>
          </a:p>
        </p:txBody>
      </p:sp>
      <p:sp>
        <p:nvSpPr>
          <p:cNvPr id="12291" name="Slide Number Placeholder 2">
            <a:extLst>
              <a:ext uri="{FF2B5EF4-FFF2-40B4-BE49-F238E27FC236}">
                <a16:creationId xmlns:a16="http://schemas.microsoft.com/office/drawing/2014/main" id="{480A34BB-8DB8-6642-AF8D-D473BFB77824}"/>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2242C653-DA47-4C14-B157-A5BC8E7B97E7}" type="slidenum">
              <a:rPr lang="en-US" altLang="en-US" sz="1400" b="0" smtClean="0"/>
              <a:pPr/>
              <a:t>24</a:t>
            </a:fld>
            <a:endParaRPr lang="en-US" altLang="en-US" sz="1400" b="0"/>
          </a:p>
        </p:txBody>
      </p:sp>
      <p:sp>
        <p:nvSpPr>
          <p:cNvPr id="8" name="Rectangle 2">
            <a:extLst>
              <a:ext uri="{FF2B5EF4-FFF2-40B4-BE49-F238E27FC236}">
                <a16:creationId xmlns:a16="http://schemas.microsoft.com/office/drawing/2014/main" id="{9B9341BE-FE49-A6CD-C382-874DD53D19B1}"/>
              </a:ext>
            </a:extLst>
          </p:cNvPr>
          <p:cNvSpPr txBox="1">
            <a:spLocks noChangeArrowheads="1"/>
          </p:cNvSpPr>
          <p:nvPr/>
        </p:nvSpPr>
        <p:spPr>
          <a:xfrm>
            <a:off x="342900" y="1316038"/>
            <a:ext cx="8534400" cy="396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b="0" kern="0" dirty="0"/>
              <a:t>	</a:t>
            </a:r>
            <a:r>
              <a:rPr lang="en-US" sz="3200" kern="0" dirty="0">
                <a:solidFill>
                  <a:schemeClr val="accent6">
                    <a:lumMod val="75000"/>
                  </a:schemeClr>
                </a:solidFill>
              </a:rPr>
              <a:t>People Want to Work</a:t>
            </a:r>
          </a:p>
        </p:txBody>
      </p:sp>
      <p:sp>
        <p:nvSpPr>
          <p:cNvPr id="9" name="Rectangle 3">
            <a:extLst>
              <a:ext uri="{FF2B5EF4-FFF2-40B4-BE49-F238E27FC236}">
                <a16:creationId xmlns:a16="http://schemas.microsoft.com/office/drawing/2014/main" id="{44E28F61-C74D-3CD1-79E2-53E9AF82EFA9}"/>
              </a:ext>
            </a:extLst>
          </p:cNvPr>
          <p:cNvSpPr txBox="1">
            <a:spLocks noChangeArrowheads="1"/>
          </p:cNvSpPr>
          <p:nvPr/>
        </p:nvSpPr>
        <p:spPr>
          <a:xfrm>
            <a:off x="3414713" y="2028825"/>
            <a:ext cx="5576887" cy="4354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a:lnSpc>
                <a:spcPct val="90000"/>
              </a:lnSpc>
              <a:spcAft>
                <a:spcPts val="600"/>
              </a:spcAft>
              <a:buClr>
                <a:schemeClr val="accent6">
                  <a:lumMod val="75000"/>
                </a:schemeClr>
              </a:buClr>
              <a:buFontTx/>
              <a:buNone/>
              <a:defRPr/>
            </a:pPr>
            <a:r>
              <a:rPr lang="en-US" sz="2000" b="0" kern="0" dirty="0"/>
              <a:t>Employment is a vital way for people with developmental disabilities to become contributing members of their community</a:t>
            </a:r>
          </a:p>
          <a:p>
            <a:pPr marL="457200" lvl="1" indent="0">
              <a:lnSpc>
                <a:spcPct val="90000"/>
              </a:lnSpc>
              <a:spcAft>
                <a:spcPts val="600"/>
              </a:spcAft>
              <a:buClr>
                <a:schemeClr val="accent6">
                  <a:lumMod val="75000"/>
                </a:schemeClr>
              </a:buClr>
              <a:buFontTx/>
              <a:buNone/>
              <a:defRPr/>
            </a:pPr>
            <a:r>
              <a:rPr lang="en-US" sz="2000" b="0" kern="0" dirty="0"/>
              <a:t>APD provides:</a:t>
            </a:r>
          </a:p>
          <a:p>
            <a:pPr lvl="1">
              <a:lnSpc>
                <a:spcPct val="90000"/>
              </a:lnSpc>
              <a:spcAft>
                <a:spcPts val="600"/>
              </a:spcAft>
              <a:buClr>
                <a:schemeClr val="accent6">
                  <a:lumMod val="75000"/>
                </a:schemeClr>
              </a:buClr>
              <a:buFont typeface="Wingdings" panose="05000000000000000000" pitchFamily="2" charset="2"/>
              <a:buChar char="v"/>
              <a:defRPr/>
            </a:pPr>
            <a:r>
              <a:rPr lang="en-US" sz="2000" b="0" kern="0" dirty="0"/>
              <a:t>Assistance to get the job a person wants</a:t>
            </a:r>
          </a:p>
          <a:p>
            <a:pPr lvl="1">
              <a:lnSpc>
                <a:spcPct val="90000"/>
              </a:lnSpc>
              <a:spcAft>
                <a:spcPts val="600"/>
              </a:spcAft>
              <a:buClr>
                <a:schemeClr val="accent6">
                  <a:lumMod val="75000"/>
                </a:schemeClr>
              </a:buClr>
              <a:buFont typeface="Wingdings" panose="05000000000000000000" pitchFamily="2" charset="2"/>
              <a:buChar char="v"/>
              <a:defRPr/>
            </a:pPr>
            <a:r>
              <a:rPr lang="en-US" sz="2000" b="0" kern="0" dirty="0"/>
              <a:t>Supports for as long as needed</a:t>
            </a:r>
          </a:p>
          <a:p>
            <a:pPr lvl="1">
              <a:lnSpc>
                <a:spcPct val="90000"/>
              </a:lnSpc>
              <a:spcAft>
                <a:spcPts val="600"/>
              </a:spcAft>
              <a:buClr>
                <a:schemeClr val="accent6">
                  <a:lumMod val="75000"/>
                </a:schemeClr>
              </a:buClr>
              <a:buFont typeface="Wingdings" panose="05000000000000000000" pitchFamily="2" charset="2"/>
              <a:buChar char="v"/>
              <a:defRPr/>
            </a:pPr>
            <a:r>
              <a:rPr lang="en-US" sz="2000" b="0" kern="0" dirty="0"/>
              <a:t>Services to individuals on the Medicaid waiver and people waiting to enroll into the waiver </a:t>
            </a:r>
          </a:p>
          <a:p>
            <a:pPr lvl="1">
              <a:lnSpc>
                <a:spcPct val="90000"/>
              </a:lnSpc>
              <a:spcAft>
                <a:spcPts val="600"/>
              </a:spcAft>
              <a:buClr>
                <a:schemeClr val="accent6">
                  <a:lumMod val="75000"/>
                </a:schemeClr>
              </a:buClr>
              <a:buFont typeface="Wingdings" panose="05000000000000000000" pitchFamily="2" charset="2"/>
              <a:buChar char="v"/>
              <a:defRPr/>
            </a:pPr>
            <a:r>
              <a:rPr lang="en-US" sz="2000" b="0" kern="0" dirty="0"/>
              <a:t>Help with ongoing supports to ensure the employee and the employer have their needs met and remain satisfied with their employment choices</a:t>
            </a:r>
          </a:p>
          <a:p>
            <a:pPr marL="457200" lvl="1" indent="0">
              <a:lnSpc>
                <a:spcPct val="90000"/>
              </a:lnSpc>
              <a:spcAft>
                <a:spcPts val="600"/>
              </a:spcAft>
              <a:buClr>
                <a:schemeClr val="accent6">
                  <a:lumMod val="75000"/>
                </a:schemeClr>
              </a:buClr>
              <a:buFontTx/>
              <a:buNone/>
              <a:defRPr/>
            </a:pPr>
            <a:r>
              <a:rPr lang="en-US" sz="2000" b="0" kern="0" dirty="0"/>
              <a:t> </a:t>
            </a:r>
          </a:p>
        </p:txBody>
      </p:sp>
      <p:grpSp>
        <p:nvGrpSpPr>
          <p:cNvPr id="12294" name="Group 1">
            <a:extLst>
              <a:ext uri="{FF2B5EF4-FFF2-40B4-BE49-F238E27FC236}">
                <a16:creationId xmlns:a16="http://schemas.microsoft.com/office/drawing/2014/main" id="{98C5EE77-B873-6D95-B15E-BA909F0663DF}"/>
              </a:ext>
            </a:extLst>
          </p:cNvPr>
          <p:cNvGrpSpPr>
            <a:grpSpLocks/>
          </p:cNvGrpSpPr>
          <p:nvPr/>
        </p:nvGrpSpPr>
        <p:grpSpPr bwMode="auto">
          <a:xfrm>
            <a:off x="166688" y="2028825"/>
            <a:ext cx="3467100" cy="4752975"/>
            <a:chOff x="165894" y="2028042"/>
            <a:chExt cx="3467166" cy="4753758"/>
          </a:xfrm>
        </p:grpSpPr>
        <p:pic>
          <p:nvPicPr>
            <p:cNvPr id="7" name="Picture 6">
              <a:extLst>
                <a:ext uri="{FF2B5EF4-FFF2-40B4-BE49-F238E27FC236}">
                  <a16:creationId xmlns:a16="http://schemas.microsoft.com/office/drawing/2014/main" id="{1406E94C-D3F0-7E79-8CBA-75B63D8912C4}"/>
                </a:ext>
              </a:extLst>
            </p:cNvPr>
            <p:cNvPicPr>
              <a:picLocks noChangeAspect="1"/>
            </p:cNvPicPr>
            <p:nvPr/>
          </p:nvPicPr>
          <p:blipFill>
            <a:blip r:embed="rId3"/>
            <a:stretch>
              <a:fillRect/>
            </a:stretch>
          </p:blipFill>
          <p:spPr>
            <a:xfrm>
              <a:off x="227807" y="2028042"/>
              <a:ext cx="3124259" cy="2079968"/>
            </a:xfrm>
            <a:prstGeom prst="rect">
              <a:avLst/>
            </a:prstGeom>
            <a:ln w="19050">
              <a:solidFill>
                <a:schemeClr val="accent6">
                  <a:lumMod val="75000"/>
                </a:schemeClr>
              </a:solidFill>
            </a:ln>
          </p:spPr>
        </p:pic>
        <p:pic>
          <p:nvPicPr>
            <p:cNvPr id="10" name="Picture 9">
              <a:extLst>
                <a:ext uri="{FF2B5EF4-FFF2-40B4-BE49-F238E27FC236}">
                  <a16:creationId xmlns:a16="http://schemas.microsoft.com/office/drawing/2014/main" id="{626F9A71-FB44-F219-11C1-A8EFA7A593B8}"/>
                </a:ext>
              </a:extLst>
            </p:cNvPr>
            <p:cNvPicPr>
              <a:picLocks noChangeAspect="1"/>
            </p:cNvPicPr>
            <p:nvPr/>
          </p:nvPicPr>
          <p:blipFill>
            <a:blip r:embed="rId4"/>
            <a:stretch>
              <a:fillRect/>
            </a:stretch>
          </p:blipFill>
          <p:spPr>
            <a:xfrm>
              <a:off x="165894" y="3712657"/>
              <a:ext cx="2687688" cy="1752889"/>
            </a:xfrm>
            <a:prstGeom prst="rect">
              <a:avLst/>
            </a:prstGeom>
            <a:ln w="19050">
              <a:solidFill>
                <a:schemeClr val="accent6">
                  <a:lumMod val="75000"/>
                </a:schemeClr>
              </a:solidFill>
            </a:ln>
          </p:spPr>
        </p:pic>
        <p:pic>
          <p:nvPicPr>
            <p:cNvPr id="12" name="Picture 11">
              <a:extLst>
                <a:ext uri="{FF2B5EF4-FFF2-40B4-BE49-F238E27FC236}">
                  <a16:creationId xmlns:a16="http://schemas.microsoft.com/office/drawing/2014/main" id="{2F5B0BD7-4D77-5F32-CC47-13B8036A7A4C}"/>
                </a:ext>
              </a:extLst>
            </p:cNvPr>
            <p:cNvPicPr>
              <a:picLocks noChangeAspect="1"/>
            </p:cNvPicPr>
            <p:nvPr/>
          </p:nvPicPr>
          <p:blipFill>
            <a:blip r:embed="rId5"/>
            <a:stretch>
              <a:fillRect/>
            </a:stretch>
          </p:blipFill>
          <p:spPr>
            <a:xfrm>
              <a:off x="937434" y="4989218"/>
              <a:ext cx="2695626" cy="1792582"/>
            </a:xfrm>
            <a:prstGeom prst="rect">
              <a:avLst/>
            </a:prstGeom>
            <a:ln w="19050">
              <a:solidFill>
                <a:schemeClr val="accent6">
                  <a:lumMod val="75000"/>
                </a:schemeClr>
              </a:solidFill>
            </a:ln>
          </p:spPr>
        </p:pic>
      </p:grpSp>
    </p:spTree>
    <p:extLst>
      <p:ext uri="{BB962C8B-B14F-4D97-AF65-F5344CB8AC3E}">
        <p14:creationId xmlns:p14="http://schemas.microsoft.com/office/powerpoint/2010/main" val="3484790753"/>
      </p:ext>
    </p:extLst>
  </p:cSld>
  <p:clrMapOvr>
    <a:masterClrMapping/>
  </p:clrMapOvr>
  <p:transition spd="slow">
    <p:spli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a:extLst>
              <a:ext uri="{FF2B5EF4-FFF2-40B4-BE49-F238E27FC236}">
                <a16:creationId xmlns:a16="http://schemas.microsoft.com/office/drawing/2014/main" id="{95577C63-4066-EEA5-7B98-D2200AC3D3C6}"/>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AFB308AA-7080-4860-8950-032653B37149}" type="slidenum">
              <a:rPr lang="en-US" altLang="en-US" sz="1400" b="0" smtClean="0"/>
              <a:pPr/>
              <a:t>25</a:t>
            </a:fld>
            <a:endParaRPr lang="en-US" altLang="en-US" sz="1400" b="0"/>
          </a:p>
        </p:txBody>
      </p:sp>
      <p:sp>
        <p:nvSpPr>
          <p:cNvPr id="6" name="Rectangle 2">
            <a:extLst>
              <a:ext uri="{FF2B5EF4-FFF2-40B4-BE49-F238E27FC236}">
                <a16:creationId xmlns:a16="http://schemas.microsoft.com/office/drawing/2014/main" id="{D6AF026B-7B76-43D1-145F-43582B8B213F}"/>
              </a:ext>
            </a:extLst>
          </p:cNvPr>
          <p:cNvSpPr txBox="1">
            <a:spLocks noChangeArrowheads="1"/>
          </p:cNvSpPr>
          <p:nvPr/>
        </p:nvSpPr>
        <p:spPr>
          <a:xfrm>
            <a:off x="0" y="1736725"/>
            <a:ext cx="9144000" cy="396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defRPr/>
            </a:pPr>
            <a:r>
              <a:rPr lang="en-US" sz="3200" b="0" kern="0" dirty="0"/>
              <a:t>	  </a:t>
            </a:r>
            <a:r>
              <a:rPr lang="en-US" sz="3200" kern="0" dirty="0">
                <a:solidFill>
                  <a:schemeClr val="accent6">
                    <a:lumMod val="75000"/>
                  </a:schemeClr>
                </a:solidFill>
              </a:rPr>
              <a:t>Employment Enhancement Project</a:t>
            </a:r>
          </a:p>
        </p:txBody>
      </p:sp>
      <p:sp>
        <p:nvSpPr>
          <p:cNvPr id="8" name="Rectangle 3">
            <a:extLst>
              <a:ext uri="{FF2B5EF4-FFF2-40B4-BE49-F238E27FC236}">
                <a16:creationId xmlns:a16="http://schemas.microsoft.com/office/drawing/2014/main" id="{37FA0346-6E68-9185-4637-DDDCDF725FD6}"/>
              </a:ext>
            </a:extLst>
          </p:cNvPr>
          <p:cNvSpPr txBox="1">
            <a:spLocks noChangeArrowheads="1"/>
          </p:cNvSpPr>
          <p:nvPr/>
        </p:nvSpPr>
        <p:spPr>
          <a:xfrm>
            <a:off x="914400" y="2667000"/>
            <a:ext cx="7391400" cy="10064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4488" lvl="1" indent="-344488">
              <a:spcBef>
                <a:spcPts val="0"/>
              </a:spcBef>
              <a:spcAft>
                <a:spcPts val="0"/>
              </a:spcAft>
              <a:buClr>
                <a:schemeClr val="accent6">
                  <a:lumMod val="75000"/>
                </a:schemeClr>
              </a:buClr>
              <a:buFontTx/>
              <a:buNone/>
              <a:defRPr/>
            </a:pPr>
            <a:r>
              <a:rPr lang="en-US" sz="2400" dirty="0"/>
              <a:t>    Purpose: </a:t>
            </a:r>
            <a:r>
              <a:rPr lang="en-US" sz="2400" b="0" dirty="0"/>
              <a:t>Provide employment opportunities to    people on the APD Waiting List who want jobs </a:t>
            </a:r>
          </a:p>
          <a:p>
            <a:pPr marL="344488" lvl="1" indent="-344488">
              <a:spcBef>
                <a:spcPts val="0"/>
              </a:spcBef>
              <a:spcAft>
                <a:spcPts val="0"/>
              </a:spcAft>
              <a:buClr>
                <a:schemeClr val="accent6">
                  <a:lumMod val="75000"/>
                </a:schemeClr>
              </a:buClr>
              <a:buFontTx/>
              <a:buNone/>
              <a:defRPr/>
            </a:pPr>
            <a:r>
              <a:rPr lang="en-US" sz="2400" b="0" dirty="0"/>
              <a:t>    when leaving high school</a:t>
            </a:r>
            <a:endParaRPr lang="en-US" sz="2400" b="0" kern="0" dirty="0"/>
          </a:p>
        </p:txBody>
      </p:sp>
      <p:grpSp>
        <p:nvGrpSpPr>
          <p:cNvPr id="14341" name="Group 2">
            <a:extLst>
              <a:ext uri="{FF2B5EF4-FFF2-40B4-BE49-F238E27FC236}">
                <a16:creationId xmlns:a16="http://schemas.microsoft.com/office/drawing/2014/main" id="{9BFFE79E-76BD-46A9-3450-C02FE68D0C5D}"/>
              </a:ext>
            </a:extLst>
          </p:cNvPr>
          <p:cNvGrpSpPr>
            <a:grpSpLocks/>
          </p:cNvGrpSpPr>
          <p:nvPr/>
        </p:nvGrpSpPr>
        <p:grpSpPr bwMode="auto">
          <a:xfrm>
            <a:off x="1524000" y="4343400"/>
            <a:ext cx="6092825" cy="1692275"/>
            <a:chOff x="1429544" y="4572000"/>
            <a:chExt cx="6093519" cy="1692275"/>
          </a:xfrm>
        </p:grpSpPr>
        <p:grpSp>
          <p:nvGrpSpPr>
            <p:cNvPr id="14342" name="Group 1">
              <a:extLst>
                <a:ext uri="{FF2B5EF4-FFF2-40B4-BE49-F238E27FC236}">
                  <a16:creationId xmlns:a16="http://schemas.microsoft.com/office/drawing/2014/main" id="{75A5F924-F3DA-B578-6AB3-CA83409F215C}"/>
                </a:ext>
              </a:extLst>
            </p:cNvPr>
            <p:cNvGrpSpPr>
              <a:grpSpLocks/>
            </p:cNvGrpSpPr>
            <p:nvPr/>
          </p:nvGrpSpPr>
          <p:grpSpPr bwMode="auto">
            <a:xfrm>
              <a:off x="1429544" y="4572000"/>
              <a:ext cx="3943349" cy="1692275"/>
              <a:chOff x="1639887" y="5029199"/>
              <a:chExt cx="3943350" cy="1692276"/>
            </a:xfrm>
          </p:grpSpPr>
          <p:pic>
            <p:nvPicPr>
              <p:cNvPr id="7" name="Picture 6">
                <a:extLst>
                  <a:ext uri="{FF2B5EF4-FFF2-40B4-BE49-F238E27FC236}">
                    <a16:creationId xmlns:a16="http://schemas.microsoft.com/office/drawing/2014/main" id="{49FE5607-C51A-2FFE-E6A6-3623C4B60B36}"/>
                  </a:ext>
                </a:extLst>
              </p:cNvPr>
              <p:cNvPicPr>
                <a:picLocks noChangeAspect="1"/>
              </p:cNvPicPr>
              <p:nvPr/>
            </p:nvPicPr>
            <p:blipFill>
              <a:blip r:embed="rId3"/>
              <a:stretch>
                <a:fillRect/>
              </a:stretch>
            </p:blipFill>
            <p:spPr>
              <a:xfrm>
                <a:off x="3111668" y="5029199"/>
                <a:ext cx="2472019" cy="1692276"/>
              </a:xfrm>
              <a:prstGeom prst="rect">
                <a:avLst/>
              </a:prstGeom>
              <a:ln w="19050">
                <a:solidFill>
                  <a:schemeClr val="accent6">
                    <a:lumMod val="75000"/>
                  </a:schemeClr>
                </a:solidFill>
              </a:ln>
            </p:spPr>
          </p:pic>
          <p:pic>
            <p:nvPicPr>
              <p:cNvPr id="9" name="Picture 8">
                <a:extLst>
                  <a:ext uri="{FF2B5EF4-FFF2-40B4-BE49-F238E27FC236}">
                    <a16:creationId xmlns:a16="http://schemas.microsoft.com/office/drawing/2014/main" id="{C2E76659-4CAB-AFE6-2EA6-3CDC71985B43}"/>
                  </a:ext>
                </a:extLst>
              </p:cNvPr>
              <p:cNvPicPr>
                <a:picLocks noChangeAspect="1"/>
              </p:cNvPicPr>
              <p:nvPr/>
            </p:nvPicPr>
            <p:blipFill rotWithShape="1">
              <a:blip r:embed="rId4"/>
              <a:srcRect t="7300" b="12396"/>
              <a:stretch/>
            </p:blipFill>
            <p:spPr>
              <a:xfrm>
                <a:off x="1639887" y="5029199"/>
                <a:ext cx="1471781" cy="1692276"/>
              </a:xfrm>
              <a:prstGeom prst="rect">
                <a:avLst/>
              </a:prstGeom>
              <a:ln w="19050">
                <a:solidFill>
                  <a:schemeClr val="accent6">
                    <a:lumMod val="75000"/>
                  </a:schemeClr>
                </a:solidFill>
              </a:ln>
            </p:spPr>
          </p:pic>
        </p:grpSp>
        <p:pic>
          <p:nvPicPr>
            <p:cNvPr id="2" name="Picture 1">
              <a:extLst>
                <a:ext uri="{FF2B5EF4-FFF2-40B4-BE49-F238E27FC236}">
                  <a16:creationId xmlns:a16="http://schemas.microsoft.com/office/drawing/2014/main" id="{A5F1B95D-6313-3F31-DC60-A8D6EC0BE6E2}"/>
                </a:ext>
              </a:extLst>
            </p:cNvPr>
            <p:cNvPicPr>
              <a:picLocks noChangeAspect="1"/>
            </p:cNvPicPr>
            <p:nvPr/>
          </p:nvPicPr>
          <p:blipFill rotWithShape="1">
            <a:blip r:embed="rId5"/>
            <a:srcRect l="12917" t="5636" r="13885" b="9241"/>
            <a:stretch/>
          </p:blipFill>
          <p:spPr>
            <a:xfrm>
              <a:off x="5392395" y="4572000"/>
              <a:ext cx="2130668" cy="1692275"/>
            </a:xfrm>
            <a:prstGeom prst="rect">
              <a:avLst/>
            </a:prstGeom>
            <a:ln w="19050">
              <a:solidFill>
                <a:schemeClr val="accent6">
                  <a:lumMod val="75000"/>
                </a:schemeClr>
              </a:solidFill>
            </a:ln>
          </p:spPr>
        </p:pic>
      </p:grpSp>
    </p:spTree>
    <p:extLst>
      <p:ext uri="{BB962C8B-B14F-4D97-AF65-F5344CB8AC3E}">
        <p14:creationId xmlns:p14="http://schemas.microsoft.com/office/powerpoint/2010/main" val="1973314366"/>
      </p:ext>
    </p:extLst>
  </p:cSld>
  <p:clrMapOvr>
    <a:masterClrMapping/>
  </p:clrMapOvr>
  <p:transition spd="slow">
    <p:spli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a:extLst>
              <a:ext uri="{FF2B5EF4-FFF2-40B4-BE49-F238E27FC236}">
                <a16:creationId xmlns:a16="http://schemas.microsoft.com/office/drawing/2014/main" id="{042C4702-1E36-A8F5-35CC-203DE5EA8208}"/>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CF2E6A90-8355-45BD-8D21-4ACC4C39024A}" type="slidenum">
              <a:rPr lang="en-US" altLang="en-US" sz="1400" b="0" smtClean="0"/>
              <a:pPr/>
              <a:t>26</a:t>
            </a:fld>
            <a:endParaRPr lang="en-US" altLang="en-US" sz="1400" b="0"/>
          </a:p>
        </p:txBody>
      </p:sp>
      <p:sp>
        <p:nvSpPr>
          <p:cNvPr id="6" name="Rectangle 2">
            <a:extLst>
              <a:ext uri="{FF2B5EF4-FFF2-40B4-BE49-F238E27FC236}">
                <a16:creationId xmlns:a16="http://schemas.microsoft.com/office/drawing/2014/main" id="{71FBE90D-45D8-1A94-8834-BCDB1C8184CD}"/>
              </a:ext>
            </a:extLst>
          </p:cNvPr>
          <p:cNvSpPr txBox="1">
            <a:spLocks noChangeArrowheads="1"/>
          </p:cNvSpPr>
          <p:nvPr/>
        </p:nvSpPr>
        <p:spPr>
          <a:xfrm>
            <a:off x="0" y="1752600"/>
            <a:ext cx="9121775" cy="396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tabLst>
                <a:tab pos="112713" algn="l"/>
              </a:tabLst>
              <a:defRPr/>
            </a:pPr>
            <a:r>
              <a:rPr lang="en-US" sz="3200" b="0" kern="0" dirty="0"/>
              <a:t>	</a:t>
            </a:r>
            <a:r>
              <a:rPr lang="en-US" sz="3200" kern="0" dirty="0">
                <a:solidFill>
                  <a:schemeClr val="accent6"/>
                </a:solidFill>
              </a:rPr>
              <a:t>Employment Enhancement Project</a:t>
            </a:r>
          </a:p>
        </p:txBody>
      </p:sp>
      <p:sp>
        <p:nvSpPr>
          <p:cNvPr id="8" name="Rectangle 3">
            <a:extLst>
              <a:ext uri="{FF2B5EF4-FFF2-40B4-BE49-F238E27FC236}">
                <a16:creationId xmlns:a16="http://schemas.microsoft.com/office/drawing/2014/main" id="{B5D2D913-76DA-705B-DDE9-D9664F49BAF0}"/>
              </a:ext>
            </a:extLst>
          </p:cNvPr>
          <p:cNvSpPr txBox="1">
            <a:spLocks noChangeArrowheads="1"/>
          </p:cNvSpPr>
          <p:nvPr/>
        </p:nvSpPr>
        <p:spPr>
          <a:xfrm>
            <a:off x="609600" y="2590800"/>
            <a:ext cx="7924800" cy="3886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Bef>
                <a:spcPts val="0"/>
              </a:spcBef>
              <a:spcAft>
                <a:spcPts val="0"/>
              </a:spcAft>
              <a:buClr>
                <a:schemeClr val="accent6">
                  <a:lumMod val="75000"/>
                </a:schemeClr>
              </a:buClr>
              <a:buFont typeface="Wingdings" panose="05000000000000000000" pitchFamily="2" charset="2"/>
              <a:buChar char="v"/>
              <a:defRPr/>
            </a:pPr>
            <a:r>
              <a:rPr lang="en-US" sz="2400" b="0" kern="0" dirty="0"/>
              <a:t>$500,000 from the Florida Legislature to assist individuals to go to work</a:t>
            </a:r>
          </a:p>
          <a:p>
            <a:pPr marL="457200" lvl="1" indent="0">
              <a:spcBef>
                <a:spcPts val="0"/>
              </a:spcBef>
              <a:spcAft>
                <a:spcPts val="0"/>
              </a:spcAft>
              <a:buClr>
                <a:schemeClr val="accent6">
                  <a:lumMod val="75000"/>
                </a:schemeClr>
              </a:buClr>
              <a:buFontTx/>
              <a:buNone/>
              <a:defRPr/>
            </a:pPr>
            <a:endParaRPr lang="en-US" sz="1200" b="0" kern="0" dirty="0"/>
          </a:p>
          <a:p>
            <a:pPr lvl="1">
              <a:spcBef>
                <a:spcPts val="0"/>
              </a:spcBef>
              <a:spcAft>
                <a:spcPts val="0"/>
              </a:spcAft>
              <a:buClr>
                <a:schemeClr val="accent6">
                  <a:lumMod val="75000"/>
                </a:schemeClr>
              </a:buClr>
              <a:buFont typeface="Wingdings" panose="05000000000000000000" pitchFamily="2" charset="2"/>
              <a:buChar char="v"/>
              <a:defRPr/>
            </a:pPr>
            <a:r>
              <a:rPr lang="en-US" sz="2400" b="0" kern="0" dirty="0"/>
              <a:t>Highest priority - people leaving school to begin      working in competitive employment</a:t>
            </a:r>
          </a:p>
          <a:p>
            <a:pPr marL="457200" lvl="1" indent="0">
              <a:spcBef>
                <a:spcPts val="0"/>
              </a:spcBef>
              <a:spcAft>
                <a:spcPts val="0"/>
              </a:spcAft>
              <a:buClr>
                <a:schemeClr val="accent6">
                  <a:lumMod val="75000"/>
                </a:schemeClr>
              </a:buClr>
              <a:buFontTx/>
              <a:buNone/>
              <a:defRPr/>
            </a:pPr>
            <a:endParaRPr lang="en-US" sz="1200" b="0" kern="0" dirty="0"/>
          </a:p>
          <a:p>
            <a:pPr lvl="1">
              <a:spcBef>
                <a:spcPts val="0"/>
              </a:spcBef>
              <a:spcAft>
                <a:spcPts val="0"/>
              </a:spcAft>
              <a:buClr>
                <a:schemeClr val="accent6">
                  <a:lumMod val="75000"/>
                </a:schemeClr>
              </a:buClr>
              <a:buFont typeface="Wingdings" panose="05000000000000000000" pitchFamily="2" charset="2"/>
              <a:buChar char="v"/>
              <a:defRPr/>
            </a:pPr>
            <a:r>
              <a:rPr lang="en-US" sz="2400" b="0" kern="0" dirty="0"/>
              <a:t>Funds allotted on individual basis, averaging $2,500 per person</a:t>
            </a:r>
          </a:p>
          <a:p>
            <a:pPr lvl="1">
              <a:lnSpc>
                <a:spcPct val="90000"/>
              </a:lnSpc>
              <a:spcAft>
                <a:spcPts val="600"/>
              </a:spcAft>
              <a:buClr>
                <a:schemeClr val="accent6">
                  <a:lumMod val="75000"/>
                </a:schemeClr>
              </a:buClr>
              <a:buFont typeface="Wingdings" panose="05000000000000000000" pitchFamily="2" charset="2"/>
              <a:buChar char="v"/>
              <a:defRPr/>
            </a:pPr>
            <a:endParaRPr lang="en-US" sz="2400" b="0" kern="0" dirty="0"/>
          </a:p>
        </p:txBody>
      </p:sp>
    </p:spTree>
    <p:extLst>
      <p:ext uri="{BB962C8B-B14F-4D97-AF65-F5344CB8AC3E}">
        <p14:creationId xmlns:p14="http://schemas.microsoft.com/office/powerpoint/2010/main" val="4010736807"/>
      </p:ext>
    </p:extLst>
  </p:cSld>
  <p:clrMapOvr>
    <a:masterClrMapping/>
  </p:clrMapOvr>
  <p:transition spd="slow">
    <p:spli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A6737B34-1524-0F1D-7D16-BFB06D9B2910}"/>
              </a:ext>
            </a:extLst>
          </p:cNvPr>
          <p:cNvSpPr>
            <a:spLocks noChangeArrowheads="1"/>
          </p:cNvSpPr>
          <p:nvPr/>
        </p:nvSpPr>
        <p:spPr bwMode="auto">
          <a:xfrm>
            <a:off x="533400" y="54864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ctr" eaLnBrk="1" hangingPunct="1"/>
            <a:endParaRPr lang="en-US" altLang="en-US" sz="2000" b="0">
              <a:solidFill>
                <a:schemeClr val="bg1"/>
              </a:solidFill>
              <a:latin typeface="Calibri" panose="020F0502020204030204" pitchFamily="34" charset="0"/>
              <a:cs typeface="Arial" panose="020B0604020202020204" pitchFamily="34" charset="0"/>
            </a:endParaRPr>
          </a:p>
        </p:txBody>
      </p:sp>
      <p:sp>
        <p:nvSpPr>
          <p:cNvPr id="18435" name="Slide Number Placeholder 2">
            <a:extLst>
              <a:ext uri="{FF2B5EF4-FFF2-40B4-BE49-F238E27FC236}">
                <a16:creationId xmlns:a16="http://schemas.microsoft.com/office/drawing/2014/main" id="{A0C2824F-5B28-E4F6-67C1-D7ACF77886C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377C9AFF-AB9D-42C1-A10D-4C09A80950D0}" type="slidenum">
              <a:rPr lang="en-US" altLang="en-US" sz="1400" b="0" smtClean="0"/>
              <a:pPr/>
              <a:t>27</a:t>
            </a:fld>
            <a:endParaRPr lang="en-US" altLang="en-US" sz="1400" b="0"/>
          </a:p>
        </p:txBody>
      </p:sp>
      <p:sp>
        <p:nvSpPr>
          <p:cNvPr id="6" name="Rectangle 2">
            <a:extLst>
              <a:ext uri="{FF2B5EF4-FFF2-40B4-BE49-F238E27FC236}">
                <a16:creationId xmlns:a16="http://schemas.microsoft.com/office/drawing/2014/main" id="{E93B01EC-4838-EA7F-85FF-E41CC81DD2C3}"/>
              </a:ext>
            </a:extLst>
          </p:cNvPr>
          <p:cNvSpPr txBox="1">
            <a:spLocks noChangeArrowheads="1"/>
          </p:cNvSpPr>
          <p:nvPr/>
        </p:nvSpPr>
        <p:spPr>
          <a:xfrm>
            <a:off x="-12700" y="1463675"/>
            <a:ext cx="9144000" cy="396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b="0" kern="0" dirty="0"/>
              <a:t>	</a:t>
            </a:r>
            <a:r>
              <a:rPr lang="en-US" sz="3200" kern="0" dirty="0">
                <a:solidFill>
                  <a:schemeClr val="accent6">
                    <a:lumMod val="75000"/>
                  </a:schemeClr>
                </a:solidFill>
              </a:rPr>
              <a:t>Participants Must Be:</a:t>
            </a:r>
          </a:p>
        </p:txBody>
      </p:sp>
      <p:sp>
        <p:nvSpPr>
          <p:cNvPr id="8" name="Rectangle 3">
            <a:extLst>
              <a:ext uri="{FF2B5EF4-FFF2-40B4-BE49-F238E27FC236}">
                <a16:creationId xmlns:a16="http://schemas.microsoft.com/office/drawing/2014/main" id="{C806E893-8155-3585-2B87-078C2F5775F4}"/>
              </a:ext>
            </a:extLst>
          </p:cNvPr>
          <p:cNvSpPr txBox="1">
            <a:spLocks noChangeArrowheads="1"/>
          </p:cNvSpPr>
          <p:nvPr/>
        </p:nvSpPr>
        <p:spPr>
          <a:xfrm>
            <a:off x="2921000" y="2679700"/>
            <a:ext cx="5953125" cy="3416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Bef>
                <a:spcPts val="0"/>
              </a:spcBef>
              <a:spcAft>
                <a:spcPts val="0"/>
              </a:spcAft>
              <a:buClr>
                <a:schemeClr val="accent6">
                  <a:lumMod val="75000"/>
                </a:schemeClr>
              </a:buClr>
              <a:buFont typeface="Wingdings" panose="05000000000000000000" pitchFamily="2" charset="2"/>
              <a:buChar char="v"/>
              <a:defRPr/>
            </a:pPr>
            <a:r>
              <a:rPr lang="en-US" sz="2400" b="0" kern="0" dirty="0"/>
              <a:t>Job seekers on APD’s Waiting List</a:t>
            </a:r>
          </a:p>
          <a:p>
            <a:pPr marL="457200" lvl="1" indent="0">
              <a:spcBef>
                <a:spcPts val="0"/>
              </a:spcBef>
              <a:spcAft>
                <a:spcPts val="0"/>
              </a:spcAft>
              <a:buClr>
                <a:schemeClr val="accent6">
                  <a:lumMod val="75000"/>
                </a:schemeClr>
              </a:buClr>
              <a:buFontTx/>
              <a:buNone/>
              <a:defRPr/>
            </a:pPr>
            <a:endParaRPr lang="en-US" sz="1200" b="0" kern="0" dirty="0"/>
          </a:p>
          <a:p>
            <a:pPr lvl="1">
              <a:spcBef>
                <a:spcPts val="0"/>
              </a:spcBef>
              <a:spcAft>
                <a:spcPts val="0"/>
              </a:spcAft>
              <a:buClr>
                <a:schemeClr val="accent6">
                  <a:lumMod val="75000"/>
                </a:schemeClr>
              </a:buClr>
              <a:buFont typeface="Wingdings" panose="05000000000000000000" pitchFamily="2" charset="2"/>
              <a:buChar char="v"/>
              <a:defRPr/>
            </a:pPr>
            <a:r>
              <a:rPr lang="en-US" sz="2400" b="0" kern="0" dirty="0"/>
              <a:t>18 years of age or older (if in high school, in final year)</a:t>
            </a:r>
          </a:p>
          <a:p>
            <a:pPr marL="457200" lvl="1" indent="0">
              <a:spcBef>
                <a:spcPts val="0"/>
              </a:spcBef>
              <a:spcAft>
                <a:spcPts val="0"/>
              </a:spcAft>
              <a:buClr>
                <a:schemeClr val="accent6">
                  <a:lumMod val="75000"/>
                </a:schemeClr>
              </a:buClr>
              <a:buFontTx/>
              <a:buNone/>
              <a:defRPr/>
            </a:pPr>
            <a:endParaRPr lang="en-US" sz="1200" b="0" kern="0" dirty="0"/>
          </a:p>
          <a:p>
            <a:pPr lvl="1">
              <a:spcBef>
                <a:spcPts val="0"/>
              </a:spcBef>
              <a:spcAft>
                <a:spcPts val="0"/>
              </a:spcAft>
              <a:buClr>
                <a:schemeClr val="accent6">
                  <a:lumMod val="75000"/>
                </a:schemeClr>
              </a:buClr>
              <a:buFont typeface="Wingdings" panose="05000000000000000000" pitchFamily="2" charset="2"/>
              <a:buChar char="v"/>
              <a:defRPr/>
            </a:pPr>
            <a:r>
              <a:rPr lang="en-US" sz="2400" b="0" kern="0" dirty="0"/>
              <a:t>Job seekers who do not have an active case with VR</a:t>
            </a:r>
          </a:p>
        </p:txBody>
      </p:sp>
      <p:pic>
        <p:nvPicPr>
          <p:cNvPr id="3" name="Picture 2">
            <a:extLst>
              <a:ext uri="{FF2B5EF4-FFF2-40B4-BE49-F238E27FC236}">
                <a16:creationId xmlns:a16="http://schemas.microsoft.com/office/drawing/2014/main" id="{A018FAE0-47FA-1357-BF85-DDD990ECEEDB}"/>
              </a:ext>
            </a:extLst>
          </p:cNvPr>
          <p:cNvPicPr>
            <a:picLocks noChangeAspect="1"/>
          </p:cNvPicPr>
          <p:nvPr/>
        </p:nvPicPr>
        <p:blipFill>
          <a:blip r:embed="rId3"/>
          <a:stretch>
            <a:fillRect/>
          </a:stretch>
        </p:blipFill>
        <p:spPr>
          <a:xfrm rot="20608623">
            <a:off x="422275" y="2301875"/>
            <a:ext cx="2500313" cy="1666875"/>
          </a:xfrm>
          <a:prstGeom prst="rect">
            <a:avLst/>
          </a:prstGeom>
          <a:ln w="28575">
            <a:solidFill>
              <a:schemeClr val="accent6">
                <a:lumMod val="75000"/>
              </a:schemeClr>
            </a:solidFill>
          </a:ln>
        </p:spPr>
      </p:pic>
      <p:pic>
        <p:nvPicPr>
          <p:cNvPr id="2" name="Picture 1">
            <a:extLst>
              <a:ext uri="{FF2B5EF4-FFF2-40B4-BE49-F238E27FC236}">
                <a16:creationId xmlns:a16="http://schemas.microsoft.com/office/drawing/2014/main" id="{30C30D9A-F1A7-F18D-C67E-53202133A554}"/>
              </a:ext>
            </a:extLst>
          </p:cNvPr>
          <p:cNvPicPr>
            <a:picLocks noChangeAspect="1"/>
          </p:cNvPicPr>
          <p:nvPr/>
        </p:nvPicPr>
        <p:blipFill>
          <a:blip r:embed="rId4"/>
          <a:stretch>
            <a:fillRect/>
          </a:stretch>
        </p:blipFill>
        <p:spPr>
          <a:xfrm>
            <a:off x="423863" y="4030663"/>
            <a:ext cx="2497137" cy="1658937"/>
          </a:xfrm>
          <a:prstGeom prst="rect">
            <a:avLst/>
          </a:prstGeom>
          <a:ln w="28575">
            <a:solidFill>
              <a:schemeClr val="accent6">
                <a:lumMod val="75000"/>
              </a:schemeClr>
            </a:solidFill>
          </a:ln>
        </p:spPr>
      </p:pic>
    </p:spTree>
    <p:extLst>
      <p:ext uri="{BB962C8B-B14F-4D97-AF65-F5344CB8AC3E}">
        <p14:creationId xmlns:p14="http://schemas.microsoft.com/office/powerpoint/2010/main" val="3437182458"/>
      </p:ext>
    </p:extLst>
  </p:cSld>
  <p:clrMapOvr>
    <a:masterClrMapping/>
  </p:clrMapOvr>
  <p:transition spd="slow">
    <p:spli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B353E3-E99F-003F-493B-04FB1B29A4D9}"/>
              </a:ext>
            </a:extLst>
          </p:cNvPr>
          <p:cNvPicPr>
            <a:picLocks noChangeAspect="1"/>
          </p:cNvPicPr>
          <p:nvPr/>
        </p:nvPicPr>
        <p:blipFill>
          <a:blip r:embed="rId3"/>
          <a:stretch>
            <a:fillRect/>
          </a:stretch>
        </p:blipFill>
        <p:spPr>
          <a:xfrm>
            <a:off x="5715000" y="3962400"/>
            <a:ext cx="2846388" cy="2133600"/>
          </a:xfrm>
          <a:prstGeom prst="rect">
            <a:avLst/>
          </a:prstGeom>
          <a:ln w="28575">
            <a:solidFill>
              <a:schemeClr val="accent6">
                <a:lumMod val="75000"/>
              </a:schemeClr>
            </a:solidFill>
          </a:ln>
        </p:spPr>
      </p:pic>
      <p:sp>
        <p:nvSpPr>
          <p:cNvPr id="20483" name="Slide Number Placeholder 2">
            <a:extLst>
              <a:ext uri="{FF2B5EF4-FFF2-40B4-BE49-F238E27FC236}">
                <a16:creationId xmlns:a16="http://schemas.microsoft.com/office/drawing/2014/main" id="{466660D5-3228-609D-6819-F8B54A29E448}"/>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5C904BA5-0F50-4AA2-A566-1D93696E8D4E}" type="slidenum">
              <a:rPr lang="en-US" altLang="en-US" sz="1400" b="0" smtClean="0"/>
              <a:pPr/>
              <a:t>28</a:t>
            </a:fld>
            <a:endParaRPr lang="en-US" altLang="en-US" sz="1400" b="0"/>
          </a:p>
        </p:txBody>
      </p:sp>
      <p:sp>
        <p:nvSpPr>
          <p:cNvPr id="6" name="Rectangle 2">
            <a:extLst>
              <a:ext uri="{FF2B5EF4-FFF2-40B4-BE49-F238E27FC236}">
                <a16:creationId xmlns:a16="http://schemas.microsoft.com/office/drawing/2014/main" id="{4B3FEE5B-87D6-BA64-C07D-99819AE6337C}"/>
              </a:ext>
            </a:extLst>
          </p:cNvPr>
          <p:cNvSpPr txBox="1">
            <a:spLocks noChangeArrowheads="1"/>
          </p:cNvSpPr>
          <p:nvPr/>
        </p:nvSpPr>
        <p:spPr>
          <a:xfrm>
            <a:off x="0" y="1474788"/>
            <a:ext cx="9144000" cy="723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kern="0" dirty="0">
                <a:solidFill>
                  <a:schemeClr val="accent6">
                    <a:lumMod val="75000"/>
                  </a:schemeClr>
                </a:solidFill>
              </a:rPr>
              <a:t>Provider Requirements</a:t>
            </a:r>
          </a:p>
        </p:txBody>
      </p:sp>
      <p:sp>
        <p:nvSpPr>
          <p:cNvPr id="8" name="Rectangle 3">
            <a:extLst>
              <a:ext uri="{FF2B5EF4-FFF2-40B4-BE49-F238E27FC236}">
                <a16:creationId xmlns:a16="http://schemas.microsoft.com/office/drawing/2014/main" id="{E8DEF491-0C83-82C8-D5EC-423BBDD11DA2}"/>
              </a:ext>
            </a:extLst>
          </p:cNvPr>
          <p:cNvSpPr txBox="1">
            <a:spLocks noChangeArrowheads="1"/>
          </p:cNvSpPr>
          <p:nvPr/>
        </p:nvSpPr>
        <p:spPr>
          <a:xfrm>
            <a:off x="366713" y="2286000"/>
            <a:ext cx="5394325"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Bef>
                <a:spcPts val="0"/>
              </a:spcBef>
              <a:spcAft>
                <a:spcPts val="0"/>
              </a:spcAft>
              <a:buClr>
                <a:schemeClr val="accent6">
                  <a:lumMod val="75000"/>
                </a:schemeClr>
              </a:buClr>
              <a:buFont typeface="Wingdings" panose="05000000000000000000" pitchFamily="2" charset="2"/>
              <a:buChar char="v"/>
              <a:defRPr/>
            </a:pPr>
            <a:r>
              <a:rPr lang="en-US" sz="2000" b="0" kern="0" dirty="0"/>
              <a:t>Active Medicaid waiver provider with Supported Employment as approved service or General Revenue provider with SE as approved service</a:t>
            </a:r>
          </a:p>
          <a:p>
            <a:pPr marL="457200" lvl="1" indent="0">
              <a:spcBef>
                <a:spcPts val="0"/>
              </a:spcBef>
              <a:spcAft>
                <a:spcPts val="0"/>
              </a:spcAft>
              <a:buClr>
                <a:schemeClr val="accent6">
                  <a:lumMod val="75000"/>
                </a:schemeClr>
              </a:buClr>
              <a:buFontTx/>
              <a:buNone/>
              <a:defRPr/>
            </a:pPr>
            <a:endParaRPr lang="en-US" sz="1000" b="0" kern="0" dirty="0"/>
          </a:p>
          <a:p>
            <a:pPr lvl="1">
              <a:spcBef>
                <a:spcPts val="0"/>
              </a:spcBef>
              <a:spcAft>
                <a:spcPts val="0"/>
              </a:spcAft>
              <a:buClr>
                <a:schemeClr val="accent6">
                  <a:lumMod val="75000"/>
                </a:schemeClr>
              </a:buClr>
              <a:buFont typeface="Wingdings" panose="05000000000000000000" pitchFamily="2" charset="2"/>
              <a:buChar char="v"/>
              <a:defRPr/>
            </a:pPr>
            <a:r>
              <a:rPr lang="en-US" sz="2000" b="0" kern="0" dirty="0"/>
              <a:t>Successful completion of two APD courses: Social Security Work Incentives and Supported Employment Best Practices</a:t>
            </a:r>
          </a:p>
          <a:p>
            <a:pPr marL="457200" lvl="1" indent="0">
              <a:spcBef>
                <a:spcPts val="0"/>
              </a:spcBef>
              <a:spcAft>
                <a:spcPts val="0"/>
              </a:spcAft>
              <a:buClr>
                <a:schemeClr val="accent6">
                  <a:lumMod val="75000"/>
                </a:schemeClr>
              </a:buClr>
              <a:buFontTx/>
              <a:buNone/>
              <a:defRPr/>
            </a:pPr>
            <a:endParaRPr lang="en-US" sz="1000" b="0" kern="0" dirty="0"/>
          </a:p>
          <a:p>
            <a:pPr lvl="1">
              <a:spcBef>
                <a:spcPts val="0"/>
              </a:spcBef>
              <a:spcAft>
                <a:spcPts val="0"/>
              </a:spcAft>
              <a:buClr>
                <a:schemeClr val="accent6">
                  <a:lumMod val="75000"/>
                </a:schemeClr>
              </a:buClr>
              <a:buFont typeface="Wingdings" panose="05000000000000000000" pitchFamily="2" charset="2"/>
              <a:buChar char="v"/>
              <a:defRPr/>
            </a:pPr>
            <a:r>
              <a:rPr lang="en-US" sz="2000" b="0" kern="0" dirty="0"/>
              <a:t>Submission of W-9</a:t>
            </a:r>
          </a:p>
          <a:p>
            <a:pPr marL="457200" lvl="1" indent="0">
              <a:spcBef>
                <a:spcPts val="0"/>
              </a:spcBef>
              <a:spcAft>
                <a:spcPts val="0"/>
              </a:spcAft>
              <a:buClr>
                <a:schemeClr val="accent6">
                  <a:lumMod val="75000"/>
                </a:schemeClr>
              </a:buClr>
              <a:buFontTx/>
              <a:buNone/>
              <a:defRPr/>
            </a:pPr>
            <a:endParaRPr lang="en-US" sz="1000" b="0" kern="0" dirty="0"/>
          </a:p>
          <a:p>
            <a:pPr lvl="1">
              <a:spcBef>
                <a:spcPts val="0"/>
              </a:spcBef>
              <a:spcAft>
                <a:spcPts val="0"/>
              </a:spcAft>
              <a:buClr>
                <a:schemeClr val="accent6">
                  <a:lumMod val="75000"/>
                </a:schemeClr>
              </a:buClr>
              <a:buFont typeface="Wingdings" panose="05000000000000000000" pitchFamily="2" charset="2"/>
              <a:buChar char="v"/>
              <a:defRPr/>
            </a:pPr>
            <a:r>
              <a:rPr lang="en-US" sz="2000" b="0" kern="0" dirty="0"/>
              <a:t>Enrollment in ABC for General Revenue billing</a:t>
            </a:r>
          </a:p>
        </p:txBody>
      </p:sp>
      <p:pic>
        <p:nvPicPr>
          <p:cNvPr id="2" name="Picture 1">
            <a:extLst>
              <a:ext uri="{FF2B5EF4-FFF2-40B4-BE49-F238E27FC236}">
                <a16:creationId xmlns:a16="http://schemas.microsoft.com/office/drawing/2014/main" id="{99EE5505-8B91-EBA9-AFE8-48624D3A5577}"/>
              </a:ext>
            </a:extLst>
          </p:cNvPr>
          <p:cNvPicPr>
            <a:picLocks noChangeAspect="1"/>
          </p:cNvPicPr>
          <p:nvPr/>
        </p:nvPicPr>
        <p:blipFill>
          <a:blip r:embed="rId4"/>
          <a:stretch>
            <a:fillRect/>
          </a:stretch>
        </p:blipFill>
        <p:spPr>
          <a:xfrm>
            <a:off x="6096000" y="2268538"/>
            <a:ext cx="2641600" cy="1981200"/>
          </a:xfrm>
          <a:prstGeom prst="rect">
            <a:avLst/>
          </a:prstGeom>
          <a:ln w="28575">
            <a:solidFill>
              <a:schemeClr val="accent6">
                <a:lumMod val="75000"/>
              </a:schemeClr>
            </a:solidFill>
          </a:ln>
        </p:spPr>
      </p:pic>
    </p:spTree>
    <p:extLst>
      <p:ext uri="{BB962C8B-B14F-4D97-AF65-F5344CB8AC3E}">
        <p14:creationId xmlns:p14="http://schemas.microsoft.com/office/powerpoint/2010/main" val="3021219984"/>
      </p:ext>
    </p:extLst>
  </p:cSld>
  <p:clrMapOvr>
    <a:masterClrMapping/>
  </p:clrMapOvr>
  <p:transition spd="slow">
    <p:spli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CEBE0245-77D0-57D1-ED6C-C9B8C7FBE3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72924">
            <a:off x="6346825" y="2159000"/>
            <a:ext cx="25908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a:extLst>
              <a:ext uri="{FF2B5EF4-FFF2-40B4-BE49-F238E27FC236}">
                <a16:creationId xmlns:a16="http://schemas.microsoft.com/office/drawing/2014/main" id="{9E6FDC81-3AD0-64CB-1A59-3B741B6F59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92153">
            <a:off x="622300" y="4279900"/>
            <a:ext cx="21812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Slide Number Placeholder 2">
            <a:extLst>
              <a:ext uri="{FF2B5EF4-FFF2-40B4-BE49-F238E27FC236}">
                <a16:creationId xmlns:a16="http://schemas.microsoft.com/office/drawing/2014/main" id="{1BBF6613-A850-DC1D-6613-BF706681EB0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DAEE7D2F-D0A4-44B7-81D4-C9A3CB625C0B}" type="slidenum">
              <a:rPr lang="en-US" altLang="en-US" sz="1400" b="0" smtClean="0"/>
              <a:pPr/>
              <a:t>29</a:t>
            </a:fld>
            <a:endParaRPr lang="en-US" altLang="en-US" sz="1400" b="0"/>
          </a:p>
        </p:txBody>
      </p:sp>
      <p:sp>
        <p:nvSpPr>
          <p:cNvPr id="6" name="Rectangle 2">
            <a:extLst>
              <a:ext uri="{FF2B5EF4-FFF2-40B4-BE49-F238E27FC236}">
                <a16:creationId xmlns:a16="http://schemas.microsoft.com/office/drawing/2014/main" id="{12257144-3365-2FAD-2908-4CDB3C89D141}"/>
              </a:ext>
            </a:extLst>
          </p:cNvPr>
          <p:cNvSpPr txBox="1">
            <a:spLocks noChangeArrowheads="1"/>
          </p:cNvSpPr>
          <p:nvPr/>
        </p:nvSpPr>
        <p:spPr>
          <a:xfrm>
            <a:off x="0" y="1474788"/>
            <a:ext cx="9144000" cy="723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kern="0" dirty="0">
                <a:solidFill>
                  <a:schemeClr val="accent6">
                    <a:lumMod val="75000"/>
                  </a:schemeClr>
                </a:solidFill>
              </a:rPr>
              <a:t>Provider Requirements</a:t>
            </a:r>
          </a:p>
        </p:txBody>
      </p:sp>
      <p:sp>
        <p:nvSpPr>
          <p:cNvPr id="8" name="Rectangle 3">
            <a:extLst>
              <a:ext uri="{FF2B5EF4-FFF2-40B4-BE49-F238E27FC236}">
                <a16:creationId xmlns:a16="http://schemas.microsoft.com/office/drawing/2014/main" id="{BA77131D-0E53-2DAE-B266-59055BE7DCCC}"/>
              </a:ext>
            </a:extLst>
          </p:cNvPr>
          <p:cNvSpPr txBox="1">
            <a:spLocks noChangeArrowheads="1"/>
          </p:cNvSpPr>
          <p:nvPr/>
        </p:nvSpPr>
        <p:spPr>
          <a:xfrm>
            <a:off x="1447800" y="3233738"/>
            <a:ext cx="6400800" cy="30908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Bef>
                <a:spcPts val="0"/>
              </a:spcBef>
              <a:spcAft>
                <a:spcPts val="0"/>
              </a:spcAft>
              <a:buClr>
                <a:schemeClr val="accent6">
                  <a:lumMod val="75000"/>
                </a:schemeClr>
              </a:buClr>
              <a:buFont typeface="Wingdings" panose="05000000000000000000" pitchFamily="2" charset="2"/>
              <a:buChar char="v"/>
              <a:defRPr/>
            </a:pPr>
            <a:r>
              <a:rPr lang="en-US" sz="2000" b="0" kern="0" dirty="0"/>
              <a:t>Proof of current Level 2 background screening</a:t>
            </a:r>
          </a:p>
          <a:p>
            <a:pPr marL="457200" lvl="1" indent="0">
              <a:spcBef>
                <a:spcPts val="0"/>
              </a:spcBef>
              <a:spcAft>
                <a:spcPts val="0"/>
              </a:spcAft>
              <a:buClr>
                <a:schemeClr val="accent6">
                  <a:lumMod val="75000"/>
                </a:schemeClr>
              </a:buClr>
              <a:buFontTx/>
              <a:buNone/>
              <a:defRPr/>
            </a:pPr>
            <a:endParaRPr lang="en-US" sz="1200" b="0" kern="0" dirty="0"/>
          </a:p>
          <a:p>
            <a:pPr lvl="1">
              <a:spcBef>
                <a:spcPts val="0"/>
              </a:spcBef>
              <a:spcAft>
                <a:spcPts val="0"/>
              </a:spcAft>
              <a:buClr>
                <a:schemeClr val="accent6">
                  <a:lumMod val="75000"/>
                </a:schemeClr>
              </a:buClr>
              <a:buFont typeface="Wingdings" panose="05000000000000000000" pitchFamily="2" charset="2"/>
              <a:buChar char="v"/>
              <a:defRPr/>
            </a:pPr>
            <a:r>
              <a:rPr lang="en-US" sz="2000" b="0" kern="0" dirty="0"/>
              <a:t>Fingerprinting</a:t>
            </a:r>
          </a:p>
          <a:p>
            <a:pPr marL="457200" lvl="1" indent="0">
              <a:spcBef>
                <a:spcPts val="0"/>
              </a:spcBef>
              <a:spcAft>
                <a:spcPts val="0"/>
              </a:spcAft>
              <a:buClr>
                <a:schemeClr val="accent6">
                  <a:lumMod val="75000"/>
                </a:schemeClr>
              </a:buClr>
              <a:buFontTx/>
              <a:buNone/>
              <a:defRPr/>
            </a:pPr>
            <a:endParaRPr lang="en-US" sz="1200" b="0" kern="0" dirty="0"/>
          </a:p>
          <a:p>
            <a:pPr lvl="1">
              <a:spcBef>
                <a:spcPts val="0"/>
              </a:spcBef>
              <a:spcAft>
                <a:spcPts val="0"/>
              </a:spcAft>
              <a:buClr>
                <a:schemeClr val="accent6">
                  <a:lumMod val="75000"/>
                </a:schemeClr>
              </a:buClr>
              <a:buFont typeface="Wingdings" panose="05000000000000000000" pitchFamily="2" charset="2"/>
              <a:buChar char="v"/>
              <a:defRPr/>
            </a:pPr>
            <a:r>
              <a:rPr lang="en-US" sz="2000" b="0" kern="0" dirty="0"/>
              <a:t>Executed Affidavit of Good Moral Character</a:t>
            </a:r>
          </a:p>
        </p:txBody>
      </p:sp>
    </p:spTree>
    <p:extLst>
      <p:ext uri="{BB962C8B-B14F-4D97-AF65-F5344CB8AC3E}">
        <p14:creationId xmlns:p14="http://schemas.microsoft.com/office/powerpoint/2010/main" val="3692347268"/>
      </p:ext>
    </p:extLst>
  </p:cSld>
  <p:clrMapOvr>
    <a:masterClrMapping/>
  </p:clrMapOvr>
  <p:transition spd="slow">
    <p:spli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457200" y="2209800"/>
            <a:ext cx="8229600" cy="3916363"/>
          </a:xfrm>
        </p:spPr>
        <p:txBody>
          <a:bodyPr/>
          <a:lstStyle/>
          <a:p>
            <a:pPr algn="ctr" eaLnBrk="1" hangingPunct="1">
              <a:buFontTx/>
              <a:buNone/>
            </a:pPr>
            <a:r>
              <a:rPr lang="en-US" altLang="en-US" sz="3200" b="1" dirty="0">
                <a:latin typeface="Arial" panose="020B0604020202020204" pitchFamily="34" charset="0"/>
                <a:cs typeface="Arial" panose="020B0604020202020204" pitchFamily="34" charset="0"/>
              </a:rPr>
              <a:t>Mission:</a:t>
            </a:r>
          </a:p>
          <a:p>
            <a:pPr algn="ctr" eaLnBrk="1" hangingPunct="1">
              <a:buFontTx/>
              <a:buNone/>
            </a:pPr>
            <a:endParaRPr lang="en-US" altLang="en-US" sz="1800" dirty="0">
              <a:latin typeface="Arial" panose="020B0604020202020204" pitchFamily="34" charset="0"/>
              <a:cs typeface="Arial" panose="020B0604020202020204" pitchFamily="34" charset="0"/>
            </a:endParaRPr>
          </a:p>
          <a:p>
            <a:pPr algn="ctr" eaLnBrk="1" hangingPunct="1">
              <a:buFontTx/>
              <a:buNone/>
            </a:pPr>
            <a:r>
              <a:rPr lang="en-US" altLang="en-US" sz="2400" dirty="0">
                <a:latin typeface="Arial" panose="020B0604020202020204" pitchFamily="34" charset="0"/>
                <a:cs typeface="Arial" panose="020B0604020202020204" pitchFamily="34" charset="0"/>
              </a:rPr>
              <a:t>"Our mission is to provide support and assistance with the goal of optimizing the potential of people of all ages with autism and related disabilities."</a:t>
            </a:r>
          </a:p>
          <a:p>
            <a:pPr algn="ctr" eaLnBrk="1" hangingPunct="1"/>
            <a:endParaRPr lang="en-US" altLang="en-US" dirty="0"/>
          </a:p>
        </p:txBody>
      </p:sp>
      <p:pic>
        <p:nvPicPr>
          <p:cNvPr id="40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2">
            <a:extLst>
              <a:ext uri="{FF2B5EF4-FFF2-40B4-BE49-F238E27FC236}">
                <a16:creationId xmlns:a16="http://schemas.microsoft.com/office/drawing/2014/main" id="{A2F4FE59-6520-BB02-0EE7-D1A8DB30D2A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38C4216C-C5A9-4405-9B91-418894487410}" type="slidenum">
              <a:rPr lang="en-US" altLang="en-US" sz="1400" b="0" smtClean="0"/>
              <a:pPr/>
              <a:t>30</a:t>
            </a:fld>
            <a:endParaRPr lang="en-US" altLang="en-US" sz="1400" b="0"/>
          </a:p>
        </p:txBody>
      </p:sp>
      <p:sp>
        <p:nvSpPr>
          <p:cNvPr id="6" name="Rectangle 2">
            <a:extLst>
              <a:ext uri="{FF2B5EF4-FFF2-40B4-BE49-F238E27FC236}">
                <a16:creationId xmlns:a16="http://schemas.microsoft.com/office/drawing/2014/main" id="{829B2CBD-09DF-CA12-5694-F4BBFCA6F93F}"/>
              </a:ext>
            </a:extLst>
          </p:cNvPr>
          <p:cNvSpPr txBox="1">
            <a:spLocks noChangeArrowheads="1"/>
          </p:cNvSpPr>
          <p:nvPr/>
        </p:nvSpPr>
        <p:spPr>
          <a:xfrm>
            <a:off x="0" y="1474788"/>
            <a:ext cx="9144000" cy="723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kern="0" dirty="0">
                <a:solidFill>
                  <a:schemeClr val="accent6">
                    <a:lumMod val="75000"/>
                  </a:schemeClr>
                </a:solidFill>
              </a:rPr>
              <a:t>Provider Requirements</a:t>
            </a:r>
          </a:p>
        </p:txBody>
      </p:sp>
      <p:sp>
        <p:nvSpPr>
          <p:cNvPr id="8" name="Rectangle 3">
            <a:extLst>
              <a:ext uri="{FF2B5EF4-FFF2-40B4-BE49-F238E27FC236}">
                <a16:creationId xmlns:a16="http://schemas.microsoft.com/office/drawing/2014/main" id="{48968770-B5B0-FC51-5D91-23EED84D64E8}"/>
              </a:ext>
            </a:extLst>
          </p:cNvPr>
          <p:cNvSpPr txBox="1">
            <a:spLocks noChangeArrowheads="1"/>
          </p:cNvSpPr>
          <p:nvPr/>
        </p:nvSpPr>
        <p:spPr>
          <a:xfrm>
            <a:off x="366713" y="2486025"/>
            <a:ext cx="5394325" cy="41433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lnSpc>
                <a:spcPct val="90000"/>
              </a:lnSpc>
              <a:spcAft>
                <a:spcPts val="600"/>
              </a:spcAft>
              <a:buClr>
                <a:schemeClr val="accent6">
                  <a:lumMod val="75000"/>
                </a:schemeClr>
              </a:buClr>
              <a:buFont typeface="Wingdings" panose="05000000000000000000" pitchFamily="2" charset="2"/>
              <a:buChar char="v"/>
              <a:defRPr/>
            </a:pPr>
            <a:r>
              <a:rPr lang="en-US" sz="2000" b="0" kern="0" dirty="0"/>
              <a:t>Under $35,000 of services: </a:t>
            </a:r>
          </a:p>
          <a:p>
            <a:pPr lvl="2">
              <a:lnSpc>
                <a:spcPct val="90000"/>
              </a:lnSpc>
              <a:spcAft>
                <a:spcPts val="600"/>
              </a:spcAft>
              <a:buClr>
                <a:schemeClr val="accent6">
                  <a:lumMod val="75000"/>
                </a:schemeClr>
              </a:buClr>
              <a:buFont typeface="Wingdings" panose="05000000000000000000" pitchFamily="2" charset="2"/>
              <a:buChar char="v"/>
              <a:defRPr/>
            </a:pPr>
            <a:r>
              <a:rPr lang="en-US" sz="1600" b="0" kern="0" dirty="0"/>
              <a:t>Completion of EEP Client Services Agreement</a:t>
            </a:r>
          </a:p>
          <a:p>
            <a:pPr lvl="2">
              <a:lnSpc>
                <a:spcPct val="90000"/>
              </a:lnSpc>
              <a:spcAft>
                <a:spcPts val="600"/>
              </a:spcAft>
              <a:buClr>
                <a:schemeClr val="accent6">
                  <a:lumMod val="75000"/>
                </a:schemeClr>
              </a:buClr>
              <a:buFont typeface="Wingdings" panose="05000000000000000000" pitchFamily="2" charset="2"/>
              <a:buChar char="v"/>
              <a:defRPr/>
            </a:pPr>
            <a:r>
              <a:rPr lang="en-US" sz="1600" b="0" kern="0" dirty="0"/>
              <a:t>Exhibit A</a:t>
            </a:r>
          </a:p>
          <a:p>
            <a:pPr lvl="2">
              <a:lnSpc>
                <a:spcPct val="90000"/>
              </a:lnSpc>
              <a:spcAft>
                <a:spcPts val="600"/>
              </a:spcAft>
              <a:buClr>
                <a:schemeClr val="accent6">
                  <a:lumMod val="75000"/>
                </a:schemeClr>
              </a:buClr>
              <a:buFont typeface="Wingdings" panose="05000000000000000000" pitchFamily="2" charset="2"/>
              <a:buChar char="v"/>
              <a:defRPr/>
            </a:pPr>
            <a:r>
              <a:rPr lang="en-US" sz="1600" b="0" kern="0" dirty="0"/>
              <a:t>Business Associate Agreement</a:t>
            </a:r>
          </a:p>
          <a:p>
            <a:pPr marL="914400" lvl="2" indent="0">
              <a:lnSpc>
                <a:spcPct val="90000"/>
              </a:lnSpc>
              <a:spcAft>
                <a:spcPts val="600"/>
              </a:spcAft>
              <a:buClr>
                <a:schemeClr val="accent6">
                  <a:lumMod val="75000"/>
                </a:schemeClr>
              </a:buClr>
              <a:buFontTx/>
              <a:buNone/>
              <a:defRPr/>
            </a:pPr>
            <a:endParaRPr lang="en-US" sz="800" b="0" kern="0" dirty="0"/>
          </a:p>
          <a:p>
            <a:pPr lvl="1">
              <a:lnSpc>
                <a:spcPct val="90000"/>
              </a:lnSpc>
              <a:spcAft>
                <a:spcPts val="600"/>
              </a:spcAft>
              <a:buClr>
                <a:schemeClr val="accent6">
                  <a:lumMod val="75000"/>
                </a:schemeClr>
              </a:buClr>
              <a:buFont typeface="Wingdings" panose="05000000000000000000" pitchFamily="2" charset="2"/>
              <a:buChar char="v"/>
              <a:defRPr/>
            </a:pPr>
            <a:r>
              <a:rPr lang="en-US" sz="2000" b="0" kern="0" dirty="0"/>
              <a:t>$35,000 or more of services:</a:t>
            </a:r>
          </a:p>
          <a:p>
            <a:pPr lvl="2">
              <a:lnSpc>
                <a:spcPct val="90000"/>
              </a:lnSpc>
              <a:spcAft>
                <a:spcPts val="600"/>
              </a:spcAft>
              <a:buClr>
                <a:schemeClr val="accent6">
                  <a:lumMod val="75000"/>
                </a:schemeClr>
              </a:buClr>
              <a:buFont typeface="Wingdings" panose="05000000000000000000" pitchFamily="2" charset="2"/>
              <a:buChar char="v"/>
              <a:defRPr/>
            </a:pPr>
            <a:r>
              <a:rPr lang="en-US" sz="1600" b="0" kern="0" dirty="0"/>
              <a:t>New Standard Contract</a:t>
            </a:r>
          </a:p>
          <a:p>
            <a:pPr lvl="2">
              <a:lnSpc>
                <a:spcPct val="90000"/>
              </a:lnSpc>
              <a:spcAft>
                <a:spcPts val="600"/>
              </a:spcAft>
              <a:buClr>
                <a:schemeClr val="accent6">
                  <a:lumMod val="75000"/>
                </a:schemeClr>
              </a:buClr>
              <a:buFont typeface="Wingdings" panose="05000000000000000000" pitchFamily="2" charset="2"/>
              <a:buChar char="v"/>
              <a:defRPr/>
            </a:pPr>
            <a:r>
              <a:rPr lang="en-US" sz="1600" b="0" kern="0" dirty="0"/>
              <a:t>Attachment I – Revised</a:t>
            </a:r>
          </a:p>
          <a:p>
            <a:pPr lvl="2">
              <a:lnSpc>
                <a:spcPct val="90000"/>
              </a:lnSpc>
              <a:spcAft>
                <a:spcPts val="600"/>
              </a:spcAft>
              <a:buClr>
                <a:schemeClr val="accent6">
                  <a:lumMod val="75000"/>
                </a:schemeClr>
              </a:buClr>
              <a:buFont typeface="Wingdings" panose="05000000000000000000" pitchFamily="2" charset="2"/>
              <a:buChar char="v"/>
              <a:defRPr/>
            </a:pPr>
            <a:r>
              <a:rPr lang="en-US" sz="1600" b="0" kern="0" dirty="0"/>
              <a:t>Exhibit A – EEP Schedule of Rates and Services</a:t>
            </a:r>
          </a:p>
          <a:p>
            <a:pPr lvl="2">
              <a:lnSpc>
                <a:spcPct val="90000"/>
              </a:lnSpc>
              <a:spcAft>
                <a:spcPts val="600"/>
              </a:spcAft>
              <a:buClr>
                <a:schemeClr val="accent6">
                  <a:lumMod val="75000"/>
                </a:schemeClr>
              </a:buClr>
              <a:buFont typeface="Wingdings" panose="05000000000000000000" pitchFamily="2" charset="2"/>
              <a:buChar char="v"/>
              <a:defRPr/>
            </a:pPr>
            <a:r>
              <a:rPr lang="en-US" sz="1600" b="0" kern="0" dirty="0"/>
              <a:t>Contract Business Associate Agreement</a:t>
            </a:r>
          </a:p>
        </p:txBody>
      </p:sp>
      <p:pic>
        <p:nvPicPr>
          <p:cNvPr id="2" name="Picture 1">
            <a:extLst>
              <a:ext uri="{FF2B5EF4-FFF2-40B4-BE49-F238E27FC236}">
                <a16:creationId xmlns:a16="http://schemas.microsoft.com/office/drawing/2014/main" id="{ECA8029E-F4C4-B414-FE09-A7289B51233A}"/>
              </a:ext>
            </a:extLst>
          </p:cNvPr>
          <p:cNvPicPr>
            <a:picLocks noChangeAspect="1"/>
          </p:cNvPicPr>
          <p:nvPr/>
        </p:nvPicPr>
        <p:blipFill>
          <a:blip r:embed="rId3"/>
          <a:stretch>
            <a:fillRect/>
          </a:stretch>
        </p:blipFill>
        <p:spPr>
          <a:xfrm>
            <a:off x="6019800" y="2139950"/>
            <a:ext cx="2667000" cy="2000250"/>
          </a:xfrm>
          <a:prstGeom prst="rect">
            <a:avLst/>
          </a:prstGeom>
          <a:ln w="28575">
            <a:solidFill>
              <a:schemeClr val="accent6">
                <a:lumMod val="75000"/>
              </a:schemeClr>
            </a:solidFill>
          </a:ln>
        </p:spPr>
      </p:pic>
      <p:pic>
        <p:nvPicPr>
          <p:cNvPr id="3" name="Picture 2">
            <a:extLst>
              <a:ext uri="{FF2B5EF4-FFF2-40B4-BE49-F238E27FC236}">
                <a16:creationId xmlns:a16="http://schemas.microsoft.com/office/drawing/2014/main" id="{308E9072-89BD-6911-EF02-3C70EA55E024}"/>
              </a:ext>
            </a:extLst>
          </p:cNvPr>
          <p:cNvPicPr>
            <a:picLocks noChangeAspect="1"/>
          </p:cNvPicPr>
          <p:nvPr/>
        </p:nvPicPr>
        <p:blipFill rotWithShape="1">
          <a:blip r:embed="rId4"/>
          <a:srcRect r="15183"/>
          <a:stretch/>
        </p:blipFill>
        <p:spPr>
          <a:xfrm>
            <a:off x="5446713" y="3962400"/>
            <a:ext cx="2554287" cy="2000250"/>
          </a:xfrm>
          <a:prstGeom prst="rect">
            <a:avLst/>
          </a:prstGeom>
          <a:ln w="28575">
            <a:solidFill>
              <a:schemeClr val="accent6">
                <a:lumMod val="75000"/>
              </a:schemeClr>
            </a:solidFill>
          </a:ln>
        </p:spPr>
      </p:pic>
    </p:spTree>
    <p:extLst>
      <p:ext uri="{BB962C8B-B14F-4D97-AF65-F5344CB8AC3E}">
        <p14:creationId xmlns:p14="http://schemas.microsoft.com/office/powerpoint/2010/main" val="2427242870"/>
      </p:ext>
    </p:extLst>
  </p:cSld>
  <p:clrMapOvr>
    <a:masterClrMapping/>
  </p:clrMapOvr>
  <p:transition spd="slow">
    <p:spli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a:extLst>
              <a:ext uri="{FF2B5EF4-FFF2-40B4-BE49-F238E27FC236}">
                <a16:creationId xmlns:a16="http://schemas.microsoft.com/office/drawing/2014/main" id="{07BF2803-63E6-0BC4-C2D5-AAC8DA520E25}"/>
              </a:ext>
            </a:extLst>
          </p:cNvPr>
          <p:cNvPicPr>
            <a:picLocks noChangeAspect="1"/>
          </p:cNvPicPr>
          <p:nvPr/>
        </p:nvPicPr>
        <p:blipFill>
          <a:blip r:embed="rId3" cstate="print">
            <a:extLst>
              <a:ext uri="{28A0092B-C50C-407E-A947-70E740481C1C}">
                <a14:useLocalDpi xmlns:a14="http://schemas.microsoft.com/office/drawing/2010/main" val="0"/>
              </a:ext>
            </a:extLst>
          </a:blip>
          <a:srcRect l="9862" r="3564"/>
          <a:stretch>
            <a:fillRect/>
          </a:stretch>
        </p:blipFill>
        <p:spPr bwMode="auto">
          <a:xfrm>
            <a:off x="2895600" y="1350963"/>
            <a:ext cx="6172200"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a:extLst>
              <a:ext uri="{FF2B5EF4-FFF2-40B4-BE49-F238E27FC236}">
                <a16:creationId xmlns:a16="http://schemas.microsoft.com/office/drawing/2014/main" id="{181A64BA-9C25-57ED-9A11-6EFC0E195384}"/>
              </a:ext>
            </a:extLst>
          </p:cNvPr>
          <p:cNvSpPr>
            <a:spLocks noChangeArrowheads="1"/>
          </p:cNvSpPr>
          <p:nvPr/>
        </p:nvSpPr>
        <p:spPr bwMode="auto">
          <a:xfrm>
            <a:off x="533400" y="54864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ctr" eaLnBrk="1" hangingPunct="1"/>
            <a:endParaRPr lang="en-US" altLang="en-US" sz="2000" b="0">
              <a:solidFill>
                <a:schemeClr val="bg1"/>
              </a:solidFill>
              <a:latin typeface="Calibri" panose="020F0502020204030204" pitchFamily="34" charset="0"/>
              <a:cs typeface="Arial" panose="020B0604020202020204" pitchFamily="34" charset="0"/>
            </a:endParaRPr>
          </a:p>
        </p:txBody>
      </p:sp>
      <p:sp>
        <p:nvSpPr>
          <p:cNvPr id="26628" name="Slide Number Placeholder 2">
            <a:extLst>
              <a:ext uri="{FF2B5EF4-FFF2-40B4-BE49-F238E27FC236}">
                <a16:creationId xmlns:a16="http://schemas.microsoft.com/office/drawing/2014/main" id="{091235AC-8662-ED28-58BC-014B870CAF8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B42E4864-58DF-434D-B712-AB4F50D8EEF1}" type="slidenum">
              <a:rPr lang="en-US" altLang="en-US" sz="1400" b="0" smtClean="0"/>
              <a:pPr/>
              <a:t>31</a:t>
            </a:fld>
            <a:endParaRPr lang="en-US" altLang="en-US" sz="1400" b="0"/>
          </a:p>
        </p:txBody>
      </p:sp>
      <p:pic>
        <p:nvPicPr>
          <p:cNvPr id="26629" name="Picture 10">
            <a:extLst>
              <a:ext uri="{FF2B5EF4-FFF2-40B4-BE49-F238E27FC236}">
                <a16:creationId xmlns:a16="http://schemas.microsoft.com/office/drawing/2014/main" id="{338A449A-3D67-20C7-E060-9B03B7142866}"/>
              </a:ext>
            </a:extLst>
          </p:cNvPr>
          <p:cNvPicPr>
            <a:picLocks noChangeAspect="1"/>
          </p:cNvPicPr>
          <p:nvPr/>
        </p:nvPicPr>
        <p:blipFill>
          <a:blip r:embed="rId4" cstate="print">
            <a:extLst>
              <a:ext uri="{28A0092B-C50C-407E-A947-70E740481C1C}">
                <a14:useLocalDpi xmlns:a14="http://schemas.microsoft.com/office/drawing/2010/main" val="0"/>
              </a:ext>
            </a:extLst>
          </a:blip>
          <a:srcRect l="3651" t="4443" r="61569" b="42223"/>
          <a:stretch>
            <a:fillRect/>
          </a:stretch>
        </p:blipFill>
        <p:spPr bwMode="auto">
          <a:xfrm>
            <a:off x="304800" y="2667000"/>
            <a:ext cx="3429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783311"/>
      </p:ext>
    </p:extLst>
  </p:cSld>
  <p:clrMapOvr>
    <a:masterClrMapping/>
  </p:clrMapOvr>
  <p:transition spd="slow">
    <p:spli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a:extLst>
              <a:ext uri="{FF2B5EF4-FFF2-40B4-BE49-F238E27FC236}">
                <a16:creationId xmlns:a16="http://schemas.microsoft.com/office/drawing/2014/main" id="{DCA18B4D-93F4-516F-305E-68CA39C9B54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27A87A9E-C2DA-4DB5-8C8A-C3BBC3CA7BDA}" type="slidenum">
              <a:rPr lang="en-US" altLang="en-US" sz="1400" b="0" smtClean="0"/>
              <a:pPr/>
              <a:t>32</a:t>
            </a:fld>
            <a:endParaRPr lang="en-US" altLang="en-US" sz="1400" b="0"/>
          </a:p>
        </p:txBody>
      </p:sp>
      <p:sp>
        <p:nvSpPr>
          <p:cNvPr id="6" name="Rectangle 2">
            <a:extLst>
              <a:ext uri="{FF2B5EF4-FFF2-40B4-BE49-F238E27FC236}">
                <a16:creationId xmlns:a16="http://schemas.microsoft.com/office/drawing/2014/main" id="{BDC74DFE-091A-C6D7-149A-433EA18C46BD}"/>
              </a:ext>
            </a:extLst>
          </p:cNvPr>
          <p:cNvSpPr txBox="1">
            <a:spLocks noChangeArrowheads="1"/>
          </p:cNvSpPr>
          <p:nvPr/>
        </p:nvSpPr>
        <p:spPr>
          <a:xfrm>
            <a:off x="0" y="1447800"/>
            <a:ext cx="9144000" cy="12033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kern="0" dirty="0">
                <a:solidFill>
                  <a:schemeClr val="accent6">
                    <a:lumMod val="75000"/>
                  </a:schemeClr>
                </a:solidFill>
              </a:rPr>
              <a:t>Resources</a:t>
            </a:r>
          </a:p>
        </p:txBody>
      </p:sp>
      <p:sp>
        <p:nvSpPr>
          <p:cNvPr id="8" name="Rectangle 3">
            <a:extLst>
              <a:ext uri="{FF2B5EF4-FFF2-40B4-BE49-F238E27FC236}">
                <a16:creationId xmlns:a16="http://schemas.microsoft.com/office/drawing/2014/main" id="{F24F93C5-9F22-5883-99E7-671E8919DEEC}"/>
              </a:ext>
            </a:extLst>
          </p:cNvPr>
          <p:cNvSpPr txBox="1">
            <a:spLocks noChangeArrowheads="1"/>
          </p:cNvSpPr>
          <p:nvPr/>
        </p:nvSpPr>
        <p:spPr>
          <a:xfrm>
            <a:off x="152400" y="2286000"/>
            <a:ext cx="8610600" cy="4572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Florida Vocational Rehabilitation: </a:t>
            </a:r>
            <a:r>
              <a:rPr lang="en-US" sz="2000" b="0" kern="0" dirty="0">
                <a:hlinkClick r:id="rId3"/>
              </a:rPr>
              <a:t>www.rehabworks.org</a:t>
            </a:r>
            <a:r>
              <a:rPr lang="en-US" sz="2000" b="0" kern="0" dirty="0"/>
              <a:t>  </a:t>
            </a:r>
          </a:p>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Florida Blind Services: </a:t>
            </a:r>
            <a:r>
              <a:rPr lang="en-US" sz="2000" b="0" kern="0" dirty="0">
                <a:hlinkClick r:id="rId4"/>
              </a:rPr>
              <a:t>http://dbs.myflorida.com/</a:t>
            </a:r>
            <a:endParaRPr lang="en-US" sz="2000" b="0" kern="0" dirty="0"/>
          </a:p>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Florida Alliance for Assistive Services and Technology: </a:t>
            </a:r>
            <a:r>
              <a:rPr lang="en-US" sz="2000" b="0" kern="0" dirty="0">
                <a:hlinkClick r:id="rId5"/>
              </a:rPr>
              <a:t>www.faast.org</a:t>
            </a:r>
            <a:r>
              <a:rPr lang="en-US" sz="2000" b="0" kern="0" dirty="0"/>
              <a:t> </a:t>
            </a:r>
          </a:p>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U.S. Business Leadership Network: </a:t>
            </a:r>
            <a:r>
              <a:rPr lang="en-US" sz="2000" b="0" kern="0" dirty="0">
                <a:hlinkClick r:id="rId6"/>
              </a:rPr>
              <a:t>www.usbln.org</a:t>
            </a:r>
            <a:endParaRPr lang="en-US" sz="2000" b="0" kern="0" dirty="0"/>
          </a:p>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APD Resource Directory: </a:t>
            </a:r>
            <a:r>
              <a:rPr lang="en-US" sz="2000" b="0" kern="0" dirty="0">
                <a:hlinkClick r:id="rId7"/>
              </a:rPr>
              <a:t>http://resourcedirectory.apd.myflorida.com/resourcedirectory/</a:t>
            </a:r>
            <a:endParaRPr lang="en-US" sz="2000" b="0" kern="0" dirty="0"/>
          </a:p>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Florida Family Care Council: </a:t>
            </a:r>
            <a:r>
              <a:rPr lang="en-US" sz="2000" b="0" kern="0" dirty="0">
                <a:hlinkClick r:id="rId8"/>
              </a:rPr>
              <a:t>http://fccflorida.org/fccmain.htm</a:t>
            </a:r>
            <a:endParaRPr lang="en-US" sz="2000" b="0" kern="0" dirty="0"/>
          </a:p>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Florida Developmental Disability Council: </a:t>
            </a:r>
            <a:r>
              <a:rPr lang="en-US" sz="2000" b="0" kern="0" dirty="0">
                <a:hlinkClick r:id="rId9"/>
              </a:rPr>
              <a:t>www.fddc.org</a:t>
            </a:r>
            <a:endParaRPr lang="en-US" sz="2000" b="0" kern="0" dirty="0"/>
          </a:p>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Employ Florida Marketplace:</a:t>
            </a:r>
          </a:p>
          <a:p>
            <a:pPr marL="457200" lvl="1" indent="-223838">
              <a:spcBef>
                <a:spcPts val="0"/>
              </a:spcBef>
              <a:spcAft>
                <a:spcPts val="300"/>
              </a:spcAft>
              <a:buClr>
                <a:schemeClr val="accent6">
                  <a:lumMod val="75000"/>
                </a:schemeClr>
              </a:buClr>
              <a:buFontTx/>
              <a:buNone/>
              <a:defRPr/>
            </a:pPr>
            <a:r>
              <a:rPr lang="en-US" sz="2000" b="0" kern="0" dirty="0"/>
              <a:t>	</a:t>
            </a:r>
            <a:r>
              <a:rPr lang="en-US" sz="2000" b="0" kern="0" dirty="0">
                <a:hlinkClick r:id="rId10"/>
              </a:rPr>
              <a:t>https://www.employflorida.com/vosnet/Default.aspx</a:t>
            </a:r>
            <a:endParaRPr lang="en-US" sz="2000" b="0" kern="0" dirty="0"/>
          </a:p>
          <a:p>
            <a:pPr marL="457200" lvl="1" indent="-223838">
              <a:spcBef>
                <a:spcPts val="0"/>
              </a:spcBef>
              <a:spcAft>
                <a:spcPts val="300"/>
              </a:spcAft>
              <a:buClr>
                <a:schemeClr val="accent6">
                  <a:lumMod val="75000"/>
                </a:schemeClr>
              </a:buClr>
              <a:buFont typeface="Wingdings" panose="05000000000000000000" pitchFamily="2" charset="2"/>
              <a:buChar char="v"/>
              <a:defRPr/>
            </a:pPr>
            <a:r>
              <a:rPr lang="en-US" sz="2000" b="0" kern="0" dirty="0"/>
              <a:t>Able Trust: </a:t>
            </a:r>
            <a:r>
              <a:rPr lang="en-US" sz="2000" b="0" kern="0" dirty="0">
                <a:hlinkClick r:id="rId11"/>
              </a:rPr>
              <a:t>www.abletrust.org</a:t>
            </a:r>
            <a:r>
              <a:rPr lang="en-US" sz="2000" b="0" kern="0" dirty="0"/>
              <a:t>   </a:t>
            </a:r>
          </a:p>
        </p:txBody>
      </p:sp>
    </p:spTree>
    <p:extLst>
      <p:ext uri="{BB962C8B-B14F-4D97-AF65-F5344CB8AC3E}">
        <p14:creationId xmlns:p14="http://schemas.microsoft.com/office/powerpoint/2010/main" val="1099740374"/>
      </p:ext>
    </p:extLst>
  </p:cSld>
  <p:clrMapOvr>
    <a:masterClrMapping/>
  </p:clrMapOvr>
  <p:transition spd="slow">
    <p:spli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7DB6C01E-4569-4609-B698-F7ADE3699504}"/>
              </a:ext>
            </a:extLst>
          </p:cNvPr>
          <p:cNvSpPr>
            <a:spLocks noChangeArrowheads="1"/>
          </p:cNvSpPr>
          <p:nvPr/>
        </p:nvSpPr>
        <p:spPr bwMode="auto">
          <a:xfrm>
            <a:off x="533400" y="54864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ctr" eaLnBrk="1" hangingPunct="1"/>
            <a:endParaRPr lang="en-US" altLang="en-US" sz="2000" b="0">
              <a:solidFill>
                <a:schemeClr val="bg1"/>
              </a:solidFill>
              <a:latin typeface="Calibri" panose="020F0502020204030204" pitchFamily="34" charset="0"/>
              <a:cs typeface="Arial" panose="020B0604020202020204" pitchFamily="34" charset="0"/>
            </a:endParaRPr>
          </a:p>
        </p:txBody>
      </p:sp>
      <p:sp>
        <p:nvSpPr>
          <p:cNvPr id="30723" name="Slide Number Placeholder 5">
            <a:extLst>
              <a:ext uri="{FF2B5EF4-FFF2-40B4-BE49-F238E27FC236}">
                <a16:creationId xmlns:a16="http://schemas.microsoft.com/office/drawing/2014/main" id="{BC0CD52C-A72F-BCD4-FA13-7002AD5F3630}"/>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pPr algn="r" eaLnBrk="1" hangingPunct="1"/>
            <a:fld id="{6DA286B4-2CE4-44C7-8842-081722F8668B}" type="slidenum">
              <a:rPr lang="en-US" altLang="en-US" sz="1200" b="0">
                <a:solidFill>
                  <a:schemeClr val="bg1"/>
                </a:solidFill>
              </a:rPr>
              <a:pPr algn="r" eaLnBrk="1" hangingPunct="1"/>
              <a:t>33</a:t>
            </a:fld>
            <a:endParaRPr lang="en-US" altLang="en-US" sz="1200" b="0">
              <a:solidFill>
                <a:schemeClr val="bg1"/>
              </a:solidFill>
            </a:endParaRPr>
          </a:p>
        </p:txBody>
      </p:sp>
      <p:sp>
        <p:nvSpPr>
          <p:cNvPr id="30724" name="Slide Number Placeholder 2">
            <a:extLst>
              <a:ext uri="{FF2B5EF4-FFF2-40B4-BE49-F238E27FC236}">
                <a16:creationId xmlns:a16="http://schemas.microsoft.com/office/drawing/2014/main" id="{17D4DD08-EE4C-DD14-A00D-396B25F0A51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6699FF"/>
                </a:solidFill>
                <a:latin typeface="Arial" panose="020B0604020202020204" pitchFamily="34" charset="0"/>
              </a:defRPr>
            </a:lvl1pPr>
            <a:lvl2pPr marL="742950" indent="-285750">
              <a:defRPr sz="4000" b="1">
                <a:solidFill>
                  <a:srgbClr val="6699FF"/>
                </a:solidFill>
                <a:latin typeface="Arial" panose="020B0604020202020204" pitchFamily="34" charset="0"/>
              </a:defRPr>
            </a:lvl2pPr>
            <a:lvl3pPr marL="1143000" indent="-228600">
              <a:defRPr sz="4000" b="1">
                <a:solidFill>
                  <a:srgbClr val="6699FF"/>
                </a:solidFill>
                <a:latin typeface="Arial" panose="020B0604020202020204" pitchFamily="34" charset="0"/>
              </a:defRPr>
            </a:lvl3pPr>
            <a:lvl4pPr marL="1600200" indent="-228600">
              <a:defRPr sz="4000" b="1">
                <a:solidFill>
                  <a:srgbClr val="6699FF"/>
                </a:solidFill>
                <a:latin typeface="Arial" panose="020B0604020202020204" pitchFamily="34" charset="0"/>
              </a:defRPr>
            </a:lvl4pPr>
            <a:lvl5pPr marL="2057400" indent="-228600">
              <a:defRPr sz="4000" b="1">
                <a:solidFill>
                  <a:srgbClr val="6699FF"/>
                </a:solidFill>
                <a:latin typeface="Arial" panose="020B0604020202020204" pitchFamily="34" charset="0"/>
              </a:defRPr>
            </a:lvl5pPr>
            <a:lvl6pPr marL="2514600" indent="-228600" eaLnBrk="0" fontAlgn="base" hangingPunct="0">
              <a:spcBef>
                <a:spcPct val="0"/>
              </a:spcBef>
              <a:spcAft>
                <a:spcPct val="0"/>
              </a:spcAft>
              <a:defRPr sz="4000" b="1">
                <a:solidFill>
                  <a:srgbClr val="6699FF"/>
                </a:solidFill>
                <a:latin typeface="Arial" panose="020B0604020202020204" pitchFamily="34" charset="0"/>
              </a:defRPr>
            </a:lvl6pPr>
            <a:lvl7pPr marL="2971800" indent="-228600" eaLnBrk="0" fontAlgn="base" hangingPunct="0">
              <a:spcBef>
                <a:spcPct val="0"/>
              </a:spcBef>
              <a:spcAft>
                <a:spcPct val="0"/>
              </a:spcAft>
              <a:defRPr sz="4000" b="1">
                <a:solidFill>
                  <a:srgbClr val="6699FF"/>
                </a:solidFill>
                <a:latin typeface="Arial" panose="020B0604020202020204" pitchFamily="34" charset="0"/>
              </a:defRPr>
            </a:lvl7pPr>
            <a:lvl8pPr marL="3429000" indent="-228600" eaLnBrk="0" fontAlgn="base" hangingPunct="0">
              <a:spcBef>
                <a:spcPct val="0"/>
              </a:spcBef>
              <a:spcAft>
                <a:spcPct val="0"/>
              </a:spcAft>
              <a:defRPr sz="4000" b="1">
                <a:solidFill>
                  <a:srgbClr val="6699FF"/>
                </a:solidFill>
                <a:latin typeface="Arial" panose="020B0604020202020204" pitchFamily="34" charset="0"/>
              </a:defRPr>
            </a:lvl8pPr>
            <a:lvl9pPr marL="3886200" indent="-228600" eaLnBrk="0" fontAlgn="base" hangingPunct="0">
              <a:spcBef>
                <a:spcPct val="0"/>
              </a:spcBef>
              <a:spcAft>
                <a:spcPct val="0"/>
              </a:spcAft>
              <a:defRPr sz="4000" b="1">
                <a:solidFill>
                  <a:srgbClr val="6699FF"/>
                </a:solidFill>
                <a:latin typeface="Arial" panose="020B0604020202020204" pitchFamily="34" charset="0"/>
              </a:defRPr>
            </a:lvl9pPr>
          </a:lstStyle>
          <a:p>
            <a:fld id="{C835DAE1-83FD-41E6-B10F-31FE280AA38F}" type="slidenum">
              <a:rPr lang="en-US" altLang="en-US" sz="1400" b="0" smtClean="0"/>
              <a:pPr/>
              <a:t>33</a:t>
            </a:fld>
            <a:endParaRPr lang="en-US" altLang="en-US" sz="1400" b="0"/>
          </a:p>
        </p:txBody>
      </p:sp>
      <p:sp>
        <p:nvSpPr>
          <p:cNvPr id="8" name="Rectangle 2">
            <a:extLst>
              <a:ext uri="{FF2B5EF4-FFF2-40B4-BE49-F238E27FC236}">
                <a16:creationId xmlns:a16="http://schemas.microsoft.com/office/drawing/2014/main" id="{07531499-338E-0766-92AD-0B7A73B7B542}"/>
              </a:ext>
            </a:extLst>
          </p:cNvPr>
          <p:cNvSpPr txBox="1">
            <a:spLocks noChangeArrowheads="1"/>
          </p:cNvSpPr>
          <p:nvPr/>
        </p:nvSpPr>
        <p:spPr>
          <a:xfrm>
            <a:off x="1905000" y="1357313"/>
            <a:ext cx="5486400" cy="719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4800" kern="0" dirty="0">
                <a:solidFill>
                  <a:schemeClr val="accent6">
                    <a:lumMod val="75000"/>
                  </a:schemeClr>
                </a:solidFill>
              </a:rPr>
              <a:t>Thank You!</a:t>
            </a:r>
          </a:p>
        </p:txBody>
      </p:sp>
      <p:sp>
        <p:nvSpPr>
          <p:cNvPr id="9" name="Rectangle 11">
            <a:extLst>
              <a:ext uri="{FF2B5EF4-FFF2-40B4-BE49-F238E27FC236}">
                <a16:creationId xmlns:a16="http://schemas.microsoft.com/office/drawing/2014/main" id="{F1A94845-DBE6-B3C1-B8CE-261794846A60}"/>
              </a:ext>
            </a:extLst>
          </p:cNvPr>
          <p:cNvSpPr>
            <a:spLocks noChangeArrowheads="1"/>
          </p:cNvSpPr>
          <p:nvPr/>
        </p:nvSpPr>
        <p:spPr bwMode="auto">
          <a:xfrm>
            <a:off x="708025" y="2430463"/>
            <a:ext cx="8001000" cy="3925887"/>
          </a:xfrm>
          <a:prstGeom prst="rect">
            <a:avLst/>
          </a:prstGeom>
          <a:noFill/>
          <a:ln w="9525">
            <a:noFill/>
            <a:miter lim="800000"/>
            <a:headEnd/>
            <a:tailEnd/>
          </a:ln>
        </p:spPr>
        <p:txBody>
          <a:bodyPr/>
          <a:lstStyle/>
          <a:p>
            <a:pPr marL="228600" indent="-228600" eaLnBrk="1" hangingPunct="1">
              <a:lnSpc>
                <a:spcPct val="90000"/>
              </a:lnSpc>
              <a:spcBef>
                <a:spcPct val="25000"/>
              </a:spcBef>
              <a:spcAft>
                <a:spcPct val="25000"/>
              </a:spcAft>
              <a:buClr>
                <a:srgbClr val="6B8ED1"/>
              </a:buClr>
              <a:buSzPct val="110000"/>
              <a:defRPr/>
            </a:pPr>
            <a:r>
              <a:rPr lang="en-US" sz="2800" dirty="0">
                <a:solidFill>
                  <a:srgbClr val="000000"/>
                </a:solidFill>
                <a:latin typeface="Arial" charset="0"/>
              </a:rPr>
              <a:t> </a:t>
            </a:r>
            <a:r>
              <a:rPr lang="en-US" sz="2800" dirty="0">
                <a:solidFill>
                  <a:schemeClr val="accent6">
                    <a:lumMod val="75000"/>
                  </a:schemeClr>
                </a:solidFill>
                <a:latin typeface="Arial" charset="0"/>
              </a:rPr>
              <a:t>For more information about APD:</a:t>
            </a:r>
          </a:p>
          <a:p>
            <a:pPr marL="685800" lvl="1" indent="-228600" eaLnBrk="1" hangingPunct="1">
              <a:lnSpc>
                <a:spcPct val="90000"/>
              </a:lnSpc>
              <a:spcBef>
                <a:spcPct val="25000"/>
              </a:spcBef>
              <a:spcAft>
                <a:spcPct val="25000"/>
              </a:spcAft>
              <a:buClr>
                <a:srgbClr val="6B8ED1"/>
              </a:buClr>
              <a:buSzPct val="110000"/>
              <a:buFont typeface="Webdings" pitchFamily="18" charset="2"/>
              <a:buChar char="4"/>
              <a:defRPr/>
            </a:pPr>
            <a:r>
              <a:rPr lang="en-US" sz="2800" dirty="0">
                <a:solidFill>
                  <a:schemeClr val="accent2">
                    <a:lumMod val="75000"/>
                  </a:schemeClr>
                </a:solidFill>
              </a:rPr>
              <a:t>Sheryl Dick-Stanford:  </a:t>
            </a:r>
            <a:r>
              <a:rPr lang="en-US" sz="2800" dirty="0">
                <a:solidFill>
                  <a:schemeClr val="accent2">
                    <a:lumMod val="75000"/>
                  </a:schemeClr>
                </a:solidFill>
                <a:hlinkClick r:id="rId3"/>
              </a:rPr>
              <a:t>Sheryl.Dick-Stanford@apdcares.org</a:t>
            </a:r>
            <a:r>
              <a:rPr lang="en-US" sz="2800" dirty="0">
                <a:solidFill>
                  <a:schemeClr val="accent2">
                    <a:lumMod val="75000"/>
                  </a:schemeClr>
                </a:solidFill>
              </a:rPr>
              <a:t>, 352-955-5768</a:t>
            </a:r>
          </a:p>
          <a:p>
            <a:pPr marL="685800" lvl="1" indent="-228600" eaLnBrk="1" hangingPunct="1">
              <a:lnSpc>
                <a:spcPct val="90000"/>
              </a:lnSpc>
              <a:spcBef>
                <a:spcPct val="25000"/>
              </a:spcBef>
              <a:spcAft>
                <a:spcPct val="25000"/>
              </a:spcAft>
              <a:buClr>
                <a:srgbClr val="6B8ED1"/>
              </a:buClr>
              <a:buSzPct val="110000"/>
              <a:buFont typeface="Webdings" pitchFamily="18" charset="2"/>
              <a:buChar char="4"/>
              <a:defRPr/>
            </a:pPr>
            <a:r>
              <a:rPr lang="en-US" sz="2800" dirty="0">
                <a:solidFill>
                  <a:schemeClr val="accent6">
                    <a:lumMod val="75000"/>
                  </a:schemeClr>
                </a:solidFill>
                <a:latin typeface="Arial" charset="0"/>
              </a:rPr>
              <a:t>Call 1-866-APD-CARES (1-866-273-2273)</a:t>
            </a:r>
          </a:p>
          <a:p>
            <a:pPr marL="685800" lvl="1" indent="-228600" eaLnBrk="1" hangingPunct="1">
              <a:lnSpc>
                <a:spcPct val="90000"/>
              </a:lnSpc>
              <a:spcBef>
                <a:spcPct val="25000"/>
              </a:spcBef>
              <a:spcAft>
                <a:spcPct val="25000"/>
              </a:spcAft>
              <a:buClr>
                <a:srgbClr val="6B8ED1"/>
              </a:buClr>
              <a:buSzPct val="110000"/>
              <a:buFont typeface="Webdings" pitchFamily="18" charset="2"/>
              <a:buChar char="4"/>
              <a:defRPr/>
            </a:pPr>
            <a:r>
              <a:rPr lang="en-US" sz="2800" dirty="0">
                <a:solidFill>
                  <a:schemeClr val="accent6">
                    <a:lumMod val="75000"/>
                  </a:schemeClr>
                </a:solidFill>
                <a:latin typeface="Arial" charset="0"/>
              </a:rPr>
              <a:t>Visit APDCares.org </a:t>
            </a:r>
          </a:p>
        </p:txBody>
      </p:sp>
    </p:spTree>
    <p:extLst>
      <p:ext uri="{BB962C8B-B14F-4D97-AF65-F5344CB8AC3E}">
        <p14:creationId xmlns:p14="http://schemas.microsoft.com/office/powerpoint/2010/main" val="1580673402"/>
      </p:ext>
    </p:extLst>
  </p:cSld>
  <p:clrMapOvr>
    <a:masterClrMapping/>
  </p:clrMapOvr>
  <p:transition spd="slow">
    <p:spli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D3D38292-4A7A-4C72-A352-52E298C94D8F}"/>
              </a:ext>
            </a:extLst>
          </p:cNvPr>
          <p:cNvSpPr>
            <a:spLocks noGrp="1"/>
          </p:cNvSpPr>
          <p:nvPr>
            <p:ph type="ctrTitle"/>
          </p:nvPr>
        </p:nvSpPr>
        <p:spPr>
          <a:xfrm>
            <a:off x="482600" y="3303588"/>
            <a:ext cx="8178800" cy="1200149"/>
          </a:xfrm>
        </p:spPr>
        <p:txBody>
          <a:bodyPr>
            <a:normAutofit fontScale="90000"/>
          </a:bodyPr>
          <a:lstStyle/>
          <a:p>
            <a:pPr>
              <a:defRPr/>
            </a:pPr>
            <a:r>
              <a:rPr lang="en-US" sz="2800" dirty="0">
                <a:latin typeface="Chaparral Pro" panose="02060503040505020203" pitchFamily="18" charset="0"/>
              </a:rPr>
              <a:t>Vocational Rehabilitation and the Pathways to </a:t>
            </a:r>
            <a:br>
              <a:rPr lang="en-US" sz="2800" dirty="0">
                <a:latin typeface="Chaparral Pro" panose="02060503040505020203" pitchFamily="18" charset="0"/>
              </a:rPr>
            </a:br>
            <a:r>
              <a:rPr lang="en-US" sz="2800" dirty="0">
                <a:latin typeface="Chaparral Pro" panose="02060503040505020203" pitchFamily="18" charset="0"/>
              </a:rPr>
              <a:t>Pre-Employment Transition Services</a:t>
            </a:r>
            <a:br>
              <a:rPr altLang="en-US" sz="2800" dirty="0"/>
            </a:br>
            <a:r>
              <a:rPr altLang="en-US" sz="2800" dirty="0"/>
              <a:t> </a:t>
            </a:r>
          </a:p>
        </p:txBody>
      </p:sp>
      <p:sp>
        <p:nvSpPr>
          <p:cNvPr id="45059" name="Subtitle 4">
            <a:extLst>
              <a:ext uri="{FF2B5EF4-FFF2-40B4-BE49-F238E27FC236}">
                <a16:creationId xmlns:a16="http://schemas.microsoft.com/office/drawing/2014/main" id="{5BBD4335-53B3-4231-BDD7-482E04EC25AC}"/>
              </a:ext>
            </a:extLst>
          </p:cNvPr>
          <p:cNvSpPr>
            <a:spLocks noGrp="1"/>
          </p:cNvSpPr>
          <p:nvPr>
            <p:ph type="subTitle" idx="1"/>
          </p:nvPr>
        </p:nvSpPr>
        <p:spPr>
          <a:xfrm>
            <a:off x="482600" y="4605337"/>
            <a:ext cx="8178800" cy="407988"/>
          </a:xfrm>
        </p:spPr>
        <p:txBody>
          <a:bodyPr/>
          <a:lstStyle/>
          <a:p>
            <a:pPr>
              <a:lnSpc>
                <a:spcPct val="100000"/>
              </a:lnSpc>
            </a:pPr>
            <a:r>
              <a:rPr lang="en-US" i="1" dirty="0">
                <a:solidFill>
                  <a:schemeClr val="accent5">
                    <a:lumMod val="50000"/>
                  </a:schemeClr>
                </a:solidFill>
                <a:latin typeface="Chaparral Pro" panose="02060503040505020203" pitchFamily="18" charset="0"/>
              </a:rPr>
              <a:t>Help Students Successfully Transition Out of High School </a:t>
            </a:r>
          </a:p>
          <a:p>
            <a:pPr algn="l">
              <a:lnSpc>
                <a:spcPct val="100000"/>
              </a:lnSpc>
            </a:pPr>
            <a:endParaRPr lang="en-US" altLang="en-US" b="1" dirty="0">
              <a:solidFill>
                <a:schemeClr val="accent5">
                  <a:lumMod val="50000"/>
                </a:schemeClr>
              </a:solidFill>
            </a:endParaRPr>
          </a:p>
        </p:txBody>
      </p:sp>
      <p:pic>
        <p:nvPicPr>
          <p:cNvPr id="2" name="Picture 1"/>
          <p:cNvPicPr>
            <a:picLocks noChangeAspect="1"/>
          </p:cNvPicPr>
          <p:nvPr/>
        </p:nvPicPr>
        <p:blipFill>
          <a:blip r:embed="rId2"/>
          <a:stretch>
            <a:fillRect/>
          </a:stretch>
        </p:blipFill>
        <p:spPr>
          <a:xfrm>
            <a:off x="1524000" y="5010150"/>
            <a:ext cx="6096000" cy="1524000"/>
          </a:xfrm>
          <a:prstGeom prst="rect">
            <a:avLst/>
          </a:prstGeom>
        </p:spPr>
      </p:pic>
    </p:spTree>
    <p:extLst>
      <p:ext uri="{BB962C8B-B14F-4D97-AF65-F5344CB8AC3E}">
        <p14:creationId xmlns:p14="http://schemas.microsoft.com/office/powerpoint/2010/main" val="3970434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a:extLst>
              <a:ext uri="{FF2B5EF4-FFF2-40B4-BE49-F238E27FC236}">
                <a16:creationId xmlns:a16="http://schemas.microsoft.com/office/drawing/2014/main" id="{000B10ED-0E55-4480-8D6C-B1BEF83BFB21}"/>
              </a:ext>
            </a:extLst>
          </p:cNvPr>
          <p:cNvSpPr>
            <a:spLocks noGrp="1"/>
          </p:cNvSpPr>
          <p:nvPr>
            <p:ph idx="1"/>
          </p:nvPr>
        </p:nvSpPr>
        <p:spPr>
          <a:xfrm>
            <a:off x="666750" y="2222500"/>
            <a:ext cx="7905750" cy="3611563"/>
          </a:xfrm>
        </p:spPr>
        <p:txBody>
          <a:bodyPr/>
          <a:lstStyle/>
          <a:p>
            <a:pPr marL="0" indent="0">
              <a:buNone/>
              <a:defRPr/>
            </a:pPr>
            <a:r>
              <a:rPr lang="en-GB" altLang="en-US"/>
              <a:t>An agency that helps people with disabilities enhance their independence through employment and prepare for, find, and maintain employment</a:t>
            </a:r>
            <a:endParaRPr lang="en-US" altLang="en-US" b="1">
              <a:solidFill>
                <a:srgbClr val="000000"/>
              </a:solidFill>
            </a:endParaRPr>
          </a:p>
          <a:p>
            <a:pPr marL="0" indent="0">
              <a:buFont typeface="Arial" charset="0"/>
              <a:buNone/>
              <a:defRPr/>
            </a:pPr>
            <a:endParaRPr lang="en-US" altLang="en-US" dirty="0"/>
          </a:p>
        </p:txBody>
      </p:sp>
      <p:sp>
        <p:nvSpPr>
          <p:cNvPr id="15362" name="Title 1">
            <a:extLst>
              <a:ext uri="{FF2B5EF4-FFF2-40B4-BE49-F238E27FC236}">
                <a16:creationId xmlns:a16="http://schemas.microsoft.com/office/drawing/2014/main" id="{F8D3C0F4-179C-4CA8-A858-18C5CFB23673}"/>
              </a:ext>
            </a:extLst>
          </p:cNvPr>
          <p:cNvSpPr>
            <a:spLocks noGrp="1"/>
          </p:cNvSpPr>
          <p:nvPr>
            <p:ph type="title"/>
          </p:nvPr>
        </p:nvSpPr>
        <p:spPr>
          <a:xfrm>
            <a:off x="685800" y="952500"/>
            <a:ext cx="7886700" cy="541338"/>
          </a:xfrm>
          <a:solidFill>
            <a:schemeClr val="accent6"/>
          </a:solidFill>
        </p:spPr>
        <p:txBody>
          <a:bodyPr>
            <a:normAutofit/>
          </a:bodyPr>
          <a:lstStyle/>
          <a:p>
            <a:pPr algn="ctr">
              <a:defRPr/>
            </a:pPr>
            <a:r>
              <a:rPr altLang="en-US" dirty="0">
                <a:solidFill>
                  <a:schemeClr val="bg1"/>
                </a:solidFill>
              </a:rPr>
              <a:t>What is Vocational Rehabilitation?</a:t>
            </a:r>
          </a:p>
        </p:txBody>
      </p:sp>
      <p:pic>
        <p:nvPicPr>
          <p:cNvPr id="2" name="Picture 1"/>
          <p:cNvPicPr>
            <a:picLocks noChangeAspect="1"/>
          </p:cNvPicPr>
          <p:nvPr/>
        </p:nvPicPr>
        <p:blipFill>
          <a:blip r:embed="rId3"/>
          <a:stretch>
            <a:fillRect/>
          </a:stretch>
        </p:blipFill>
        <p:spPr>
          <a:xfrm>
            <a:off x="2903452" y="3775640"/>
            <a:ext cx="3432345" cy="2523963"/>
          </a:xfrm>
          <a:prstGeom prst="rect">
            <a:avLst/>
          </a:prstGeom>
        </p:spPr>
      </p:pic>
      <p:sp>
        <p:nvSpPr>
          <p:cNvPr id="3" name="TextBox 2"/>
          <p:cNvSpPr txBox="1"/>
          <p:nvPr/>
        </p:nvSpPr>
        <p:spPr>
          <a:xfrm>
            <a:off x="4563013" y="5834063"/>
            <a:ext cx="1772784" cy="461665"/>
          </a:xfrm>
          <a:prstGeom prst="rect">
            <a:avLst/>
          </a:prstGeom>
          <a:noFill/>
        </p:spPr>
        <p:txBody>
          <a:bodyPr wrap="square" rtlCol="0">
            <a:spAutoFit/>
          </a:bodyPr>
          <a:lstStyle/>
          <a:p>
            <a:r>
              <a:rPr lang="en-US" sz="2400" dirty="0">
                <a:latin typeface="Chaparral Pro Light" panose="02060403030505090203" pitchFamily="18" charset="0"/>
              </a:rPr>
              <a:t>Independence</a:t>
            </a:r>
          </a:p>
        </p:txBody>
      </p:sp>
      <p:pic>
        <p:nvPicPr>
          <p:cNvPr id="4" name="Picture 3"/>
          <p:cNvPicPr>
            <a:picLocks noChangeAspect="1"/>
          </p:cNvPicPr>
          <p:nvPr/>
        </p:nvPicPr>
        <p:blipFill>
          <a:blip r:embed="rId4"/>
          <a:stretch>
            <a:fillRect/>
          </a:stretch>
        </p:blipFill>
        <p:spPr>
          <a:xfrm>
            <a:off x="3130418" y="69240"/>
            <a:ext cx="2997464" cy="749366"/>
          </a:xfrm>
          <a:prstGeom prst="rect">
            <a:avLst/>
          </a:prstGeom>
        </p:spPr>
      </p:pic>
    </p:spTree>
    <p:extLst>
      <p:ext uri="{BB962C8B-B14F-4D97-AF65-F5344CB8AC3E}">
        <p14:creationId xmlns:p14="http://schemas.microsoft.com/office/powerpoint/2010/main" val="1481933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977900"/>
          </a:xfrm>
          <a:solidFill>
            <a:schemeClr val="accent6"/>
          </a:solidFill>
        </p:spPr>
        <p:txBody>
          <a:bodyPr/>
          <a:lstStyle/>
          <a:p>
            <a:pPr algn="ctr">
              <a:defRPr/>
            </a:pPr>
            <a:r>
              <a:rPr altLang="en-US" dirty="0">
                <a:solidFill>
                  <a:schemeClr val="bg1"/>
                </a:solidFill>
              </a:rPr>
              <a:t>What does Vocational Rehabilitation do </a:t>
            </a:r>
            <a:br>
              <a:rPr altLang="en-US" dirty="0">
                <a:solidFill>
                  <a:schemeClr val="bg1"/>
                </a:solidFill>
              </a:rPr>
            </a:br>
            <a:r>
              <a:rPr altLang="en-US" dirty="0">
                <a:solidFill>
                  <a:schemeClr val="bg1"/>
                </a:solidFill>
              </a:rPr>
              <a:t>for students?</a:t>
            </a: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1830388"/>
            <a:ext cx="7886700" cy="4354512"/>
          </a:xfrm>
        </p:spPr>
        <p:txBody>
          <a:bodyPr/>
          <a:lstStyle/>
          <a:p>
            <a:pPr marL="0" indent="0">
              <a:buFont typeface="Arial" charset="0"/>
              <a:buNone/>
              <a:defRPr/>
            </a:pPr>
            <a:r>
              <a:rPr lang="en-US" dirty="0"/>
              <a:t>We help students with disabilities transition from high school to:</a:t>
            </a:r>
          </a:p>
          <a:p>
            <a:pPr lvl="1"/>
            <a:endParaRPr lang="en-GB" altLang="en-US">
              <a:solidFill>
                <a:srgbClr val="000000"/>
              </a:solidFill>
            </a:endParaRPr>
          </a:p>
          <a:p>
            <a:pPr lvl="1"/>
            <a:r>
              <a:rPr lang="en-GB" altLang="en-US" dirty="0">
                <a:solidFill>
                  <a:srgbClr val="000000"/>
                </a:solidFill>
              </a:rPr>
              <a:t>career/technical school</a:t>
            </a:r>
          </a:p>
          <a:p>
            <a:pPr lvl="1"/>
            <a:endParaRPr lang="en-GB" altLang="en-US" dirty="0">
              <a:solidFill>
                <a:srgbClr val="000000"/>
              </a:solidFill>
            </a:endParaRPr>
          </a:p>
          <a:p>
            <a:pPr lvl="1"/>
            <a:r>
              <a:rPr lang="en-GB" altLang="en-US" dirty="0">
                <a:solidFill>
                  <a:srgbClr val="000000"/>
                </a:solidFill>
              </a:rPr>
              <a:t>college or university</a:t>
            </a:r>
          </a:p>
          <a:p>
            <a:pPr lvl="1"/>
            <a:endParaRPr lang="en-GB" altLang="en-US" dirty="0">
              <a:solidFill>
                <a:srgbClr val="000000"/>
              </a:solidFill>
            </a:endParaRPr>
          </a:p>
          <a:p>
            <a:pPr lvl="1"/>
            <a:r>
              <a:rPr lang="en-GB" altLang="en-US" dirty="0">
                <a:solidFill>
                  <a:srgbClr val="000000"/>
                </a:solidFill>
              </a:rPr>
              <a:t>or directly into employment</a:t>
            </a:r>
            <a:endParaRPr lang="en-US" altLang="en-US">
              <a:solidFill>
                <a:srgbClr val="000000"/>
              </a:solidFill>
            </a:endParaRPr>
          </a:p>
          <a:p>
            <a:pPr marL="0" indent="0">
              <a:buFont typeface="Arial" charset="0"/>
              <a:buNone/>
              <a:defRPr/>
            </a:pPr>
            <a:endParaRPr lang="en-US" dirty="0"/>
          </a:p>
          <a:p>
            <a:pPr marL="0" indent="0" algn="ctr">
              <a:buFont typeface="Arial" charset="0"/>
              <a:buNone/>
              <a:defRPr/>
            </a:pPr>
            <a:r>
              <a:rPr lang="en-US" sz="2400" dirty="0"/>
              <a:t>and…</a:t>
            </a:r>
          </a:p>
        </p:txBody>
      </p:sp>
      <p:pic>
        <p:nvPicPr>
          <p:cNvPr id="2" name="Picture 1"/>
          <p:cNvPicPr>
            <a:picLocks noChangeAspect="1"/>
          </p:cNvPicPr>
          <p:nvPr/>
        </p:nvPicPr>
        <p:blipFill>
          <a:blip r:embed="rId3"/>
          <a:stretch>
            <a:fillRect/>
          </a:stretch>
        </p:blipFill>
        <p:spPr>
          <a:xfrm>
            <a:off x="5734050" y="4368800"/>
            <a:ext cx="2857500" cy="1905000"/>
          </a:xfrm>
          <a:prstGeom prst="rect">
            <a:avLst/>
          </a:prstGeom>
        </p:spPr>
      </p:pic>
      <p:pic>
        <p:nvPicPr>
          <p:cNvPr id="4" name="Picture 3"/>
          <p:cNvPicPr>
            <a:picLocks noChangeAspect="1"/>
          </p:cNvPicPr>
          <p:nvPr/>
        </p:nvPicPr>
        <p:blipFill>
          <a:blip r:embed="rId4"/>
          <a:stretch>
            <a:fillRect/>
          </a:stretch>
        </p:blipFill>
        <p:spPr>
          <a:xfrm>
            <a:off x="3151502" y="102615"/>
            <a:ext cx="2993395" cy="749873"/>
          </a:xfrm>
          <a:prstGeom prst="rect">
            <a:avLst/>
          </a:prstGeom>
        </p:spPr>
      </p:pic>
    </p:spTree>
    <p:extLst>
      <p:ext uri="{BB962C8B-B14F-4D97-AF65-F5344CB8AC3E}">
        <p14:creationId xmlns:p14="http://schemas.microsoft.com/office/powerpoint/2010/main" val="1005950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977900"/>
          </a:xfrm>
          <a:solidFill>
            <a:schemeClr val="accent6"/>
          </a:solidFill>
        </p:spPr>
        <p:txBody>
          <a:bodyPr/>
          <a:lstStyle/>
          <a:p>
            <a:pPr algn="ctr">
              <a:defRPr/>
            </a:pPr>
            <a:r>
              <a:rPr altLang="en-US" dirty="0">
                <a:solidFill>
                  <a:schemeClr val="bg1"/>
                </a:solidFill>
              </a:rPr>
              <a:t>What does Vocational Rehabilitation do </a:t>
            </a:r>
            <a:br>
              <a:rPr altLang="en-US" dirty="0">
                <a:solidFill>
                  <a:schemeClr val="bg1"/>
                </a:solidFill>
              </a:rPr>
            </a:br>
            <a:r>
              <a:rPr altLang="en-US" dirty="0">
                <a:solidFill>
                  <a:schemeClr val="bg1"/>
                </a:solidFill>
              </a:rPr>
              <a:t>for students?</a:t>
            </a: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1830388"/>
            <a:ext cx="7886700" cy="4354512"/>
          </a:xfrm>
        </p:spPr>
        <p:txBody>
          <a:bodyPr/>
          <a:lstStyle/>
          <a:p>
            <a:pPr marL="0" indent="0">
              <a:buFont typeface="Arial" charset="0"/>
              <a:buNone/>
              <a:defRPr/>
            </a:pPr>
            <a:r>
              <a:rPr lang="en-US" dirty="0"/>
              <a:t>We provide:</a:t>
            </a:r>
          </a:p>
          <a:p>
            <a:pPr lvl="1"/>
            <a:endParaRPr lang="en-GB" altLang="en-US">
              <a:solidFill>
                <a:srgbClr val="000000"/>
              </a:solidFill>
            </a:endParaRPr>
          </a:p>
          <a:p>
            <a:pPr lvl="1"/>
            <a:r>
              <a:rPr lang="en-US"/>
              <a:t>Networking opportunities</a:t>
            </a:r>
          </a:p>
          <a:p>
            <a:pPr lvl="1"/>
            <a:endParaRPr lang="en-US" dirty="0"/>
          </a:p>
          <a:p>
            <a:pPr lvl="1"/>
            <a:r>
              <a:rPr lang="en-US" dirty="0"/>
              <a:t>Hands-on training in a community setting</a:t>
            </a:r>
          </a:p>
          <a:p>
            <a:pPr lvl="1"/>
            <a:endParaRPr lang="en-US" dirty="0"/>
          </a:p>
          <a:p>
            <a:pPr lvl="1"/>
            <a:r>
              <a:rPr lang="en-US" dirty="0"/>
              <a:t>Social and work readiness skills</a:t>
            </a:r>
          </a:p>
          <a:p>
            <a:pPr marL="0" indent="0">
              <a:buFont typeface="Arial" charset="0"/>
              <a:buNone/>
              <a:defRPr/>
            </a:pPr>
            <a:endParaRPr lang="en-US" dirty="0"/>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pic>
        <p:nvPicPr>
          <p:cNvPr id="5" name="Picture 4"/>
          <p:cNvPicPr>
            <a:picLocks noChangeAspect="1"/>
          </p:cNvPicPr>
          <p:nvPr/>
        </p:nvPicPr>
        <p:blipFill>
          <a:blip r:embed="rId4"/>
          <a:stretch>
            <a:fillRect/>
          </a:stretch>
        </p:blipFill>
        <p:spPr>
          <a:xfrm>
            <a:off x="6048375" y="3870302"/>
            <a:ext cx="2657475" cy="2543175"/>
          </a:xfrm>
          <a:prstGeom prst="rect">
            <a:avLst/>
          </a:prstGeom>
        </p:spPr>
      </p:pic>
    </p:spTree>
    <p:extLst>
      <p:ext uri="{BB962C8B-B14F-4D97-AF65-F5344CB8AC3E}">
        <p14:creationId xmlns:p14="http://schemas.microsoft.com/office/powerpoint/2010/main" val="768224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749323"/>
          </a:xfrm>
          <a:solidFill>
            <a:schemeClr val="accent6"/>
          </a:solidFill>
        </p:spPr>
        <p:txBody>
          <a:bodyPr/>
          <a:lstStyle/>
          <a:p>
            <a:pPr algn="ctr">
              <a:defRPr/>
            </a:pPr>
            <a:r>
              <a:rPr altLang="en-US" dirty="0">
                <a:solidFill>
                  <a:schemeClr val="bg1"/>
                </a:solidFill>
              </a:rPr>
              <a:t>How can VR be beneficial to students?</a:t>
            </a: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1830388"/>
            <a:ext cx="7886700" cy="4354512"/>
          </a:xfrm>
        </p:spPr>
        <p:txBody>
          <a:bodyPr/>
          <a:lstStyle/>
          <a:p>
            <a:pPr marL="0" indent="0">
              <a:buFont typeface="Arial" charset="0"/>
              <a:buNone/>
              <a:defRPr/>
            </a:pPr>
            <a:r>
              <a:rPr lang="en-US" dirty="0"/>
              <a:t>We can help students:</a:t>
            </a:r>
          </a:p>
          <a:p>
            <a:pPr lvl="1"/>
            <a:endParaRPr lang="en-GB" altLang="en-US" dirty="0">
              <a:solidFill>
                <a:srgbClr val="000000"/>
              </a:solidFill>
            </a:endParaRPr>
          </a:p>
          <a:p>
            <a:pPr lvl="1"/>
            <a:r>
              <a:rPr lang="en-US" sz="2800" dirty="0"/>
              <a:t>Explore strengths, abilities, and interests</a:t>
            </a:r>
          </a:p>
          <a:p>
            <a:pPr lvl="1"/>
            <a:r>
              <a:rPr lang="en-US" sz="2800" dirty="0"/>
              <a:t>Identify and develop a career pathway</a:t>
            </a:r>
          </a:p>
          <a:p>
            <a:pPr lvl="1"/>
            <a:r>
              <a:rPr lang="en-US" sz="2800" dirty="0"/>
              <a:t>Learn valuable skills that will help them reach their educational and career goals</a:t>
            </a:r>
          </a:p>
          <a:p>
            <a:pPr lvl="1"/>
            <a:r>
              <a:rPr lang="en-US" sz="2800" dirty="0"/>
              <a:t>Experience the benefits of employment</a:t>
            </a:r>
          </a:p>
          <a:p>
            <a:pPr lvl="1"/>
            <a:r>
              <a:rPr lang="en-US" sz="2800" dirty="0"/>
              <a:t>Increase their independence</a:t>
            </a:r>
          </a:p>
          <a:p>
            <a:pPr marL="0" indent="0">
              <a:buFont typeface="Arial" charset="0"/>
              <a:buNone/>
              <a:defRPr/>
            </a:pPr>
            <a:endParaRPr lang="en-US" dirty="0"/>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pic>
        <p:nvPicPr>
          <p:cNvPr id="2" name="Picture 1"/>
          <p:cNvPicPr>
            <a:picLocks noChangeAspect="1"/>
          </p:cNvPicPr>
          <p:nvPr/>
        </p:nvPicPr>
        <p:blipFill>
          <a:blip r:embed="rId4"/>
          <a:stretch>
            <a:fillRect/>
          </a:stretch>
        </p:blipFill>
        <p:spPr>
          <a:xfrm>
            <a:off x="6144897" y="5080000"/>
            <a:ext cx="2871089" cy="1527175"/>
          </a:xfrm>
          <a:prstGeom prst="rect">
            <a:avLst/>
          </a:prstGeom>
        </p:spPr>
      </p:pic>
    </p:spTree>
    <p:extLst>
      <p:ext uri="{BB962C8B-B14F-4D97-AF65-F5344CB8AC3E}">
        <p14:creationId xmlns:p14="http://schemas.microsoft.com/office/powerpoint/2010/main" val="2227127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749323"/>
          </a:xfrm>
          <a:solidFill>
            <a:schemeClr val="accent6"/>
          </a:solidFill>
        </p:spPr>
        <p:txBody>
          <a:bodyPr/>
          <a:lstStyle/>
          <a:p>
            <a:pPr algn="ctr">
              <a:defRPr/>
            </a:pPr>
            <a:r>
              <a:rPr altLang="en-US" dirty="0">
                <a:solidFill>
                  <a:schemeClr val="bg1"/>
                </a:solidFill>
              </a:rPr>
              <a:t>What services are available to students?</a:t>
            </a: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1830388"/>
            <a:ext cx="7886700" cy="4724958"/>
          </a:xfrm>
        </p:spPr>
        <p:txBody>
          <a:bodyPr/>
          <a:lstStyle/>
          <a:p>
            <a:pPr marL="0" indent="0">
              <a:buFont typeface="Arial" charset="0"/>
              <a:buNone/>
              <a:defRPr/>
            </a:pPr>
            <a:r>
              <a:rPr lang="en-US" dirty="0"/>
              <a:t>Pre-Employment Transition Services (Pre-ETS)</a:t>
            </a:r>
          </a:p>
          <a:p>
            <a:pPr lvl="1"/>
            <a:endParaRPr lang="en-GB" altLang="en-US" dirty="0">
              <a:solidFill>
                <a:srgbClr val="000000"/>
              </a:solidFill>
            </a:endParaRPr>
          </a:p>
          <a:p>
            <a:pPr lvl="1"/>
            <a:r>
              <a:rPr lang="en-US" sz="1800" b="1" i="1" dirty="0"/>
              <a:t>Job Exploration Counseling </a:t>
            </a:r>
            <a:r>
              <a:rPr lang="en-US" sz="1800" dirty="0"/>
              <a:t>– reviews options that are best suited to your skills, abilities, aptitudes, and interests</a:t>
            </a:r>
          </a:p>
          <a:p>
            <a:pPr lvl="1"/>
            <a:r>
              <a:rPr lang="en-US" sz="1800" b="1" i="1" dirty="0"/>
              <a:t>Work Readiness Training </a:t>
            </a:r>
            <a:r>
              <a:rPr lang="en-US" sz="1800" dirty="0"/>
              <a:t>– focuses on employability and related skills that prepare you to work</a:t>
            </a:r>
          </a:p>
          <a:p>
            <a:pPr lvl="1"/>
            <a:r>
              <a:rPr lang="en-US" sz="1800" b="1" i="1" dirty="0"/>
              <a:t>Self-Advocacy Training and Peer Mentoring* </a:t>
            </a:r>
            <a:r>
              <a:rPr lang="en-US" sz="1800" dirty="0"/>
              <a:t>– teaches you how to speak up for yourself and make decisions about your own life to become more independent</a:t>
            </a:r>
          </a:p>
          <a:p>
            <a:pPr lvl="1"/>
            <a:r>
              <a:rPr lang="en-US" sz="1800" b="1" i="1" dirty="0"/>
              <a:t>Postsecondary Educational Counseling* </a:t>
            </a:r>
            <a:r>
              <a:rPr lang="en-US" sz="1800" dirty="0"/>
              <a:t>–</a:t>
            </a:r>
            <a:r>
              <a:rPr lang="en-US" sz="1800" b="1" i="1" dirty="0"/>
              <a:t> </a:t>
            </a:r>
            <a:r>
              <a:rPr lang="en-US" sz="1800" dirty="0"/>
              <a:t>provides an awareness of career pathway options with job and career information</a:t>
            </a:r>
          </a:p>
          <a:p>
            <a:pPr lvl="1"/>
            <a:r>
              <a:rPr lang="en-US" sz="1800" b="1" i="1" dirty="0"/>
              <a:t>Work-Based Learning Experiences </a:t>
            </a:r>
            <a:r>
              <a:rPr lang="en-US" sz="1800" dirty="0"/>
              <a:t>– provides practical hands-on training for employability skill</a:t>
            </a:r>
          </a:p>
          <a:p>
            <a:pPr marL="0" indent="0">
              <a:buNone/>
              <a:defRPr/>
            </a:pPr>
            <a:r>
              <a:rPr lang="en-US" sz="1600" dirty="0"/>
              <a:t>          </a:t>
            </a:r>
          </a:p>
          <a:p>
            <a:pPr marL="0" indent="0">
              <a:buNone/>
              <a:defRPr/>
            </a:pPr>
            <a:r>
              <a:rPr lang="en-US" sz="1600" dirty="0"/>
              <a:t>*Services are being added</a:t>
            </a:r>
          </a:p>
          <a:p>
            <a:pPr marL="0" indent="0">
              <a:buFont typeface="Arial" charset="0"/>
              <a:buNone/>
              <a:defRPr/>
            </a:pPr>
            <a:endParaRPr lang="en-US" dirty="0"/>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spTree>
    <p:extLst>
      <p:ext uri="{BB962C8B-B14F-4D97-AF65-F5344CB8AC3E}">
        <p14:creationId xmlns:p14="http://schemas.microsoft.com/office/powerpoint/2010/main" val="481467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rot="21123495">
            <a:off x="90190" y="1344146"/>
            <a:ext cx="1717694" cy="1525031"/>
          </a:xfrm>
        </p:spPr>
        <p:txBody>
          <a:bodyPr/>
          <a:lstStyle/>
          <a:p>
            <a:pPr algn="ctr" eaLnBrk="1" hangingPunct="1"/>
            <a:r>
              <a:rPr lang="en-US" altLang="en-US" sz="2400" dirty="0">
                <a:solidFill>
                  <a:srgbClr val="002060"/>
                </a:solidFill>
                <a:latin typeface="Baskerville Old Face" panose="02020602080505020303" pitchFamily="18" charset="0"/>
              </a:rPr>
              <a:t>CARD offices throughout the state</a:t>
            </a:r>
          </a:p>
        </p:txBody>
      </p:sp>
      <p:pic>
        <p:nvPicPr>
          <p:cNvPr id="5123"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1" y="0"/>
            <a:ext cx="7391400" cy="6858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886160"/>
          </a:xfrm>
          <a:solidFill>
            <a:schemeClr val="accent6"/>
          </a:solidFill>
        </p:spPr>
        <p:txBody>
          <a:bodyPr/>
          <a:lstStyle/>
          <a:p>
            <a:pPr algn="ctr">
              <a:defRPr/>
            </a:pPr>
            <a:r>
              <a:rPr altLang="en-US" dirty="0">
                <a:solidFill>
                  <a:schemeClr val="bg1"/>
                </a:solidFill>
              </a:rPr>
              <a:t>What are the benefits of </a:t>
            </a:r>
            <a:br>
              <a:rPr altLang="en-US" dirty="0">
                <a:solidFill>
                  <a:schemeClr val="bg1"/>
                </a:solidFill>
              </a:rPr>
            </a:br>
            <a:r>
              <a:rPr altLang="en-US" dirty="0">
                <a:solidFill>
                  <a:schemeClr val="bg1"/>
                </a:solidFill>
              </a:rPr>
              <a:t>Pre-Employment Transition Services?</a:t>
            </a:r>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pic>
        <p:nvPicPr>
          <p:cNvPr id="5" name="Picture 4"/>
          <p:cNvPicPr>
            <a:picLocks noChangeAspect="1"/>
          </p:cNvPicPr>
          <p:nvPr/>
        </p:nvPicPr>
        <p:blipFill>
          <a:blip r:embed="rId4"/>
          <a:stretch>
            <a:fillRect/>
          </a:stretch>
        </p:blipFill>
        <p:spPr>
          <a:xfrm>
            <a:off x="1942490" y="3219718"/>
            <a:ext cx="5183153" cy="3638282"/>
          </a:xfrm>
          <a:prstGeom prst="rect">
            <a:avLst/>
          </a:prstGeom>
        </p:spPr>
      </p:pic>
      <p:pic>
        <p:nvPicPr>
          <p:cNvPr id="6" name="Picture 5"/>
          <p:cNvPicPr>
            <a:picLocks noChangeAspect="1"/>
          </p:cNvPicPr>
          <p:nvPr/>
        </p:nvPicPr>
        <p:blipFill>
          <a:blip r:embed="rId5"/>
          <a:stretch>
            <a:fillRect/>
          </a:stretch>
        </p:blipFill>
        <p:spPr>
          <a:xfrm>
            <a:off x="0" y="4430332"/>
            <a:ext cx="2809484" cy="2427668"/>
          </a:xfrm>
          <a:prstGeom prst="rect">
            <a:avLst/>
          </a:prstGeom>
        </p:spPr>
      </p:pic>
      <p:pic>
        <p:nvPicPr>
          <p:cNvPr id="7" name="Picture 6"/>
          <p:cNvPicPr>
            <a:picLocks noChangeAspect="1"/>
          </p:cNvPicPr>
          <p:nvPr/>
        </p:nvPicPr>
        <p:blipFill>
          <a:blip r:embed="rId6"/>
          <a:stretch>
            <a:fillRect/>
          </a:stretch>
        </p:blipFill>
        <p:spPr>
          <a:xfrm>
            <a:off x="6328479" y="5550794"/>
            <a:ext cx="2815521" cy="1307206"/>
          </a:xfrm>
          <a:prstGeom prst="rect">
            <a:avLst/>
          </a:prstGeom>
        </p:spPr>
      </p:pic>
      <p:pic>
        <p:nvPicPr>
          <p:cNvPr id="8" name="Picture 7"/>
          <p:cNvPicPr>
            <a:picLocks noChangeAspect="1"/>
          </p:cNvPicPr>
          <p:nvPr/>
        </p:nvPicPr>
        <p:blipFill>
          <a:blip r:embed="rId7"/>
          <a:stretch>
            <a:fillRect/>
          </a:stretch>
        </p:blipFill>
        <p:spPr>
          <a:xfrm>
            <a:off x="445792" y="2327654"/>
            <a:ext cx="2606501" cy="1051095"/>
          </a:xfrm>
          <a:prstGeom prst="rect">
            <a:avLst/>
          </a:prstGeom>
        </p:spPr>
      </p:pic>
      <p:pic>
        <p:nvPicPr>
          <p:cNvPr id="9" name="Picture 8"/>
          <p:cNvPicPr>
            <a:picLocks noChangeAspect="1"/>
          </p:cNvPicPr>
          <p:nvPr/>
        </p:nvPicPr>
        <p:blipFill>
          <a:blip r:embed="rId8"/>
          <a:stretch>
            <a:fillRect/>
          </a:stretch>
        </p:blipFill>
        <p:spPr>
          <a:xfrm>
            <a:off x="6328479" y="2007863"/>
            <a:ext cx="2566281" cy="2423710"/>
          </a:xfrm>
          <a:prstGeom prst="rect">
            <a:avLst/>
          </a:prstGeom>
        </p:spPr>
      </p:pic>
      <p:pic>
        <p:nvPicPr>
          <p:cNvPr id="10" name="Picture 9"/>
          <p:cNvPicPr>
            <a:picLocks noChangeAspect="1"/>
          </p:cNvPicPr>
          <p:nvPr/>
        </p:nvPicPr>
        <p:blipFill>
          <a:blip r:embed="rId9"/>
          <a:stretch>
            <a:fillRect/>
          </a:stretch>
        </p:blipFill>
        <p:spPr>
          <a:xfrm>
            <a:off x="7125643" y="2950503"/>
            <a:ext cx="1098517" cy="688283"/>
          </a:xfrm>
          <a:prstGeom prst="rect">
            <a:avLst/>
          </a:prstGeom>
        </p:spPr>
      </p:pic>
      <p:pic>
        <p:nvPicPr>
          <p:cNvPr id="12" name="Picture 11"/>
          <p:cNvPicPr>
            <a:picLocks noChangeAspect="1"/>
          </p:cNvPicPr>
          <p:nvPr/>
        </p:nvPicPr>
        <p:blipFill>
          <a:blip r:embed="rId10"/>
          <a:stretch>
            <a:fillRect/>
          </a:stretch>
        </p:blipFill>
        <p:spPr>
          <a:xfrm>
            <a:off x="3541235" y="2956459"/>
            <a:ext cx="1985329" cy="309799"/>
          </a:xfrm>
          <a:prstGeom prst="rect">
            <a:avLst/>
          </a:prstGeom>
        </p:spPr>
      </p:pic>
      <p:pic>
        <p:nvPicPr>
          <p:cNvPr id="13" name="Picture 12"/>
          <p:cNvPicPr>
            <a:picLocks noChangeAspect="1"/>
          </p:cNvPicPr>
          <p:nvPr/>
        </p:nvPicPr>
        <p:blipFill>
          <a:blip r:embed="rId11"/>
          <a:stretch>
            <a:fillRect/>
          </a:stretch>
        </p:blipFill>
        <p:spPr>
          <a:xfrm>
            <a:off x="6636396" y="5119856"/>
            <a:ext cx="2199686" cy="342495"/>
          </a:xfrm>
          <a:prstGeom prst="rect">
            <a:avLst/>
          </a:prstGeom>
        </p:spPr>
      </p:pic>
      <p:pic>
        <p:nvPicPr>
          <p:cNvPr id="14" name="Picture 13"/>
          <p:cNvPicPr>
            <a:picLocks noChangeAspect="1"/>
          </p:cNvPicPr>
          <p:nvPr/>
        </p:nvPicPr>
        <p:blipFill>
          <a:blip r:embed="rId12"/>
          <a:stretch>
            <a:fillRect/>
          </a:stretch>
        </p:blipFill>
        <p:spPr>
          <a:xfrm>
            <a:off x="74447" y="4162410"/>
            <a:ext cx="2413064" cy="325718"/>
          </a:xfrm>
          <a:prstGeom prst="rect">
            <a:avLst/>
          </a:prstGeom>
        </p:spPr>
      </p:pic>
      <p:pic>
        <p:nvPicPr>
          <p:cNvPr id="15" name="Picture 14"/>
          <p:cNvPicPr>
            <a:picLocks noChangeAspect="1"/>
          </p:cNvPicPr>
          <p:nvPr/>
        </p:nvPicPr>
        <p:blipFill>
          <a:blip r:embed="rId13"/>
          <a:stretch>
            <a:fillRect/>
          </a:stretch>
        </p:blipFill>
        <p:spPr>
          <a:xfrm>
            <a:off x="113996" y="1979563"/>
            <a:ext cx="3270092" cy="348091"/>
          </a:xfrm>
          <a:prstGeom prst="rect">
            <a:avLst/>
          </a:prstGeom>
        </p:spPr>
      </p:pic>
    </p:spTree>
    <p:extLst>
      <p:ext uri="{BB962C8B-B14F-4D97-AF65-F5344CB8AC3E}">
        <p14:creationId xmlns:p14="http://schemas.microsoft.com/office/powerpoint/2010/main" val="2132783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919231"/>
          </a:xfrm>
          <a:solidFill>
            <a:schemeClr val="accent6"/>
          </a:solidFill>
        </p:spPr>
        <p:txBody>
          <a:bodyPr/>
          <a:lstStyle/>
          <a:p>
            <a:pPr algn="ctr">
              <a:defRPr/>
            </a:pPr>
            <a:r>
              <a:rPr altLang="en-US" dirty="0">
                <a:solidFill>
                  <a:schemeClr val="bg1"/>
                </a:solidFill>
              </a:rPr>
              <a:t>What are the requirements for students</a:t>
            </a:r>
            <a:br>
              <a:rPr altLang="en-US" dirty="0">
                <a:solidFill>
                  <a:schemeClr val="bg1"/>
                </a:solidFill>
              </a:rPr>
            </a:br>
            <a:r>
              <a:rPr altLang="en-US" dirty="0">
                <a:solidFill>
                  <a:schemeClr val="bg1"/>
                </a:solidFill>
              </a:rPr>
              <a:t>to receive Pre-ETS?</a:t>
            </a: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1830388"/>
            <a:ext cx="4266395" cy="4724958"/>
          </a:xfrm>
        </p:spPr>
        <p:txBody>
          <a:bodyPr/>
          <a:lstStyle/>
          <a:p>
            <a:pPr lvl="1"/>
            <a:endParaRPr lang="en-US" dirty="0"/>
          </a:p>
          <a:p>
            <a:pPr lvl="1"/>
            <a:r>
              <a:rPr lang="en-US" dirty="0"/>
              <a:t>Ages 14 through 21</a:t>
            </a:r>
          </a:p>
          <a:p>
            <a:pPr lvl="1"/>
            <a:endParaRPr lang="en-US" dirty="0"/>
          </a:p>
          <a:p>
            <a:pPr lvl="1"/>
            <a:r>
              <a:rPr lang="en-US" dirty="0"/>
              <a:t>In middle school, high school, trade school, college, or university</a:t>
            </a:r>
          </a:p>
          <a:p>
            <a:pPr lvl="1"/>
            <a:endParaRPr lang="en-US" dirty="0"/>
          </a:p>
          <a:p>
            <a:pPr lvl="1"/>
            <a:r>
              <a:rPr lang="en-US" dirty="0"/>
              <a:t>Have a current IEP, 504 Plan, or other school documentation indicating your status as a student with a disability</a:t>
            </a:r>
          </a:p>
          <a:p>
            <a:pPr marL="0" indent="0">
              <a:buFont typeface="Arial" charset="0"/>
              <a:buNone/>
              <a:defRPr/>
            </a:pPr>
            <a:endParaRPr lang="en-US" dirty="0"/>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pic>
        <p:nvPicPr>
          <p:cNvPr id="2" name="Picture 1"/>
          <p:cNvPicPr>
            <a:picLocks noChangeAspect="1"/>
          </p:cNvPicPr>
          <p:nvPr/>
        </p:nvPicPr>
        <p:blipFill>
          <a:blip r:embed="rId4"/>
          <a:stretch>
            <a:fillRect/>
          </a:stretch>
        </p:blipFill>
        <p:spPr>
          <a:xfrm>
            <a:off x="4648199" y="2882349"/>
            <a:ext cx="3589137" cy="2194066"/>
          </a:xfrm>
          <a:prstGeom prst="rect">
            <a:avLst/>
          </a:prstGeom>
        </p:spPr>
      </p:pic>
    </p:spTree>
    <p:extLst>
      <p:ext uri="{BB962C8B-B14F-4D97-AF65-F5344CB8AC3E}">
        <p14:creationId xmlns:p14="http://schemas.microsoft.com/office/powerpoint/2010/main" val="1964836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9"/>
            <a:ext cx="7886700" cy="550930"/>
          </a:xfrm>
          <a:solidFill>
            <a:schemeClr val="accent6"/>
          </a:solidFill>
        </p:spPr>
        <p:txBody>
          <a:bodyPr/>
          <a:lstStyle/>
          <a:p>
            <a:pPr algn="ctr">
              <a:defRPr/>
            </a:pPr>
            <a:r>
              <a:rPr altLang="en-US" dirty="0">
                <a:solidFill>
                  <a:schemeClr val="bg1"/>
                </a:solidFill>
              </a:rPr>
              <a:t>How long may students receive Pre-ETS?</a:t>
            </a: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2343954"/>
            <a:ext cx="4253516" cy="4211391"/>
          </a:xfrm>
        </p:spPr>
        <p:txBody>
          <a:bodyPr/>
          <a:lstStyle/>
          <a:p>
            <a:pPr lvl="1"/>
            <a:r>
              <a:rPr lang="en-US" dirty="0"/>
              <a:t>Turn 22</a:t>
            </a:r>
          </a:p>
          <a:p>
            <a:pPr lvl="1"/>
            <a:endParaRPr lang="en-US" dirty="0"/>
          </a:p>
          <a:p>
            <a:pPr lvl="1"/>
            <a:r>
              <a:rPr lang="en-US" dirty="0"/>
              <a:t>Decide services are no longer needed</a:t>
            </a:r>
          </a:p>
          <a:p>
            <a:pPr lvl="1"/>
            <a:endParaRPr lang="en-US" dirty="0"/>
          </a:p>
          <a:p>
            <a:pPr lvl="1"/>
            <a:r>
              <a:rPr lang="en-US" dirty="0"/>
              <a:t>Graduate, exit high school trade school, college, or a university program</a:t>
            </a:r>
          </a:p>
          <a:p>
            <a:pPr lvl="1"/>
            <a:endParaRPr lang="en-US" dirty="0"/>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sp>
        <p:nvSpPr>
          <p:cNvPr id="5" name="TextBox 4"/>
          <p:cNvSpPr txBox="1"/>
          <p:nvPr/>
        </p:nvSpPr>
        <p:spPr>
          <a:xfrm>
            <a:off x="590550" y="1608357"/>
            <a:ext cx="7772400" cy="523220"/>
          </a:xfrm>
          <a:prstGeom prst="rect">
            <a:avLst/>
          </a:prstGeom>
          <a:noFill/>
        </p:spPr>
        <p:txBody>
          <a:bodyPr wrap="square" rtlCol="0">
            <a:spAutoFit/>
          </a:bodyPr>
          <a:lstStyle/>
          <a:p>
            <a:pPr marL="0" indent="0">
              <a:buNone/>
            </a:pPr>
            <a:r>
              <a:rPr lang="en-US" sz="2800" dirty="0"/>
              <a:t>Students may continue to receive Pre-ETS until they:</a:t>
            </a:r>
          </a:p>
        </p:txBody>
      </p:sp>
      <p:pic>
        <p:nvPicPr>
          <p:cNvPr id="6" name="Picture 5"/>
          <p:cNvPicPr>
            <a:picLocks noChangeAspect="1"/>
          </p:cNvPicPr>
          <p:nvPr/>
        </p:nvPicPr>
        <p:blipFill>
          <a:blip r:embed="rId4"/>
          <a:stretch>
            <a:fillRect/>
          </a:stretch>
        </p:blipFill>
        <p:spPr>
          <a:xfrm>
            <a:off x="5206022" y="3363798"/>
            <a:ext cx="3652228" cy="2732201"/>
          </a:xfrm>
          <a:prstGeom prst="rect">
            <a:avLst/>
          </a:prstGeom>
        </p:spPr>
      </p:pic>
    </p:spTree>
    <p:extLst>
      <p:ext uri="{BB962C8B-B14F-4D97-AF65-F5344CB8AC3E}">
        <p14:creationId xmlns:p14="http://schemas.microsoft.com/office/powerpoint/2010/main" val="1755487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886160"/>
          </a:xfrm>
          <a:solidFill>
            <a:schemeClr val="accent6"/>
          </a:solidFill>
        </p:spPr>
        <p:txBody>
          <a:bodyPr/>
          <a:lstStyle/>
          <a:p>
            <a:pPr algn="ctr">
              <a:defRPr/>
            </a:pPr>
            <a:r>
              <a:rPr altLang="en-US" dirty="0">
                <a:solidFill>
                  <a:schemeClr val="bg1"/>
                </a:solidFill>
              </a:rPr>
              <a:t>What are the pathways </a:t>
            </a:r>
            <a:r>
              <a:rPr altLang="en-US">
                <a:solidFill>
                  <a:schemeClr val="bg1"/>
                </a:solidFill>
              </a:rPr>
              <a:t>to receiving</a:t>
            </a:r>
            <a:br>
              <a:rPr altLang="en-US" dirty="0">
                <a:solidFill>
                  <a:schemeClr val="bg1"/>
                </a:solidFill>
              </a:rPr>
            </a:br>
            <a:r>
              <a:rPr altLang="en-US" dirty="0">
                <a:solidFill>
                  <a:schemeClr val="bg1"/>
                </a:solidFill>
              </a:rPr>
              <a:t>Pre-Employment Transition Services?</a:t>
            </a:r>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pic>
        <p:nvPicPr>
          <p:cNvPr id="16" name="Conten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3641" y="1904951"/>
            <a:ext cx="4700518" cy="306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716" y="2356834"/>
            <a:ext cx="2132965" cy="96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3174103" y="4755700"/>
            <a:ext cx="2871465" cy="1725318"/>
          </a:xfrm>
          <a:prstGeom prst="rect">
            <a:avLst/>
          </a:prstGeom>
        </p:spPr>
      </p:pic>
      <p:sp>
        <p:nvSpPr>
          <p:cNvPr id="20" name="TextBox 19"/>
          <p:cNvSpPr txBox="1"/>
          <p:nvPr/>
        </p:nvSpPr>
        <p:spPr>
          <a:xfrm>
            <a:off x="6304950" y="4338312"/>
            <a:ext cx="2451474" cy="707886"/>
          </a:xfrm>
          <a:prstGeom prst="rect">
            <a:avLst/>
          </a:prstGeom>
          <a:noFill/>
        </p:spPr>
        <p:txBody>
          <a:bodyPr wrap="square" rtlCol="0">
            <a:spAutoFit/>
          </a:bodyPr>
          <a:lstStyle/>
          <a:p>
            <a:pPr algn="ctr"/>
            <a:r>
              <a:rPr lang="en-US" sz="2000" dirty="0">
                <a:solidFill>
                  <a:srgbClr val="002060"/>
                </a:solidFill>
                <a:latin typeface="Arial" panose="020B0604020202020204" pitchFamily="34" charset="0"/>
                <a:cs typeface="Arial" panose="020B0604020202020204" pitchFamily="34" charset="0"/>
              </a:rPr>
              <a:t>Application and eligibility required</a:t>
            </a:r>
          </a:p>
        </p:txBody>
      </p:sp>
      <p:pic>
        <p:nvPicPr>
          <p:cNvPr id="11" name="Picture 10"/>
          <p:cNvPicPr>
            <a:picLocks noChangeAspect="1"/>
          </p:cNvPicPr>
          <p:nvPr/>
        </p:nvPicPr>
        <p:blipFill>
          <a:blip r:embed="rId7"/>
          <a:stretch>
            <a:fillRect/>
          </a:stretch>
        </p:blipFill>
        <p:spPr>
          <a:xfrm>
            <a:off x="385876" y="4307701"/>
            <a:ext cx="2347163" cy="2066723"/>
          </a:xfrm>
          <a:prstGeom prst="rect">
            <a:avLst/>
          </a:prstGeom>
        </p:spPr>
      </p:pic>
      <p:pic>
        <p:nvPicPr>
          <p:cNvPr id="21" name="Picture 20"/>
          <p:cNvPicPr>
            <a:picLocks noChangeAspect="1"/>
          </p:cNvPicPr>
          <p:nvPr/>
        </p:nvPicPr>
        <p:blipFill>
          <a:blip r:embed="rId8"/>
          <a:stretch>
            <a:fillRect/>
          </a:stretch>
        </p:blipFill>
        <p:spPr>
          <a:xfrm>
            <a:off x="6485914" y="5057574"/>
            <a:ext cx="2658086" cy="1316850"/>
          </a:xfrm>
          <a:prstGeom prst="rect">
            <a:avLst/>
          </a:prstGeom>
        </p:spPr>
      </p:pic>
      <p:sp>
        <p:nvSpPr>
          <p:cNvPr id="22" name="TextBox 21"/>
          <p:cNvSpPr txBox="1"/>
          <p:nvPr/>
        </p:nvSpPr>
        <p:spPr>
          <a:xfrm>
            <a:off x="311376" y="3741288"/>
            <a:ext cx="2600538" cy="461665"/>
          </a:xfrm>
          <a:prstGeom prst="rect">
            <a:avLst/>
          </a:prstGeom>
          <a:solidFill>
            <a:srgbClr val="FFC715"/>
          </a:solidFill>
        </p:spPr>
        <p:txBody>
          <a:bodyPr wrap="square" rtlCol="0">
            <a:spAutoFit/>
          </a:bodyPr>
          <a:lstStyle/>
          <a:p>
            <a:pPr algn="ctr"/>
            <a:r>
              <a:rPr lang="en-US" sz="2400" dirty="0"/>
              <a:t>Pre-ETS Referral</a:t>
            </a:r>
          </a:p>
        </p:txBody>
      </p:sp>
      <p:sp>
        <p:nvSpPr>
          <p:cNvPr id="24" name="TextBox 23"/>
          <p:cNvSpPr txBox="1"/>
          <p:nvPr/>
        </p:nvSpPr>
        <p:spPr>
          <a:xfrm>
            <a:off x="6323205" y="3734662"/>
            <a:ext cx="2600538" cy="461665"/>
          </a:xfrm>
          <a:prstGeom prst="rect">
            <a:avLst/>
          </a:prstGeom>
          <a:solidFill>
            <a:srgbClr val="FFC715"/>
          </a:solidFill>
        </p:spPr>
        <p:txBody>
          <a:bodyPr wrap="square" rtlCol="0">
            <a:spAutoFit/>
          </a:bodyPr>
          <a:lstStyle/>
          <a:p>
            <a:pPr algn="ctr"/>
            <a:r>
              <a:rPr lang="en-US" sz="2400" dirty="0"/>
              <a:t>VR Referral</a:t>
            </a:r>
          </a:p>
        </p:txBody>
      </p:sp>
    </p:spTree>
    <p:extLst>
      <p:ext uri="{BB962C8B-B14F-4D97-AF65-F5344CB8AC3E}">
        <p14:creationId xmlns:p14="http://schemas.microsoft.com/office/powerpoint/2010/main" val="2053478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1473269"/>
          </a:xfrm>
          <a:solidFill>
            <a:schemeClr val="accent6"/>
          </a:solidFill>
        </p:spPr>
        <p:txBody>
          <a:bodyPr/>
          <a:lstStyle/>
          <a:p>
            <a:pPr algn="ctr">
              <a:defRPr/>
            </a:pPr>
            <a:r>
              <a:rPr altLang="en-US" dirty="0">
                <a:solidFill>
                  <a:schemeClr val="bg1"/>
                </a:solidFill>
              </a:rPr>
              <a:t>What services, in addition to Pre-ETS, may students receive if they apply to and are found eligible for VR services?</a:t>
            </a: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1830388"/>
            <a:ext cx="7886700" cy="4724958"/>
          </a:xfrm>
        </p:spPr>
        <p:txBody>
          <a:bodyPr/>
          <a:lstStyle/>
          <a:p>
            <a:pPr marL="0" indent="0">
              <a:buNone/>
              <a:defRPr/>
            </a:pPr>
            <a:r>
              <a:rPr lang="en-US" sz="1600" dirty="0"/>
              <a:t>          </a:t>
            </a:r>
          </a:p>
          <a:p>
            <a:pPr marL="0" indent="0">
              <a:buFont typeface="Arial" charset="0"/>
              <a:buNone/>
              <a:defRPr/>
            </a:pPr>
            <a:endParaRPr lang="en-US" dirty="0"/>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sp>
        <p:nvSpPr>
          <p:cNvPr id="2" name="TextBox 1"/>
          <p:cNvSpPr txBox="1"/>
          <p:nvPr/>
        </p:nvSpPr>
        <p:spPr>
          <a:xfrm>
            <a:off x="590550" y="2455392"/>
            <a:ext cx="5295095" cy="4401205"/>
          </a:xfrm>
          <a:prstGeom prst="rect">
            <a:avLst/>
          </a:prstGeom>
          <a:noFill/>
        </p:spPr>
        <p:txBody>
          <a:bodyPr wrap="square" rtlCol="0">
            <a:spAutoFit/>
          </a:bodyPr>
          <a:lstStyle/>
          <a:p>
            <a:r>
              <a:rPr lang="en-US" sz="2800" dirty="0"/>
              <a:t>Potential services may include:</a:t>
            </a:r>
          </a:p>
          <a:p>
            <a:pPr marL="914400" lvl="1" indent="-457200">
              <a:buClr>
                <a:schemeClr val="accent1">
                  <a:lumMod val="75000"/>
                </a:schemeClr>
              </a:buClr>
              <a:buFont typeface="Arial" panose="020B0604020202020204" pitchFamily="34" charset="0"/>
              <a:buChar char="•"/>
            </a:pPr>
            <a:r>
              <a:rPr lang="en-US" sz="2800" dirty="0"/>
              <a:t>Job Placement</a:t>
            </a:r>
          </a:p>
          <a:p>
            <a:pPr marL="914400" lvl="1" indent="-457200">
              <a:buClr>
                <a:schemeClr val="accent1">
                  <a:lumMod val="75000"/>
                </a:schemeClr>
              </a:buClr>
              <a:buFont typeface="Arial" panose="020B0604020202020204" pitchFamily="34" charset="0"/>
              <a:buChar char="•"/>
            </a:pPr>
            <a:r>
              <a:rPr lang="en-US" sz="2800" dirty="0"/>
              <a:t>Supported/Customized Employment</a:t>
            </a:r>
          </a:p>
          <a:p>
            <a:pPr marL="914400" lvl="1" indent="-457200">
              <a:buClr>
                <a:schemeClr val="accent1">
                  <a:lumMod val="75000"/>
                </a:schemeClr>
              </a:buClr>
              <a:buFont typeface="Arial" panose="020B0604020202020204" pitchFamily="34" charset="0"/>
              <a:buChar char="•"/>
            </a:pPr>
            <a:r>
              <a:rPr lang="en-US" sz="2800" dirty="0"/>
              <a:t>Time-limited Medical or Mental Health Treatment</a:t>
            </a:r>
          </a:p>
          <a:p>
            <a:pPr marL="914400" lvl="1" indent="-457200">
              <a:buClr>
                <a:schemeClr val="accent1">
                  <a:lumMod val="75000"/>
                </a:schemeClr>
              </a:buClr>
              <a:buFont typeface="Arial" panose="020B0604020202020204" pitchFamily="34" charset="0"/>
              <a:buChar char="•"/>
            </a:pPr>
            <a:r>
              <a:rPr lang="en-US" sz="2800" dirty="0"/>
              <a:t>Support Services</a:t>
            </a:r>
          </a:p>
          <a:p>
            <a:pPr marL="914400" lvl="1" indent="-457200">
              <a:buClr>
                <a:schemeClr val="accent1">
                  <a:lumMod val="75000"/>
                </a:schemeClr>
              </a:buClr>
              <a:buFont typeface="Arial" panose="020B0604020202020204" pitchFamily="34" charset="0"/>
              <a:buChar char="•"/>
            </a:pPr>
            <a:r>
              <a:rPr lang="en-US" sz="2800" dirty="0"/>
              <a:t>Postsecondary Education and Training assistance</a:t>
            </a:r>
          </a:p>
          <a:p>
            <a:endParaRPr lang="en-US" sz="2800" dirty="0"/>
          </a:p>
        </p:txBody>
      </p:sp>
      <p:pic>
        <p:nvPicPr>
          <p:cNvPr id="6" name="Picture 5"/>
          <p:cNvPicPr>
            <a:picLocks noChangeAspect="1"/>
          </p:cNvPicPr>
          <p:nvPr/>
        </p:nvPicPr>
        <p:blipFill>
          <a:blip r:embed="rId4"/>
          <a:stretch>
            <a:fillRect/>
          </a:stretch>
        </p:blipFill>
        <p:spPr>
          <a:xfrm>
            <a:off x="5812971" y="2860243"/>
            <a:ext cx="2835727" cy="1671436"/>
          </a:xfrm>
          <a:prstGeom prst="rect">
            <a:avLst/>
          </a:prstGeom>
        </p:spPr>
      </p:pic>
      <p:pic>
        <p:nvPicPr>
          <p:cNvPr id="7" name="Picture 6"/>
          <p:cNvPicPr>
            <a:picLocks noChangeAspect="1"/>
          </p:cNvPicPr>
          <p:nvPr/>
        </p:nvPicPr>
        <p:blipFill>
          <a:blip r:embed="rId5"/>
          <a:stretch>
            <a:fillRect/>
          </a:stretch>
        </p:blipFill>
        <p:spPr>
          <a:xfrm>
            <a:off x="5812971" y="4785904"/>
            <a:ext cx="2950027" cy="1769442"/>
          </a:xfrm>
          <a:prstGeom prst="rect">
            <a:avLst/>
          </a:prstGeom>
        </p:spPr>
      </p:pic>
    </p:spTree>
    <p:extLst>
      <p:ext uri="{BB962C8B-B14F-4D97-AF65-F5344CB8AC3E}">
        <p14:creationId xmlns:p14="http://schemas.microsoft.com/office/powerpoint/2010/main" val="2237671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1029855"/>
          </a:xfrm>
          <a:solidFill>
            <a:schemeClr val="accent6"/>
          </a:solidFill>
        </p:spPr>
        <p:txBody>
          <a:bodyPr/>
          <a:lstStyle/>
          <a:p>
            <a:pPr algn="ctr">
              <a:defRPr/>
            </a:pPr>
            <a:r>
              <a:rPr lang="en-US" altLang="en-US" dirty="0">
                <a:solidFill>
                  <a:schemeClr val="bg1"/>
                </a:solidFill>
              </a:rPr>
              <a:t>What are the next steps for students and families?</a:t>
            </a:r>
            <a:endParaRPr altLang="en-US" dirty="0">
              <a:solidFill>
                <a:schemeClr val="bg1"/>
              </a:solidFill>
            </a:endParaRP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1830388"/>
            <a:ext cx="7886700" cy="4724958"/>
          </a:xfrm>
        </p:spPr>
        <p:txBody>
          <a:bodyPr/>
          <a:lstStyle/>
          <a:p>
            <a:pPr marL="0" indent="0">
              <a:buNone/>
              <a:defRPr/>
            </a:pPr>
            <a:r>
              <a:rPr lang="en-US" sz="1600" dirty="0"/>
              <a:t>          </a:t>
            </a:r>
          </a:p>
          <a:p>
            <a:pPr marL="0" indent="0">
              <a:buFont typeface="Arial" charset="0"/>
              <a:buNone/>
              <a:defRPr/>
            </a:pPr>
            <a:endParaRPr lang="en-US" dirty="0"/>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sp>
        <p:nvSpPr>
          <p:cNvPr id="14" name="TextBox 13"/>
          <p:cNvSpPr txBox="1"/>
          <p:nvPr/>
        </p:nvSpPr>
        <p:spPr>
          <a:xfrm>
            <a:off x="704851" y="2292439"/>
            <a:ext cx="3957302" cy="4524315"/>
          </a:xfrm>
          <a:prstGeom prst="rect">
            <a:avLst/>
          </a:prstGeom>
          <a:noFill/>
        </p:spPr>
        <p:txBody>
          <a:bodyPr wrap="square" rtlCol="0">
            <a:spAutoFit/>
          </a:bodyPr>
          <a:lstStyle/>
          <a:p>
            <a:pPr marL="514350" indent="-514350">
              <a:buAutoNum type="arabicPeriod"/>
            </a:pPr>
            <a:r>
              <a:rPr lang="en-US" sz="2400" dirty="0"/>
              <a:t>Discuss your interest in receiving Pre-ETS</a:t>
            </a:r>
          </a:p>
          <a:p>
            <a:pPr marL="514350" indent="-514350">
              <a:buAutoNum type="arabicPeriod"/>
            </a:pPr>
            <a:r>
              <a:rPr lang="en-US" sz="2400" dirty="0"/>
              <a:t>Decide which pathway would be the best for receiving Pre-ETS </a:t>
            </a:r>
          </a:p>
          <a:p>
            <a:pPr marL="514350" indent="-514350">
              <a:buAutoNum type="arabicPeriod"/>
            </a:pPr>
            <a:r>
              <a:rPr lang="en-US" sz="2400" dirty="0"/>
              <a:t>Inform your ESE Teacher or Guidance Counselor that you would like to have a Pre-ETS or VR Referral made for you</a:t>
            </a:r>
          </a:p>
          <a:p>
            <a:endParaRPr lang="en-US" sz="2400" dirty="0"/>
          </a:p>
          <a:p>
            <a:pPr marL="514350" indent="-514350">
              <a:buAutoNum type="arabicPeriod"/>
            </a:pPr>
            <a:endParaRPr lang="en-US" sz="2400" dirty="0"/>
          </a:p>
        </p:txBody>
      </p:sp>
      <p:pic>
        <p:nvPicPr>
          <p:cNvPr id="2" name="Picture 1"/>
          <p:cNvPicPr>
            <a:picLocks noChangeAspect="1"/>
          </p:cNvPicPr>
          <p:nvPr/>
        </p:nvPicPr>
        <p:blipFill>
          <a:blip r:embed="rId4"/>
          <a:stretch>
            <a:fillRect/>
          </a:stretch>
        </p:blipFill>
        <p:spPr>
          <a:xfrm>
            <a:off x="5099775" y="2617495"/>
            <a:ext cx="3514625" cy="1979905"/>
          </a:xfrm>
          <a:prstGeom prst="rect">
            <a:avLst/>
          </a:prstGeom>
        </p:spPr>
      </p:pic>
      <p:sp>
        <p:nvSpPr>
          <p:cNvPr id="5" name="TextBox 4"/>
          <p:cNvSpPr txBox="1"/>
          <p:nvPr/>
        </p:nvSpPr>
        <p:spPr>
          <a:xfrm>
            <a:off x="5702300" y="4870887"/>
            <a:ext cx="2679700" cy="923330"/>
          </a:xfrm>
          <a:prstGeom prst="rect">
            <a:avLst/>
          </a:prstGeom>
          <a:noFill/>
        </p:spPr>
        <p:txBody>
          <a:bodyPr wrap="square" rtlCol="0">
            <a:spAutoFit/>
          </a:bodyPr>
          <a:lstStyle/>
          <a:p>
            <a:r>
              <a:rPr lang="en-US" dirty="0"/>
              <a:t>What if we are still unsure about the best pathway to services?</a:t>
            </a:r>
          </a:p>
        </p:txBody>
      </p:sp>
    </p:spTree>
    <p:extLst>
      <p:ext uri="{BB962C8B-B14F-4D97-AF65-F5344CB8AC3E}">
        <p14:creationId xmlns:p14="http://schemas.microsoft.com/office/powerpoint/2010/main" val="3253689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90550" y="1690316"/>
            <a:ext cx="3868340" cy="647700"/>
          </a:xfrm>
        </p:spPr>
        <p:txBody>
          <a:bodyPr/>
          <a:lstStyle/>
          <a:p>
            <a:pPr algn="ctr"/>
            <a:r>
              <a:rPr lang="en-US" dirty="0"/>
              <a:t>Pre-ETS Referral</a:t>
            </a:r>
          </a:p>
        </p:txBody>
      </p:sp>
      <p:sp>
        <p:nvSpPr>
          <p:cNvPr id="5" name="Content Placeholder 4"/>
          <p:cNvSpPr>
            <a:spLocks noGrp="1"/>
          </p:cNvSpPr>
          <p:nvPr>
            <p:ph sz="half" idx="2"/>
          </p:nvPr>
        </p:nvSpPr>
        <p:spPr>
          <a:xfrm>
            <a:off x="477442" y="2491631"/>
            <a:ext cx="3868340" cy="4366369"/>
          </a:xfrm>
        </p:spPr>
        <p:txBody>
          <a:bodyPr/>
          <a:lstStyle/>
          <a:p>
            <a:r>
              <a:rPr lang="en-US" sz="1800" dirty="0"/>
              <a:t>Referral will be entered into the Student Transition Activities record (STAR) Portal</a:t>
            </a:r>
          </a:p>
          <a:p>
            <a:r>
              <a:rPr lang="en-US" sz="1800" dirty="0"/>
              <a:t>An initial meeting will be scheduled with VR Staff to review Pre-ETS and available providers</a:t>
            </a:r>
          </a:p>
          <a:p>
            <a:r>
              <a:rPr lang="en-US" sz="1800" dirty="0"/>
              <a:t>Students and/or parents/guardians will make service and provider choices</a:t>
            </a:r>
          </a:p>
          <a:p>
            <a:r>
              <a:rPr lang="en-US" sz="1800" dirty="0"/>
              <a:t>Students will participate in services</a:t>
            </a:r>
          </a:p>
          <a:p>
            <a:r>
              <a:rPr lang="en-US" sz="1800" dirty="0"/>
              <a:t>A follow-up meeting will be scheduled to review completed services and determine next steps</a:t>
            </a:r>
          </a:p>
          <a:p>
            <a:endParaRPr lang="en-US" sz="1800" dirty="0"/>
          </a:p>
        </p:txBody>
      </p:sp>
      <p:sp>
        <p:nvSpPr>
          <p:cNvPr id="6" name="Text Placeholder 5"/>
          <p:cNvSpPr>
            <a:spLocks noGrp="1"/>
          </p:cNvSpPr>
          <p:nvPr>
            <p:ph type="body" sz="quarter" idx="3"/>
          </p:nvPr>
        </p:nvSpPr>
        <p:spPr>
          <a:xfrm>
            <a:off x="4629149" y="1690317"/>
            <a:ext cx="3887391" cy="647699"/>
          </a:xfrm>
        </p:spPr>
        <p:txBody>
          <a:bodyPr/>
          <a:lstStyle/>
          <a:p>
            <a:pPr algn="ctr"/>
            <a:r>
              <a:rPr lang="en-US" dirty="0"/>
              <a:t>VR Referral</a:t>
            </a:r>
          </a:p>
        </p:txBody>
      </p:sp>
      <p:sp>
        <p:nvSpPr>
          <p:cNvPr id="7" name="Content Placeholder 6"/>
          <p:cNvSpPr>
            <a:spLocks noGrp="1"/>
          </p:cNvSpPr>
          <p:nvPr>
            <p:ph sz="quarter" idx="4"/>
          </p:nvPr>
        </p:nvSpPr>
        <p:spPr>
          <a:xfrm>
            <a:off x="4629149" y="2491631"/>
            <a:ext cx="3887391" cy="4366368"/>
          </a:xfrm>
        </p:spPr>
        <p:txBody>
          <a:bodyPr/>
          <a:lstStyle/>
          <a:p>
            <a:r>
              <a:rPr lang="en-US" sz="1800" dirty="0"/>
              <a:t>Referral will be submitted to your local VR Staff</a:t>
            </a:r>
          </a:p>
          <a:p>
            <a:r>
              <a:rPr lang="en-US" sz="1800" dirty="0"/>
              <a:t>An orientation to VR will take place</a:t>
            </a:r>
          </a:p>
          <a:p>
            <a:r>
              <a:rPr lang="en-US" sz="1800" dirty="0"/>
              <a:t>Students and/or parents/guardians make the decision to apply to VR</a:t>
            </a:r>
          </a:p>
          <a:p>
            <a:r>
              <a:rPr lang="en-US" sz="1800" dirty="0"/>
              <a:t>An initial meeting will be scheduled with VR Staff to review Pre-ETS and available providers</a:t>
            </a:r>
          </a:p>
          <a:p>
            <a:r>
              <a:rPr lang="en-US" sz="1800" dirty="0"/>
              <a:t>Students will participate in services</a:t>
            </a:r>
          </a:p>
          <a:p>
            <a:r>
              <a:rPr lang="en-US" sz="1800" dirty="0"/>
              <a:t>A follow-up meeting will be scheduled to review completed services and determine next steps</a:t>
            </a:r>
          </a:p>
          <a:p>
            <a:endParaRPr lang="en-US" dirty="0"/>
          </a:p>
        </p:txBody>
      </p:sp>
      <p:sp>
        <p:nvSpPr>
          <p:cNvPr id="8" name="Title 1">
            <a:extLst>
              <a:ext uri="{FF2B5EF4-FFF2-40B4-BE49-F238E27FC236}">
                <a16:creationId xmlns:a16="http://schemas.microsoft.com/office/drawing/2014/main" id="{64707265-C487-4091-88D7-A384A86AC6C3}"/>
              </a:ext>
            </a:extLst>
          </p:cNvPr>
          <p:cNvSpPr txBox="1">
            <a:spLocks/>
          </p:cNvSpPr>
          <p:nvPr/>
        </p:nvSpPr>
        <p:spPr>
          <a:xfrm>
            <a:off x="590550" y="852489"/>
            <a:ext cx="7886700" cy="684212"/>
          </a:xfrm>
          <a:prstGeom prst="rect">
            <a:avLst/>
          </a:prstGeom>
          <a:solidFill>
            <a:schemeClr val="accent6"/>
          </a:solidFill>
        </p:spPr>
        <p:txBody>
          <a:bodyPr/>
          <a:lstStyle>
            <a:lvl1pPr algn="l" rtl="0" eaLnBrk="1" fontAlgn="base" hangingPunct="1">
              <a:lnSpc>
                <a:spcPct val="90000"/>
              </a:lnSpc>
              <a:spcBef>
                <a:spcPct val="0"/>
              </a:spcBef>
              <a:spcAft>
                <a:spcPct val="0"/>
              </a:spcAft>
              <a:defRPr lang="en-US" sz="3200" b="1" kern="1200">
                <a:solidFill>
                  <a:srgbClr val="262A63"/>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2pPr>
            <a:lvl3pPr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3pPr>
            <a:lvl4pPr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4pPr>
            <a:lvl5pPr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5pPr>
            <a:lvl6pPr marL="457200"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6pPr>
            <a:lvl7pPr marL="914400"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7pPr>
            <a:lvl8pPr marL="1371600"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8pPr>
            <a:lvl9pPr marL="1828800" algn="l" rtl="0" eaLnBrk="1" fontAlgn="base" hangingPunct="1">
              <a:lnSpc>
                <a:spcPct val="90000"/>
              </a:lnSpc>
              <a:spcBef>
                <a:spcPct val="0"/>
              </a:spcBef>
              <a:spcAft>
                <a:spcPct val="0"/>
              </a:spcAft>
              <a:defRPr sz="3200" b="1">
                <a:solidFill>
                  <a:srgbClr val="262A63"/>
                </a:solidFill>
                <a:latin typeface="Calibri" panose="020F0502020204030204" pitchFamily="34" charset="0"/>
              </a:defRPr>
            </a:lvl9pPr>
          </a:lstStyle>
          <a:p>
            <a:pPr algn="ctr">
              <a:defRPr/>
            </a:pPr>
            <a:r>
              <a:rPr lang="en-US" altLang="en-US" dirty="0">
                <a:solidFill>
                  <a:schemeClr val="bg1"/>
                </a:solidFill>
              </a:rPr>
              <a:t>What can students expect will happen next?</a:t>
            </a:r>
          </a:p>
        </p:txBody>
      </p:sp>
    </p:spTree>
    <p:extLst>
      <p:ext uri="{BB962C8B-B14F-4D97-AF65-F5344CB8AC3E}">
        <p14:creationId xmlns:p14="http://schemas.microsoft.com/office/powerpoint/2010/main" val="2149737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4707265-C487-4091-88D7-A384A86AC6C3}"/>
              </a:ext>
            </a:extLst>
          </p:cNvPr>
          <p:cNvSpPr>
            <a:spLocks noGrp="1"/>
          </p:cNvSpPr>
          <p:nvPr>
            <p:ph type="title"/>
          </p:nvPr>
        </p:nvSpPr>
        <p:spPr>
          <a:xfrm>
            <a:off x="590550" y="852488"/>
            <a:ext cx="7886700" cy="1029855"/>
          </a:xfrm>
          <a:solidFill>
            <a:schemeClr val="accent6"/>
          </a:solidFill>
        </p:spPr>
        <p:txBody>
          <a:bodyPr/>
          <a:lstStyle/>
          <a:p>
            <a:pPr algn="ctr">
              <a:defRPr/>
            </a:pPr>
            <a:r>
              <a:rPr lang="en-US" altLang="en-US" dirty="0">
                <a:solidFill>
                  <a:schemeClr val="bg1"/>
                </a:solidFill>
              </a:rPr>
              <a:t>Where can students and families go for more information about VR and Pre-ETS?</a:t>
            </a:r>
            <a:endParaRPr altLang="en-US" dirty="0">
              <a:solidFill>
                <a:schemeClr val="bg1"/>
              </a:solidFill>
            </a:endParaRPr>
          </a:p>
        </p:txBody>
      </p:sp>
      <p:sp>
        <p:nvSpPr>
          <p:cNvPr id="3" name="Content Placeholder 2">
            <a:extLst>
              <a:ext uri="{FF2B5EF4-FFF2-40B4-BE49-F238E27FC236}">
                <a16:creationId xmlns:a16="http://schemas.microsoft.com/office/drawing/2014/main" id="{DE56DD49-2FB7-4E10-BAAB-73CD7BE68B5E}"/>
              </a:ext>
            </a:extLst>
          </p:cNvPr>
          <p:cNvSpPr>
            <a:spLocks noGrp="1"/>
          </p:cNvSpPr>
          <p:nvPr>
            <p:ph idx="1"/>
          </p:nvPr>
        </p:nvSpPr>
        <p:spPr>
          <a:xfrm>
            <a:off x="704850" y="1830388"/>
            <a:ext cx="7886700" cy="4724958"/>
          </a:xfrm>
        </p:spPr>
        <p:txBody>
          <a:bodyPr/>
          <a:lstStyle/>
          <a:p>
            <a:pPr marL="0" indent="0">
              <a:buNone/>
              <a:defRPr/>
            </a:pPr>
            <a:r>
              <a:rPr lang="en-US" sz="1600" dirty="0"/>
              <a:t>          </a:t>
            </a:r>
          </a:p>
          <a:p>
            <a:pPr marL="0" indent="0">
              <a:buFont typeface="Arial" charset="0"/>
              <a:buNone/>
              <a:defRPr/>
            </a:pPr>
            <a:endParaRPr lang="en-US" dirty="0"/>
          </a:p>
        </p:txBody>
      </p:sp>
      <p:pic>
        <p:nvPicPr>
          <p:cNvPr id="4" name="Picture 3"/>
          <p:cNvPicPr>
            <a:picLocks noChangeAspect="1"/>
          </p:cNvPicPr>
          <p:nvPr/>
        </p:nvPicPr>
        <p:blipFill>
          <a:blip r:embed="rId3"/>
          <a:stretch>
            <a:fillRect/>
          </a:stretch>
        </p:blipFill>
        <p:spPr>
          <a:xfrm>
            <a:off x="3151502" y="102615"/>
            <a:ext cx="2993395" cy="749873"/>
          </a:xfrm>
          <a:prstGeom prst="rect">
            <a:avLst/>
          </a:prstGeom>
        </p:spPr>
      </p:pic>
      <p:pic>
        <p:nvPicPr>
          <p:cNvPr id="5" name="Picture 4"/>
          <p:cNvPicPr>
            <a:picLocks noChangeAspect="1"/>
          </p:cNvPicPr>
          <p:nvPr/>
        </p:nvPicPr>
        <p:blipFill>
          <a:blip r:embed="rId4"/>
          <a:stretch>
            <a:fillRect/>
          </a:stretch>
        </p:blipFill>
        <p:spPr>
          <a:xfrm>
            <a:off x="3953814" y="1882343"/>
            <a:ext cx="5190186" cy="4975657"/>
          </a:xfrm>
          <a:prstGeom prst="rect">
            <a:avLst/>
          </a:prstGeom>
        </p:spPr>
      </p:pic>
      <p:sp>
        <p:nvSpPr>
          <p:cNvPr id="9" name="TextBox 8"/>
          <p:cNvSpPr txBox="1"/>
          <p:nvPr/>
        </p:nvSpPr>
        <p:spPr>
          <a:xfrm>
            <a:off x="152399" y="2253269"/>
            <a:ext cx="3801416" cy="523220"/>
          </a:xfrm>
          <a:prstGeom prst="rect">
            <a:avLst/>
          </a:prstGeom>
          <a:noFill/>
        </p:spPr>
        <p:txBody>
          <a:bodyPr wrap="square" rtlCol="0">
            <a:spAutoFit/>
          </a:bodyPr>
          <a:lstStyle/>
          <a:p>
            <a:r>
              <a:rPr lang="en-US" sz="2800" b="1" dirty="0">
                <a:solidFill>
                  <a:schemeClr val="accent1"/>
                </a:solidFill>
                <a:latin typeface="+mn-lt"/>
              </a:rPr>
              <a:t>www.RehabWorks.org</a:t>
            </a:r>
          </a:p>
        </p:txBody>
      </p:sp>
      <p:sp>
        <p:nvSpPr>
          <p:cNvPr id="10" name="TextBox 9"/>
          <p:cNvSpPr txBox="1"/>
          <p:nvPr/>
        </p:nvSpPr>
        <p:spPr>
          <a:xfrm>
            <a:off x="75903" y="2860243"/>
            <a:ext cx="3877912" cy="461665"/>
          </a:xfrm>
          <a:prstGeom prst="rect">
            <a:avLst/>
          </a:prstGeom>
          <a:noFill/>
        </p:spPr>
        <p:txBody>
          <a:bodyPr wrap="square" rtlCol="0">
            <a:spAutoFit/>
          </a:bodyPr>
          <a:lstStyle/>
          <a:p>
            <a:r>
              <a:rPr lang="en-US" sz="2400" b="1" dirty="0">
                <a:latin typeface="Chaparral Pro" panose="02060503040505020203" pitchFamily="18" charset="0"/>
              </a:rPr>
              <a:t>VR Transition Youth Page </a:t>
            </a:r>
          </a:p>
        </p:txBody>
      </p:sp>
      <p:sp>
        <p:nvSpPr>
          <p:cNvPr id="11" name="Curved Right Arrow 10"/>
          <p:cNvSpPr/>
          <p:nvPr/>
        </p:nvSpPr>
        <p:spPr>
          <a:xfrm rot="15750029">
            <a:off x="2238285" y="1805389"/>
            <a:ext cx="355975" cy="3363267"/>
          </a:xfrm>
          <a:prstGeom prst="curvedRightArrow">
            <a:avLst>
              <a:gd name="adj1" fmla="val 6473"/>
              <a:gd name="adj2" fmla="val 4067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p:nvSpPr>
        <p:spPr>
          <a:xfrm>
            <a:off x="4093873" y="3121657"/>
            <a:ext cx="1083434" cy="1873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5763" y="4757493"/>
            <a:ext cx="3075601" cy="461665"/>
          </a:xfrm>
          <a:prstGeom prst="rect">
            <a:avLst/>
          </a:prstGeom>
          <a:noFill/>
        </p:spPr>
        <p:txBody>
          <a:bodyPr wrap="square" rtlCol="0">
            <a:spAutoFit/>
          </a:bodyPr>
          <a:lstStyle/>
          <a:p>
            <a:r>
              <a:rPr lang="en-US" sz="2400" b="1" dirty="0">
                <a:latin typeface="Chaparral Pro" panose="02060503040505020203" pitchFamily="18" charset="0"/>
              </a:rPr>
              <a:t>VR Office Directory</a:t>
            </a:r>
          </a:p>
        </p:txBody>
      </p:sp>
      <p:sp>
        <p:nvSpPr>
          <p:cNvPr id="16" name="Curved Right Arrow 15"/>
          <p:cNvSpPr/>
          <p:nvPr/>
        </p:nvSpPr>
        <p:spPr>
          <a:xfrm rot="16200000">
            <a:off x="2079438" y="3849643"/>
            <a:ext cx="355975" cy="3363267"/>
          </a:xfrm>
          <a:prstGeom prst="curvedRightArrow">
            <a:avLst>
              <a:gd name="adj1" fmla="val 6473"/>
              <a:gd name="adj2" fmla="val 4067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94538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
            </a:r>
          </a:p>
        </p:txBody>
      </p:sp>
      <p:sp>
        <p:nvSpPr>
          <p:cNvPr id="3" name="Subtitle 2"/>
          <p:cNvSpPr>
            <a:spLocks noGrp="1"/>
          </p:cNvSpPr>
          <p:nvPr>
            <p:ph type="subTitle" idx="1"/>
          </p:nvPr>
        </p:nvSpPr>
        <p:spPr>
          <a:xfrm>
            <a:off x="1143000" y="3558778"/>
            <a:ext cx="6858000" cy="2265623"/>
          </a:xfrm>
        </p:spPr>
        <p:txBody>
          <a:bodyPr>
            <a:normAutofit lnSpcReduction="10000"/>
          </a:bodyPr>
          <a:lstStyle/>
          <a:p>
            <a:pPr algn="l"/>
            <a:r>
              <a:rPr lang="en-US" b="1" dirty="0"/>
              <a:t>Program Requirements:</a:t>
            </a:r>
          </a:p>
          <a:p>
            <a:pPr marL="257175" indent="-257175" algn="l">
              <a:buFont typeface="Arial" panose="020B0604020202020204" pitchFamily="34" charset="0"/>
              <a:buChar char="•"/>
            </a:pPr>
            <a:r>
              <a:rPr lang="en-US" dirty="0"/>
              <a:t>Be an Exceptional Education Student with an IEP and reside within the school district of St Johns County</a:t>
            </a:r>
          </a:p>
          <a:p>
            <a:pPr marL="257175" indent="-257175" algn="l">
              <a:buFont typeface="Arial" panose="020B0604020202020204" pitchFamily="34" charset="0"/>
              <a:buChar char="•"/>
            </a:pPr>
            <a:r>
              <a:rPr lang="en-US" dirty="0"/>
              <a:t>Be between the ages of 18-22 (students 16 and up may be eligible under certain circumstances)</a:t>
            </a:r>
          </a:p>
          <a:p>
            <a:pPr marL="257175" indent="-257175" algn="l">
              <a:buFont typeface="Arial" panose="020B0604020202020204" pitchFamily="34" charset="0"/>
              <a:buChar char="•"/>
            </a:pPr>
            <a:r>
              <a:rPr lang="en-US" dirty="0"/>
              <a:t>Be able to ride school transportation without the need of a bus aid.</a:t>
            </a:r>
          </a:p>
          <a:p>
            <a:pPr marL="257175" indent="-257175" algn="l">
              <a:buFont typeface="Arial" panose="020B0604020202020204" pitchFamily="34" charset="0"/>
              <a:buChar char="•"/>
            </a:pPr>
            <a:r>
              <a:rPr lang="en-US" dirty="0"/>
              <a:t>Demonstrate consistent school attendance and punctuality</a:t>
            </a:r>
          </a:p>
          <a:p>
            <a:pPr algn="l"/>
            <a:endParaRPr lang="en-US" sz="1350" dirty="0"/>
          </a:p>
          <a:p>
            <a:pPr marL="257175" indent="-257175" algn="l">
              <a:buFont typeface="Arial" panose="020B0604020202020204" pitchFamily="34" charset="0"/>
              <a:buChar char="•"/>
            </a:pPr>
            <a:endParaRPr lang="en-US" sz="1350" dirty="0"/>
          </a:p>
          <a:p>
            <a:pPr marL="257175" indent="-257175" algn="l">
              <a:buFont typeface="Arial" panose="020B0604020202020204" pitchFamily="34" charset="0"/>
              <a:buChar char="•"/>
            </a:pPr>
            <a:endParaRPr lang="en-US" sz="1350" dirty="0"/>
          </a:p>
          <a:p>
            <a:endParaRPr lang="en-US" dirty="0"/>
          </a:p>
        </p:txBody>
      </p:sp>
      <p:pic>
        <p:nvPicPr>
          <p:cNvPr id="1026" name="Picture 1" descr="C:\Users\nbenson\AppData\Local\Microsoft\Windows\Temporary Internet Files\Content.Outlook\LWMN1K0N\Masthead_forNe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29967"/>
            <a:ext cx="6858000" cy="185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29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1043397"/>
            <a:ext cx="2949178" cy="1028699"/>
          </a:xfrm>
        </p:spPr>
        <p:txBody>
          <a:bodyPr>
            <a:normAutofit fontScale="90000"/>
          </a:bodyPr>
          <a:lstStyle/>
          <a:p>
            <a:r>
              <a:rPr lang="en-US" b="1" dirty="0"/>
              <a:t>Encouraging Independence through:</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8416" b="18416"/>
          <a:stretch>
            <a:fillRect/>
          </a:stretch>
        </p:blipFill>
        <p:spPr>
          <a:xfrm>
            <a:off x="3664132" y="1043397"/>
            <a:ext cx="5359037" cy="4957354"/>
          </a:xfrm>
        </p:spPr>
      </p:pic>
      <p:sp>
        <p:nvSpPr>
          <p:cNvPr id="4" name="Text Placeholder 3"/>
          <p:cNvSpPr>
            <a:spLocks noGrp="1"/>
          </p:cNvSpPr>
          <p:nvPr>
            <p:ph type="body" sz="half" idx="2"/>
          </p:nvPr>
        </p:nvSpPr>
        <p:spPr>
          <a:xfrm>
            <a:off x="629841" y="2072096"/>
            <a:ext cx="2949178" cy="3683726"/>
          </a:xfrm>
        </p:spPr>
        <p:txBody>
          <a:bodyPr>
            <a:noAutofit/>
          </a:bodyPr>
          <a:lstStyle/>
          <a:p>
            <a:pPr marL="214313" indent="-214313">
              <a:buFont typeface="Arial" panose="020B0604020202020204" pitchFamily="34" charset="0"/>
              <a:buChar char="•"/>
            </a:pPr>
            <a:r>
              <a:rPr lang="en-US" sz="1500" dirty="0"/>
              <a:t>Vocational training</a:t>
            </a:r>
          </a:p>
          <a:p>
            <a:pPr marL="214313" indent="-214313">
              <a:buFont typeface="Arial" panose="020B0604020202020204" pitchFamily="34" charset="0"/>
              <a:buChar char="•"/>
            </a:pPr>
            <a:r>
              <a:rPr lang="en-US" sz="1500" dirty="0"/>
              <a:t>Community Based Work Experience</a:t>
            </a:r>
          </a:p>
          <a:p>
            <a:pPr marL="214313" indent="-214313">
              <a:buFont typeface="Arial" panose="020B0604020202020204" pitchFamily="34" charset="0"/>
              <a:buChar char="•"/>
            </a:pPr>
            <a:r>
              <a:rPr lang="en-US" sz="1500" dirty="0"/>
              <a:t>Social Interests and Interactions</a:t>
            </a:r>
          </a:p>
          <a:p>
            <a:pPr marL="214313" indent="-214313">
              <a:buFont typeface="Arial" panose="020B0604020202020204" pitchFamily="34" charset="0"/>
              <a:buChar char="•"/>
            </a:pPr>
            <a:r>
              <a:rPr lang="en-US" sz="1500" dirty="0"/>
              <a:t>Participation in the Arts Programs</a:t>
            </a:r>
          </a:p>
          <a:p>
            <a:pPr marL="557213" lvl="1" indent="-214313">
              <a:buFont typeface="Arial" panose="020B0604020202020204" pitchFamily="34" charset="0"/>
              <a:buChar char="•"/>
            </a:pPr>
            <a:r>
              <a:rPr lang="en-US" sz="1500" dirty="0"/>
              <a:t>Dance</a:t>
            </a:r>
          </a:p>
          <a:p>
            <a:pPr marL="557213" lvl="1" indent="-214313">
              <a:buFont typeface="Arial" panose="020B0604020202020204" pitchFamily="34" charset="0"/>
              <a:buChar char="•"/>
            </a:pPr>
            <a:r>
              <a:rPr lang="en-US" sz="1500" dirty="0"/>
              <a:t>Music</a:t>
            </a:r>
          </a:p>
          <a:p>
            <a:pPr marL="557213" lvl="1" indent="-214313">
              <a:buFont typeface="Arial" panose="020B0604020202020204" pitchFamily="34" charset="0"/>
              <a:buChar char="•"/>
            </a:pPr>
            <a:r>
              <a:rPr lang="en-US" sz="1500" dirty="0"/>
              <a:t>Theatre</a:t>
            </a:r>
          </a:p>
          <a:p>
            <a:pPr marL="214313" indent="-214313">
              <a:buFont typeface="Arial" panose="020B0604020202020204" pitchFamily="34" charset="0"/>
              <a:buChar char="•"/>
            </a:pPr>
            <a:r>
              <a:rPr lang="en-US" sz="1500" dirty="0"/>
              <a:t>Encouraging participation in clubs and community events</a:t>
            </a:r>
          </a:p>
          <a:p>
            <a:pPr marL="214313" indent="-214313">
              <a:buFont typeface="Arial" panose="020B0604020202020204" pitchFamily="34" charset="0"/>
              <a:buChar char="•"/>
            </a:pPr>
            <a:r>
              <a:rPr lang="en-US" sz="1500" dirty="0"/>
              <a:t>Community Safety Training</a:t>
            </a:r>
          </a:p>
          <a:p>
            <a:pPr marL="214313" indent="-214313">
              <a:buFont typeface="Arial" panose="020B0604020202020204" pitchFamily="34" charset="0"/>
              <a:buChar char="•"/>
            </a:pPr>
            <a:r>
              <a:rPr lang="en-US" sz="1500" dirty="0"/>
              <a:t>Self Advocacy and self determination</a:t>
            </a:r>
          </a:p>
        </p:txBody>
      </p:sp>
    </p:spTree>
    <p:extLst>
      <p:ext uri="{BB962C8B-B14F-4D97-AF65-F5344CB8AC3E}">
        <p14:creationId xmlns:p14="http://schemas.microsoft.com/office/powerpoint/2010/main" val="366712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381000" y="1600200"/>
            <a:ext cx="8229600" cy="609600"/>
          </a:xfrm>
        </p:spPr>
        <p:txBody>
          <a:bodyPr/>
          <a:lstStyle/>
          <a:p>
            <a:pPr eaLnBrk="1" hangingPunct="1"/>
            <a:r>
              <a:rPr lang="en-US" altLang="en-US" sz="2800" b="1" dirty="0"/>
              <a:t>UF Jacksonville CARD serves six counties</a:t>
            </a:r>
          </a:p>
        </p:txBody>
      </p:sp>
      <p:sp>
        <p:nvSpPr>
          <p:cNvPr id="6147" name="Rectangle 6"/>
          <p:cNvSpPr>
            <a:spLocks noGrp="1" noChangeArrowheads="1"/>
          </p:cNvSpPr>
          <p:nvPr>
            <p:ph sz="half" idx="2"/>
          </p:nvPr>
        </p:nvSpPr>
        <p:spPr>
          <a:xfrm>
            <a:off x="5992001" y="2362200"/>
            <a:ext cx="2352675" cy="3276600"/>
          </a:xfrm>
        </p:spPr>
        <p:txBody>
          <a:bodyPr rtlCol="0">
            <a:normAutofit/>
          </a:bodyPr>
          <a:lstStyle/>
          <a:p>
            <a:pPr marL="457189" lvl="1" indent="0" defTabSz="685783" eaLnBrk="1" fontAlgn="auto" hangingPunct="1">
              <a:spcAft>
                <a:spcPts val="0"/>
              </a:spcAft>
              <a:buFont typeface="Arial" panose="020B0604020202020204" pitchFamily="34" charset="0"/>
              <a:buNone/>
              <a:defRPr/>
            </a:pPr>
            <a:endParaRPr lang="en-US" altLang="en-US" sz="2800" dirty="0"/>
          </a:p>
          <a:p>
            <a:pPr marL="514338" lvl="1" indent="-171446" defTabSz="685783" eaLnBrk="1" fontAlgn="auto" hangingPunct="1">
              <a:spcAft>
                <a:spcPts val="0"/>
              </a:spcAft>
              <a:buFontTx/>
              <a:buChar char="•"/>
              <a:defRPr/>
            </a:pPr>
            <a:r>
              <a:rPr lang="en-US" altLang="en-US" sz="2800" dirty="0"/>
              <a:t>Baker</a:t>
            </a:r>
          </a:p>
          <a:p>
            <a:pPr marL="514338" lvl="1" indent="-171446" defTabSz="685783" eaLnBrk="1" fontAlgn="auto" hangingPunct="1">
              <a:spcAft>
                <a:spcPts val="0"/>
              </a:spcAft>
              <a:buFontTx/>
              <a:buChar char="•"/>
              <a:defRPr/>
            </a:pPr>
            <a:r>
              <a:rPr lang="en-US" altLang="en-US" sz="2800" dirty="0"/>
              <a:t>Clay</a:t>
            </a:r>
          </a:p>
          <a:p>
            <a:pPr marL="514338" lvl="1" indent="-171446" defTabSz="685783" eaLnBrk="1" fontAlgn="auto" hangingPunct="1">
              <a:spcAft>
                <a:spcPts val="0"/>
              </a:spcAft>
              <a:buFontTx/>
              <a:buChar char="•"/>
              <a:defRPr/>
            </a:pPr>
            <a:r>
              <a:rPr lang="en-US" altLang="en-US" sz="2800" dirty="0"/>
              <a:t>Duval</a:t>
            </a:r>
          </a:p>
          <a:p>
            <a:pPr marL="514338" lvl="1" indent="-171446" defTabSz="685783" eaLnBrk="1" fontAlgn="auto" hangingPunct="1">
              <a:spcAft>
                <a:spcPts val="0"/>
              </a:spcAft>
              <a:buFontTx/>
              <a:buChar char="•"/>
              <a:defRPr/>
            </a:pPr>
            <a:r>
              <a:rPr lang="en-US" altLang="en-US" sz="2800" dirty="0"/>
              <a:t>Flagler</a:t>
            </a:r>
          </a:p>
          <a:p>
            <a:pPr marL="514338" lvl="1" indent="-171446" defTabSz="685783" eaLnBrk="1" fontAlgn="auto" hangingPunct="1">
              <a:spcAft>
                <a:spcPts val="0"/>
              </a:spcAft>
              <a:buFontTx/>
              <a:buChar char="•"/>
              <a:defRPr/>
            </a:pPr>
            <a:r>
              <a:rPr lang="en-US" altLang="en-US" sz="2800" dirty="0"/>
              <a:t>Nassau</a:t>
            </a:r>
          </a:p>
          <a:p>
            <a:pPr marL="514338" lvl="1" indent="-171446" defTabSz="685783" eaLnBrk="1" fontAlgn="auto" hangingPunct="1">
              <a:spcAft>
                <a:spcPts val="0"/>
              </a:spcAft>
              <a:buFontTx/>
              <a:buChar char="•"/>
              <a:defRPr/>
            </a:pPr>
            <a:r>
              <a:rPr lang="en-US" altLang="en-US" sz="2800" dirty="0"/>
              <a:t>St. Johns</a:t>
            </a:r>
          </a:p>
        </p:txBody>
      </p:sp>
      <p:pic>
        <p:nvPicPr>
          <p:cNvPr id="6148" name="Picture 7" descr="State of Florida graphic divided into coun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14600"/>
            <a:ext cx="4758069" cy="37199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49" name="Oval 8"/>
          <p:cNvSpPr>
            <a:spLocks noChangeArrowheads="1"/>
          </p:cNvSpPr>
          <p:nvPr/>
        </p:nvSpPr>
        <p:spPr bwMode="auto">
          <a:xfrm>
            <a:off x="2819400" y="2514600"/>
            <a:ext cx="1038225" cy="1066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pic>
        <p:nvPicPr>
          <p:cNvPr id="615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325" y="35560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178719"/>
            <a:ext cx="8355330" cy="4724060"/>
          </a:xfrm>
          <a:prstGeom prst="rect">
            <a:avLst/>
          </a:prstGeom>
        </p:spPr>
      </p:pic>
    </p:spTree>
    <p:extLst>
      <p:ext uri="{BB962C8B-B14F-4D97-AF65-F5344CB8AC3E}">
        <p14:creationId xmlns:p14="http://schemas.microsoft.com/office/powerpoint/2010/main" val="1337578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35627"/>
            <a:ext cx="7543800" cy="5065123"/>
          </a:xfrm>
          <a:prstGeom prst="rect">
            <a:avLst/>
          </a:prstGeom>
        </p:spPr>
      </p:pic>
    </p:spTree>
    <p:extLst>
      <p:ext uri="{BB962C8B-B14F-4D97-AF65-F5344CB8AC3E}">
        <p14:creationId xmlns:p14="http://schemas.microsoft.com/office/powerpoint/2010/main" val="472993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2939143" cy="246888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26131"/>
            <a:ext cx="2939143" cy="26746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7392" y="857251"/>
            <a:ext cx="2256608" cy="246887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142" y="3306535"/>
            <a:ext cx="3948249" cy="269421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7392" y="3306535"/>
            <a:ext cx="2256608" cy="2694215"/>
          </a:xfrm>
          <a:prstGeom prst="rect">
            <a:avLst/>
          </a:prstGeom>
        </p:spPr>
      </p:pic>
      <p:pic>
        <p:nvPicPr>
          <p:cNvPr id="2050" name="Picture 1" descr="C:\Users\nbenson\AppData\Local\Microsoft\Windows\Temporary Internet Files\Content.Outlook\LWMN1K0N\Masthead_forNe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9142" y="877252"/>
            <a:ext cx="372903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57007" y="2214363"/>
            <a:ext cx="3530384" cy="646331"/>
          </a:xfrm>
          <a:prstGeom prst="rect">
            <a:avLst/>
          </a:prstGeom>
          <a:noFill/>
        </p:spPr>
        <p:txBody>
          <a:bodyPr wrap="square" rtlCol="0">
            <a:spAutoFit/>
          </a:bodyPr>
          <a:lstStyle/>
          <a:p>
            <a:r>
              <a:rPr lang="en-US" b="1" dirty="0"/>
              <a:t>2165 Arc Dr. St. Augustine, Florida 32084</a:t>
            </a:r>
          </a:p>
        </p:txBody>
      </p:sp>
      <p:sp>
        <p:nvSpPr>
          <p:cNvPr id="10" name="TextBox 9"/>
          <p:cNvSpPr txBox="1"/>
          <p:nvPr/>
        </p:nvSpPr>
        <p:spPr>
          <a:xfrm>
            <a:off x="3699016" y="2448825"/>
            <a:ext cx="2846366" cy="1477328"/>
          </a:xfrm>
          <a:prstGeom prst="rect">
            <a:avLst/>
          </a:prstGeom>
          <a:noFill/>
        </p:spPr>
        <p:txBody>
          <a:bodyPr wrap="square" rtlCol="0">
            <a:spAutoFit/>
          </a:bodyPr>
          <a:lstStyle/>
          <a:p>
            <a:r>
              <a:rPr lang="en-US" b="1" dirty="0"/>
              <a:t>Lynne Funcheon, Program Director</a:t>
            </a:r>
          </a:p>
          <a:p>
            <a:r>
              <a:rPr lang="en-US" b="1" dirty="0">
                <a:hlinkClick r:id="rId8"/>
              </a:rPr>
              <a:t>Lfuncheon@arcsj.org</a:t>
            </a:r>
            <a:endParaRPr lang="en-US" b="1" dirty="0"/>
          </a:p>
          <a:p>
            <a:r>
              <a:rPr lang="en-US" b="1" dirty="0"/>
              <a:t>(904) 824-7249</a:t>
            </a:r>
          </a:p>
          <a:p>
            <a:endParaRPr lang="en-US" dirty="0"/>
          </a:p>
        </p:txBody>
      </p:sp>
    </p:spTree>
    <p:extLst>
      <p:ext uri="{BB962C8B-B14F-4D97-AF65-F5344CB8AC3E}">
        <p14:creationId xmlns:p14="http://schemas.microsoft.com/office/powerpoint/2010/main" val="641984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EC252-7088-F7FE-3A3F-1A687EE09AA2}"/>
              </a:ext>
            </a:extLst>
          </p:cNvPr>
          <p:cNvPicPr>
            <a:picLocks noChangeAspect="1"/>
          </p:cNvPicPr>
          <p:nvPr/>
        </p:nvPicPr>
        <p:blipFill>
          <a:blip r:embed="rId2"/>
          <a:stretch>
            <a:fillRect/>
          </a:stretch>
        </p:blipFill>
        <p:spPr>
          <a:xfrm>
            <a:off x="0" y="874181"/>
            <a:ext cx="9144000" cy="5109637"/>
          </a:xfrm>
          <a:prstGeom prst="rect">
            <a:avLst/>
          </a:prstGeom>
        </p:spPr>
      </p:pic>
    </p:spTree>
    <p:extLst>
      <p:ext uri="{BB962C8B-B14F-4D97-AF65-F5344CB8AC3E}">
        <p14:creationId xmlns:p14="http://schemas.microsoft.com/office/powerpoint/2010/main" val="4215400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9C5BF-99BF-0AD7-3EAF-9C9EF63C0BBE}"/>
              </a:ext>
            </a:extLst>
          </p:cNvPr>
          <p:cNvPicPr>
            <a:picLocks noChangeAspect="1"/>
          </p:cNvPicPr>
          <p:nvPr/>
        </p:nvPicPr>
        <p:blipFill>
          <a:blip r:embed="rId2"/>
          <a:stretch>
            <a:fillRect/>
          </a:stretch>
        </p:blipFill>
        <p:spPr>
          <a:xfrm>
            <a:off x="0" y="864523"/>
            <a:ext cx="9144000" cy="5128953"/>
          </a:xfrm>
          <a:prstGeom prst="rect">
            <a:avLst/>
          </a:prstGeom>
        </p:spPr>
      </p:pic>
    </p:spTree>
    <p:extLst>
      <p:ext uri="{BB962C8B-B14F-4D97-AF65-F5344CB8AC3E}">
        <p14:creationId xmlns:p14="http://schemas.microsoft.com/office/powerpoint/2010/main" val="733699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50E19-BC4F-350F-96E9-57797688313A}"/>
              </a:ext>
            </a:extLst>
          </p:cNvPr>
          <p:cNvPicPr>
            <a:picLocks noChangeAspect="1"/>
          </p:cNvPicPr>
          <p:nvPr/>
        </p:nvPicPr>
        <p:blipFill>
          <a:blip r:embed="rId2"/>
          <a:stretch>
            <a:fillRect/>
          </a:stretch>
        </p:blipFill>
        <p:spPr>
          <a:xfrm>
            <a:off x="0" y="854110"/>
            <a:ext cx="9144000" cy="5149780"/>
          </a:xfrm>
          <a:prstGeom prst="rect">
            <a:avLst/>
          </a:prstGeom>
        </p:spPr>
      </p:pic>
    </p:spTree>
    <p:extLst>
      <p:ext uri="{BB962C8B-B14F-4D97-AF65-F5344CB8AC3E}">
        <p14:creationId xmlns:p14="http://schemas.microsoft.com/office/powerpoint/2010/main" val="1602090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7417BB-19F1-34FA-CF84-E398C9CF5A86}"/>
              </a:ext>
            </a:extLst>
          </p:cNvPr>
          <p:cNvPicPr>
            <a:picLocks noChangeAspect="1"/>
          </p:cNvPicPr>
          <p:nvPr/>
        </p:nvPicPr>
        <p:blipFill>
          <a:blip r:embed="rId2"/>
          <a:stretch>
            <a:fillRect/>
          </a:stretch>
        </p:blipFill>
        <p:spPr>
          <a:xfrm>
            <a:off x="0" y="855164"/>
            <a:ext cx="9144000" cy="5147671"/>
          </a:xfrm>
          <a:prstGeom prst="rect">
            <a:avLst/>
          </a:prstGeom>
        </p:spPr>
      </p:pic>
    </p:spTree>
    <p:extLst>
      <p:ext uri="{BB962C8B-B14F-4D97-AF65-F5344CB8AC3E}">
        <p14:creationId xmlns:p14="http://schemas.microsoft.com/office/powerpoint/2010/main" val="1226440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46717-5965-76FC-00F7-8584A3027212}"/>
              </a:ext>
            </a:extLst>
          </p:cNvPr>
          <p:cNvPicPr>
            <a:picLocks noChangeAspect="1"/>
          </p:cNvPicPr>
          <p:nvPr/>
        </p:nvPicPr>
        <p:blipFill>
          <a:blip r:embed="rId2"/>
          <a:stretch>
            <a:fillRect/>
          </a:stretch>
        </p:blipFill>
        <p:spPr>
          <a:xfrm>
            <a:off x="0" y="866350"/>
            <a:ext cx="9144000" cy="5125299"/>
          </a:xfrm>
          <a:prstGeom prst="rect">
            <a:avLst/>
          </a:prstGeom>
        </p:spPr>
      </p:pic>
    </p:spTree>
    <p:extLst>
      <p:ext uri="{BB962C8B-B14F-4D97-AF65-F5344CB8AC3E}">
        <p14:creationId xmlns:p14="http://schemas.microsoft.com/office/powerpoint/2010/main" val="187572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21A0E-7803-CAF4-BCBD-E499A9DB988F}"/>
              </a:ext>
            </a:extLst>
          </p:cNvPr>
          <p:cNvPicPr>
            <a:picLocks noChangeAspect="1"/>
          </p:cNvPicPr>
          <p:nvPr/>
        </p:nvPicPr>
        <p:blipFill>
          <a:blip r:embed="rId2"/>
          <a:stretch>
            <a:fillRect/>
          </a:stretch>
        </p:blipFill>
        <p:spPr>
          <a:xfrm>
            <a:off x="0" y="850459"/>
            <a:ext cx="9144000" cy="5157082"/>
          </a:xfrm>
          <a:prstGeom prst="rect">
            <a:avLst/>
          </a:prstGeom>
        </p:spPr>
      </p:pic>
    </p:spTree>
    <p:extLst>
      <p:ext uri="{BB962C8B-B14F-4D97-AF65-F5344CB8AC3E}">
        <p14:creationId xmlns:p14="http://schemas.microsoft.com/office/powerpoint/2010/main" val="3002001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54A61-F5CC-2D7C-8A6B-43A6F9D95A86}"/>
              </a:ext>
            </a:extLst>
          </p:cNvPr>
          <p:cNvPicPr>
            <a:picLocks noChangeAspect="1"/>
          </p:cNvPicPr>
          <p:nvPr/>
        </p:nvPicPr>
        <p:blipFill>
          <a:blip r:embed="rId2"/>
          <a:stretch>
            <a:fillRect/>
          </a:stretch>
        </p:blipFill>
        <p:spPr>
          <a:xfrm>
            <a:off x="0" y="858817"/>
            <a:ext cx="9144000" cy="5140366"/>
          </a:xfrm>
          <a:prstGeom prst="rect">
            <a:avLst/>
          </a:prstGeom>
        </p:spPr>
      </p:pic>
    </p:spTree>
    <p:extLst>
      <p:ext uri="{BB962C8B-B14F-4D97-AF65-F5344CB8AC3E}">
        <p14:creationId xmlns:p14="http://schemas.microsoft.com/office/powerpoint/2010/main" val="1793075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idx="1"/>
          </p:nvPr>
        </p:nvSpPr>
        <p:spPr>
          <a:xfrm>
            <a:off x="228600" y="2057400"/>
            <a:ext cx="8686800" cy="4572000"/>
          </a:xfrm>
        </p:spPr>
        <p:txBody>
          <a:bodyPr rtlCol="0">
            <a:normAutofit fontScale="92500" lnSpcReduction="10000"/>
          </a:bodyPr>
          <a:lstStyle/>
          <a:p>
            <a:pPr marL="171446" indent="-171446" defTabSz="685783" eaLnBrk="1" fontAlgn="auto" hangingPunct="1">
              <a:lnSpc>
                <a:spcPct val="80000"/>
              </a:lnSpc>
              <a:spcBef>
                <a:spcPts val="751"/>
              </a:spcBef>
              <a:spcAft>
                <a:spcPts val="0"/>
              </a:spcAft>
              <a:defRPr/>
            </a:pPr>
            <a:r>
              <a:rPr lang="en-US" altLang="en-US" sz="2400" dirty="0"/>
              <a:t>Individual with a Qualifying diagnoses:</a:t>
            </a:r>
          </a:p>
          <a:p>
            <a:pPr marL="514338" lvl="1" indent="-171446" defTabSz="685783" eaLnBrk="1" fontAlgn="auto" hangingPunct="1">
              <a:lnSpc>
                <a:spcPct val="80000"/>
              </a:lnSpc>
              <a:spcAft>
                <a:spcPts val="0"/>
              </a:spcAft>
              <a:defRPr/>
            </a:pPr>
            <a:r>
              <a:rPr lang="en-US" altLang="en-US" sz="2000" dirty="0"/>
              <a:t>Autism Spectrum Disorders:  </a:t>
            </a:r>
            <a:r>
              <a:rPr lang="en-US" altLang="en-US" sz="2000" i="1" dirty="0"/>
              <a:t>previously:</a:t>
            </a:r>
            <a:endParaRPr lang="en-US" altLang="en-US" sz="2000" dirty="0"/>
          </a:p>
          <a:p>
            <a:pPr marL="857229" lvl="2" indent="-171446" defTabSz="685783" eaLnBrk="1" fontAlgn="auto" hangingPunct="1">
              <a:lnSpc>
                <a:spcPct val="80000"/>
              </a:lnSpc>
              <a:spcAft>
                <a:spcPts val="0"/>
              </a:spcAft>
              <a:defRPr/>
            </a:pPr>
            <a:r>
              <a:rPr lang="en-US" altLang="en-US" sz="1800" dirty="0"/>
              <a:t>Autistic Disorder</a:t>
            </a:r>
          </a:p>
          <a:p>
            <a:pPr marL="857229" lvl="2" indent="-171446" defTabSz="685783" eaLnBrk="1" fontAlgn="auto" hangingPunct="1">
              <a:lnSpc>
                <a:spcPct val="80000"/>
              </a:lnSpc>
              <a:spcAft>
                <a:spcPts val="0"/>
              </a:spcAft>
              <a:defRPr/>
            </a:pPr>
            <a:r>
              <a:rPr lang="en-US" altLang="en-US" sz="1800" dirty="0"/>
              <a:t>Asperger’s Syndrome</a:t>
            </a:r>
          </a:p>
          <a:p>
            <a:pPr marL="857229" lvl="2" indent="-171446" defTabSz="685783" eaLnBrk="1" fontAlgn="auto" hangingPunct="1">
              <a:lnSpc>
                <a:spcPct val="80000"/>
              </a:lnSpc>
              <a:spcAft>
                <a:spcPts val="0"/>
              </a:spcAft>
              <a:defRPr/>
            </a:pPr>
            <a:r>
              <a:rPr lang="en-US" altLang="en-US" sz="1800" dirty="0"/>
              <a:t>Pervasive Developmental Disorder (PDD)</a:t>
            </a:r>
          </a:p>
          <a:p>
            <a:pPr marL="857229" lvl="2" indent="-171446" defTabSz="685783" eaLnBrk="1" fontAlgn="auto" hangingPunct="1">
              <a:lnSpc>
                <a:spcPct val="80000"/>
              </a:lnSpc>
              <a:spcAft>
                <a:spcPts val="0"/>
              </a:spcAft>
              <a:defRPr/>
            </a:pPr>
            <a:r>
              <a:rPr lang="en-US" altLang="en-US" sz="1800" dirty="0" err="1"/>
              <a:t>Rett</a:t>
            </a:r>
            <a:r>
              <a:rPr lang="en-US" altLang="en-US" sz="1800" dirty="0"/>
              <a:t> Syndrome, </a:t>
            </a:r>
            <a:r>
              <a:rPr lang="en-US" altLang="en-US" sz="1800" dirty="0" err="1"/>
              <a:t>Angelman</a:t>
            </a:r>
            <a:r>
              <a:rPr lang="en-US" altLang="en-US" sz="1800" dirty="0"/>
              <a:t> Syndrome and other genetic manifestations with related social communication difficulties.</a:t>
            </a:r>
          </a:p>
          <a:p>
            <a:pPr marL="685783" lvl="2" indent="0" defTabSz="685783" eaLnBrk="1" fontAlgn="auto" hangingPunct="1">
              <a:lnSpc>
                <a:spcPct val="80000"/>
              </a:lnSpc>
              <a:spcAft>
                <a:spcPts val="0"/>
              </a:spcAft>
              <a:buFont typeface="Arial" panose="020B0604020202020204" pitchFamily="34" charset="0"/>
              <a:buNone/>
              <a:defRPr/>
            </a:pPr>
            <a:endParaRPr lang="en-US" altLang="en-US" sz="1800" dirty="0"/>
          </a:p>
          <a:p>
            <a:pPr marL="514338" lvl="1" indent="-171446" defTabSz="685783" eaLnBrk="1" fontAlgn="auto" hangingPunct="1">
              <a:lnSpc>
                <a:spcPct val="80000"/>
              </a:lnSpc>
              <a:spcAft>
                <a:spcPts val="0"/>
              </a:spcAft>
              <a:defRPr/>
            </a:pPr>
            <a:r>
              <a:rPr lang="en-US" altLang="en-US" sz="2000" dirty="0"/>
              <a:t>Related Disabilities:  </a:t>
            </a:r>
          </a:p>
          <a:p>
            <a:pPr marL="857229" lvl="2" indent="-171446" defTabSz="685783" eaLnBrk="1" fontAlgn="auto" hangingPunct="1">
              <a:lnSpc>
                <a:spcPct val="80000"/>
              </a:lnSpc>
              <a:spcAft>
                <a:spcPts val="0"/>
              </a:spcAft>
              <a:defRPr/>
            </a:pPr>
            <a:r>
              <a:rPr lang="en-US" altLang="en-US" sz="1800" dirty="0"/>
              <a:t>Dual-sensory impairment: Individuals with both a significant hearing and vision impairment</a:t>
            </a:r>
          </a:p>
          <a:p>
            <a:pPr marL="857229" lvl="2" indent="-171446" defTabSz="685783" eaLnBrk="1" fontAlgn="auto" hangingPunct="1">
              <a:lnSpc>
                <a:spcPct val="80000"/>
              </a:lnSpc>
              <a:spcAft>
                <a:spcPts val="0"/>
              </a:spcAft>
              <a:defRPr/>
            </a:pPr>
            <a:r>
              <a:rPr lang="en-US" altLang="en-US" sz="1800" dirty="0"/>
              <a:t>Sensory impairments with other disabling conditions </a:t>
            </a:r>
          </a:p>
          <a:p>
            <a:pPr marL="857229" lvl="2" indent="-171446" defTabSz="685783" eaLnBrk="1" fontAlgn="auto" hangingPunct="1">
              <a:lnSpc>
                <a:spcPct val="80000"/>
              </a:lnSpc>
              <a:spcAft>
                <a:spcPts val="0"/>
              </a:spcAft>
              <a:defRPr/>
            </a:pPr>
            <a:r>
              <a:rPr lang="en-US" altLang="en-US" sz="1800" dirty="0"/>
              <a:t>Social Communication Disorder</a:t>
            </a:r>
          </a:p>
          <a:p>
            <a:pPr marL="857229" lvl="2" indent="-171446" defTabSz="685783" eaLnBrk="1" fontAlgn="auto" hangingPunct="1">
              <a:lnSpc>
                <a:spcPct val="80000"/>
              </a:lnSpc>
              <a:spcAft>
                <a:spcPts val="0"/>
              </a:spcAft>
              <a:defRPr/>
            </a:pPr>
            <a:r>
              <a:rPr lang="en-US" altLang="en-US" sz="1800" dirty="0"/>
              <a:t>Individuals of all ages from our 6 counties</a:t>
            </a:r>
          </a:p>
          <a:p>
            <a:pPr marL="685783" lvl="2" indent="0" defTabSz="685783" eaLnBrk="1" fontAlgn="auto" hangingPunct="1">
              <a:lnSpc>
                <a:spcPct val="80000"/>
              </a:lnSpc>
              <a:spcAft>
                <a:spcPts val="0"/>
              </a:spcAft>
              <a:buFont typeface="Arial" panose="020B0604020202020204" pitchFamily="34" charset="0"/>
              <a:buNone/>
              <a:defRPr/>
            </a:pPr>
            <a:endParaRPr lang="en-US" altLang="en-US" sz="1800" dirty="0"/>
          </a:p>
          <a:p>
            <a:pPr marL="171446" indent="-171446" defTabSz="685783" eaLnBrk="1" fontAlgn="auto" hangingPunct="1">
              <a:lnSpc>
                <a:spcPct val="80000"/>
              </a:lnSpc>
              <a:spcBef>
                <a:spcPts val="751"/>
              </a:spcBef>
              <a:spcAft>
                <a:spcPts val="0"/>
              </a:spcAft>
              <a:defRPr/>
            </a:pPr>
            <a:r>
              <a:rPr lang="en-US" altLang="en-US" sz="2200" dirty="0"/>
              <a:t>Individuals who are screened eligible while awaiting a diagnostic evaluation</a:t>
            </a:r>
            <a:r>
              <a:rPr lang="en-US" altLang="en-US" sz="2200" i="1" dirty="0"/>
              <a:t>.</a:t>
            </a:r>
          </a:p>
          <a:p>
            <a:pPr marL="171446" indent="-171446" algn="ctr" defTabSz="685783" eaLnBrk="1" fontAlgn="auto" hangingPunct="1">
              <a:lnSpc>
                <a:spcPct val="80000"/>
              </a:lnSpc>
              <a:spcBef>
                <a:spcPts val="751"/>
              </a:spcBef>
              <a:spcAft>
                <a:spcPts val="0"/>
              </a:spcAft>
              <a:buFont typeface="Arial" panose="020B0604020202020204" pitchFamily="34" charset="0"/>
              <a:buNone/>
              <a:defRPr/>
            </a:pPr>
            <a:endParaRPr lang="en-US" altLang="en-US" sz="2400" dirty="0"/>
          </a:p>
          <a:p>
            <a:pPr marL="171446" indent="-171446" algn="ctr" defTabSz="685783" eaLnBrk="1" fontAlgn="auto" hangingPunct="1">
              <a:lnSpc>
                <a:spcPct val="80000"/>
              </a:lnSpc>
              <a:spcBef>
                <a:spcPts val="751"/>
              </a:spcBef>
              <a:spcAft>
                <a:spcPts val="0"/>
              </a:spcAft>
              <a:buFont typeface="Arial" panose="020B0604020202020204" pitchFamily="34" charset="0"/>
              <a:buNone/>
              <a:defRPr/>
            </a:pPr>
            <a:r>
              <a:rPr lang="en-US" altLang="en-US" sz="2400" dirty="0"/>
              <a:t>Services are provided via a grant at </a:t>
            </a:r>
            <a:r>
              <a:rPr lang="en-US" altLang="en-US" sz="2400" i="1" u="sng" dirty="0"/>
              <a:t>no cost  </a:t>
            </a:r>
            <a:r>
              <a:rPr lang="en-US" altLang="en-US" sz="2400" dirty="0"/>
              <a:t>to the family.</a:t>
            </a:r>
            <a:endParaRPr lang="en-US" altLang="en-US" sz="2400" i="1" dirty="0"/>
          </a:p>
        </p:txBody>
      </p:sp>
      <p:sp>
        <p:nvSpPr>
          <p:cNvPr id="7171" name="Text Box 5"/>
          <p:cNvSpPr txBox="1">
            <a:spLocks noChangeArrowheads="1"/>
          </p:cNvSpPr>
          <p:nvPr/>
        </p:nvSpPr>
        <p:spPr bwMode="auto">
          <a:xfrm>
            <a:off x="800100" y="1371600"/>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b="1">
                <a:solidFill>
                  <a:srgbClr val="0070C0"/>
                </a:solidFill>
                <a:latin typeface="Arial" panose="020B0604020202020204" pitchFamily="34" charset="0"/>
              </a:rPr>
              <a:t>Who is eligible for CARD services?</a:t>
            </a:r>
          </a:p>
        </p:txBody>
      </p:sp>
      <p:pic>
        <p:nvPicPr>
          <p:cNvPr id="717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236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F86F9-0659-2549-4054-EF9D97B551EE}"/>
              </a:ext>
            </a:extLst>
          </p:cNvPr>
          <p:cNvPicPr>
            <a:picLocks noChangeAspect="1"/>
          </p:cNvPicPr>
          <p:nvPr/>
        </p:nvPicPr>
        <p:blipFill>
          <a:blip r:embed="rId2"/>
          <a:stretch>
            <a:fillRect/>
          </a:stretch>
        </p:blipFill>
        <p:spPr>
          <a:xfrm>
            <a:off x="0" y="876021"/>
            <a:ext cx="9144000" cy="5105957"/>
          </a:xfrm>
          <a:prstGeom prst="rect">
            <a:avLst/>
          </a:prstGeom>
        </p:spPr>
      </p:pic>
    </p:spTree>
    <p:extLst>
      <p:ext uri="{BB962C8B-B14F-4D97-AF65-F5344CB8AC3E}">
        <p14:creationId xmlns:p14="http://schemas.microsoft.com/office/powerpoint/2010/main" val="1750648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B5F9F-212D-547F-14EB-E69C80599635}"/>
              </a:ext>
            </a:extLst>
          </p:cNvPr>
          <p:cNvPicPr>
            <a:picLocks noChangeAspect="1"/>
          </p:cNvPicPr>
          <p:nvPr/>
        </p:nvPicPr>
        <p:blipFill>
          <a:blip r:embed="rId2"/>
          <a:stretch>
            <a:fillRect/>
          </a:stretch>
        </p:blipFill>
        <p:spPr>
          <a:xfrm>
            <a:off x="0" y="858817"/>
            <a:ext cx="9144000" cy="5140366"/>
          </a:xfrm>
          <a:prstGeom prst="rect">
            <a:avLst/>
          </a:prstGeom>
        </p:spPr>
      </p:pic>
    </p:spTree>
    <p:extLst>
      <p:ext uri="{BB962C8B-B14F-4D97-AF65-F5344CB8AC3E}">
        <p14:creationId xmlns:p14="http://schemas.microsoft.com/office/powerpoint/2010/main" val="3194958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535C6-C142-2A1E-227E-67689FCEDF00}"/>
              </a:ext>
            </a:extLst>
          </p:cNvPr>
          <p:cNvPicPr>
            <a:picLocks noChangeAspect="1"/>
          </p:cNvPicPr>
          <p:nvPr/>
        </p:nvPicPr>
        <p:blipFill>
          <a:blip r:embed="rId2"/>
          <a:stretch>
            <a:fillRect/>
          </a:stretch>
        </p:blipFill>
        <p:spPr>
          <a:xfrm>
            <a:off x="0" y="860649"/>
            <a:ext cx="9144000" cy="5136702"/>
          </a:xfrm>
          <a:prstGeom prst="rect">
            <a:avLst/>
          </a:prstGeom>
        </p:spPr>
      </p:pic>
    </p:spTree>
    <p:extLst>
      <p:ext uri="{BB962C8B-B14F-4D97-AF65-F5344CB8AC3E}">
        <p14:creationId xmlns:p14="http://schemas.microsoft.com/office/powerpoint/2010/main" val="530310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60890-51E1-D2D8-7DED-F5C26BA55342}"/>
              </a:ext>
            </a:extLst>
          </p:cNvPr>
          <p:cNvPicPr>
            <a:picLocks noChangeAspect="1"/>
          </p:cNvPicPr>
          <p:nvPr/>
        </p:nvPicPr>
        <p:blipFill>
          <a:blip r:embed="rId2"/>
          <a:stretch>
            <a:fillRect/>
          </a:stretch>
        </p:blipFill>
        <p:spPr>
          <a:xfrm>
            <a:off x="0" y="881563"/>
            <a:ext cx="9144000" cy="5094873"/>
          </a:xfrm>
          <a:prstGeom prst="rect">
            <a:avLst/>
          </a:prstGeom>
        </p:spPr>
      </p:pic>
    </p:spTree>
    <p:extLst>
      <p:ext uri="{BB962C8B-B14F-4D97-AF65-F5344CB8AC3E}">
        <p14:creationId xmlns:p14="http://schemas.microsoft.com/office/powerpoint/2010/main" val="1599552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576D4-3530-B8E0-3F2B-2CFA2B804CA4}"/>
              </a:ext>
            </a:extLst>
          </p:cNvPr>
          <p:cNvPicPr>
            <a:picLocks noChangeAspect="1"/>
          </p:cNvPicPr>
          <p:nvPr/>
        </p:nvPicPr>
        <p:blipFill>
          <a:blip r:embed="rId2"/>
          <a:stretch>
            <a:fillRect/>
          </a:stretch>
        </p:blipFill>
        <p:spPr>
          <a:xfrm>
            <a:off x="0" y="869515"/>
            <a:ext cx="9144000" cy="5118970"/>
          </a:xfrm>
          <a:prstGeom prst="rect">
            <a:avLst/>
          </a:prstGeom>
        </p:spPr>
      </p:pic>
    </p:spTree>
    <p:extLst>
      <p:ext uri="{BB962C8B-B14F-4D97-AF65-F5344CB8AC3E}">
        <p14:creationId xmlns:p14="http://schemas.microsoft.com/office/powerpoint/2010/main" val="2312726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6DF95-477D-287C-697F-B69AD3729CBD}"/>
              </a:ext>
            </a:extLst>
          </p:cNvPr>
          <p:cNvPicPr>
            <a:picLocks noChangeAspect="1"/>
          </p:cNvPicPr>
          <p:nvPr/>
        </p:nvPicPr>
        <p:blipFill>
          <a:blip r:embed="rId2"/>
          <a:stretch>
            <a:fillRect/>
          </a:stretch>
        </p:blipFill>
        <p:spPr>
          <a:xfrm>
            <a:off x="0" y="879230"/>
            <a:ext cx="9144000" cy="5099539"/>
          </a:xfrm>
          <a:prstGeom prst="rect">
            <a:avLst/>
          </a:prstGeom>
        </p:spPr>
      </p:pic>
    </p:spTree>
    <p:extLst>
      <p:ext uri="{BB962C8B-B14F-4D97-AF65-F5344CB8AC3E}">
        <p14:creationId xmlns:p14="http://schemas.microsoft.com/office/powerpoint/2010/main" val="1631754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D9438-8B08-E491-7AD8-34739D31B609}"/>
              </a:ext>
            </a:extLst>
          </p:cNvPr>
          <p:cNvPicPr>
            <a:picLocks noChangeAspect="1"/>
          </p:cNvPicPr>
          <p:nvPr/>
        </p:nvPicPr>
        <p:blipFill>
          <a:blip r:embed="rId2"/>
          <a:stretch>
            <a:fillRect/>
          </a:stretch>
        </p:blipFill>
        <p:spPr>
          <a:xfrm>
            <a:off x="0" y="882941"/>
            <a:ext cx="9144000" cy="5092118"/>
          </a:xfrm>
          <a:prstGeom prst="rect">
            <a:avLst/>
          </a:prstGeom>
        </p:spPr>
      </p:pic>
    </p:spTree>
    <p:extLst>
      <p:ext uri="{BB962C8B-B14F-4D97-AF65-F5344CB8AC3E}">
        <p14:creationId xmlns:p14="http://schemas.microsoft.com/office/powerpoint/2010/main" val="17844294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7AF79-E2E9-9DAC-7184-4A6F9D91471D}"/>
              </a:ext>
            </a:extLst>
          </p:cNvPr>
          <p:cNvPicPr>
            <a:picLocks noChangeAspect="1"/>
          </p:cNvPicPr>
          <p:nvPr/>
        </p:nvPicPr>
        <p:blipFill>
          <a:blip r:embed="rId2"/>
          <a:stretch>
            <a:fillRect/>
          </a:stretch>
        </p:blipFill>
        <p:spPr>
          <a:xfrm>
            <a:off x="0" y="878661"/>
            <a:ext cx="9144000" cy="5100678"/>
          </a:xfrm>
          <a:prstGeom prst="rect">
            <a:avLst/>
          </a:prstGeom>
        </p:spPr>
      </p:pic>
    </p:spTree>
    <p:extLst>
      <p:ext uri="{BB962C8B-B14F-4D97-AF65-F5344CB8AC3E}">
        <p14:creationId xmlns:p14="http://schemas.microsoft.com/office/powerpoint/2010/main" val="1773849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F3785-93EB-9604-8759-8F9195FFBF34}"/>
              </a:ext>
            </a:extLst>
          </p:cNvPr>
          <p:cNvPicPr>
            <a:picLocks noChangeAspect="1"/>
          </p:cNvPicPr>
          <p:nvPr/>
        </p:nvPicPr>
        <p:blipFill>
          <a:blip r:embed="rId2"/>
          <a:stretch>
            <a:fillRect/>
          </a:stretch>
        </p:blipFill>
        <p:spPr>
          <a:xfrm>
            <a:off x="0" y="870358"/>
            <a:ext cx="9144000" cy="5117284"/>
          </a:xfrm>
          <a:prstGeom prst="rect">
            <a:avLst/>
          </a:prstGeom>
        </p:spPr>
      </p:pic>
    </p:spTree>
    <p:extLst>
      <p:ext uri="{BB962C8B-B14F-4D97-AF65-F5344CB8AC3E}">
        <p14:creationId xmlns:p14="http://schemas.microsoft.com/office/powerpoint/2010/main" val="3955678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92B58-F56D-55C0-0AB9-7ED7ECBCB2A4}"/>
              </a:ext>
            </a:extLst>
          </p:cNvPr>
          <p:cNvPicPr>
            <a:picLocks noChangeAspect="1"/>
          </p:cNvPicPr>
          <p:nvPr/>
        </p:nvPicPr>
        <p:blipFill>
          <a:blip r:embed="rId2"/>
          <a:stretch>
            <a:fillRect/>
          </a:stretch>
        </p:blipFill>
        <p:spPr>
          <a:xfrm>
            <a:off x="0" y="899631"/>
            <a:ext cx="9144000" cy="5058737"/>
          </a:xfrm>
          <a:prstGeom prst="rect">
            <a:avLst/>
          </a:prstGeom>
        </p:spPr>
      </p:pic>
    </p:spTree>
    <p:extLst>
      <p:ext uri="{BB962C8B-B14F-4D97-AF65-F5344CB8AC3E}">
        <p14:creationId xmlns:p14="http://schemas.microsoft.com/office/powerpoint/2010/main" val="2474888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a:extLst>
              <a:ext uri="{FF2B5EF4-FFF2-40B4-BE49-F238E27FC236}">
                <a16:creationId xmlns:a16="http://schemas.microsoft.com/office/drawing/2014/main" id="{F36A6083-E49C-0C91-1569-A0B94D30C55F}"/>
              </a:ext>
            </a:extLst>
          </p:cNvPr>
          <p:cNvSpPr>
            <a:spLocks noGrp="1"/>
          </p:cNvSpPr>
          <p:nvPr>
            <p:ph type="title"/>
          </p:nvPr>
        </p:nvSpPr>
        <p:spPr>
          <a:xfrm>
            <a:off x="609600" y="121920"/>
            <a:ext cx="8534400" cy="1116945"/>
          </a:xfrm>
        </p:spPr>
        <p:txBody>
          <a:bodyPr/>
          <a:lstStyle/>
          <a:p>
            <a:pPr algn="ctr" eaLnBrk="1" hangingPunct="1"/>
            <a:r>
              <a:rPr lang="en-US" altLang="en-US" sz="3600" b="1" dirty="0">
                <a:solidFill>
                  <a:srgbClr val="000000"/>
                </a:solidFill>
                <a:latin typeface="+mn-lt"/>
                <a:ea typeface="ＭＳ Ｐゴシック" panose="020B0600070205080204" pitchFamily="34" charset="-128"/>
              </a:rPr>
              <a:t>UF Health Neurodevelopmental Pediatric Center Programs</a:t>
            </a:r>
          </a:p>
        </p:txBody>
      </p:sp>
      <p:graphicFrame>
        <p:nvGraphicFramePr>
          <p:cNvPr id="4" name="Content Placeholder 3">
            <a:extLst>
              <a:ext uri="{FF2B5EF4-FFF2-40B4-BE49-F238E27FC236}">
                <a16:creationId xmlns:a16="http://schemas.microsoft.com/office/drawing/2014/main" id="{BB8AE6C3-B182-456B-9CDE-FE04B04DFAFA}"/>
              </a:ext>
            </a:extLst>
          </p:cNvPr>
          <p:cNvGraphicFramePr>
            <a:graphicFrameLocks noGrp="1"/>
          </p:cNvGraphicFramePr>
          <p:nvPr>
            <p:ph idx="1"/>
            <p:extLst>
              <p:ext uri="{D42A27DB-BD31-4B8C-83A1-F6EECF244321}">
                <p14:modId xmlns:p14="http://schemas.microsoft.com/office/powerpoint/2010/main" val="607708502"/>
              </p:ext>
            </p:extLst>
          </p:nvPr>
        </p:nvGraphicFramePr>
        <p:xfrm>
          <a:off x="152400" y="1238865"/>
          <a:ext cx="8808720" cy="5409515"/>
        </p:xfrm>
        <a:graphic>
          <a:graphicData uri="http://schemas.openxmlformats.org/drawingml/2006/table">
            <a:tbl>
              <a:tblPr/>
              <a:tblGrid>
                <a:gridCol w="4329710">
                  <a:extLst>
                    <a:ext uri="{9D8B030D-6E8A-4147-A177-3AD203B41FA5}">
                      <a16:colId xmlns:a16="http://schemas.microsoft.com/office/drawing/2014/main" val="3796329696"/>
                    </a:ext>
                  </a:extLst>
                </a:gridCol>
                <a:gridCol w="4479010">
                  <a:extLst>
                    <a:ext uri="{9D8B030D-6E8A-4147-A177-3AD203B41FA5}">
                      <a16:colId xmlns:a16="http://schemas.microsoft.com/office/drawing/2014/main" val="3934965803"/>
                    </a:ext>
                  </a:extLst>
                </a:gridCol>
              </a:tblGrid>
              <a:tr h="241185">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Narkisim" panose="020E0502050101010101" pitchFamily="34" charset="-79"/>
                          <a:ea typeface="Calibri" panose="020F0502020204030204" pitchFamily="34" charset="0"/>
                          <a:cs typeface="Narkisim" panose="020E0502050101010101" pitchFamily="34" charset="-79"/>
                        </a:rPr>
                        <a:t>Grant-Funded Programs</a:t>
                      </a:r>
                    </a:p>
                  </a:txBody>
                  <a:tcPr marL="66631" marR="66631" marT="0" marB="0"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399269192"/>
                  </a:ext>
                </a:extLst>
              </a:tr>
              <a:tr h="1340035">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rPr>
                        <a:t>Center for Autism and Related Disabilities</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rPr>
                        <a:t>(CARD)</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Dr. David Childers, Jr. – Executive Director</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Jeannie Potthast – Asst. Director</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Karen Auger – Clinical Office Manager</a:t>
                      </a:r>
                    </a:p>
                  </a:txBody>
                  <a:tcPr marL="66631" marR="66631"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rPr>
                        <a:t>Florida Diagnostic &amp;Learning Resources System Multidisciplinary Center (FDLRS-MDC)</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Dr. David Childers, Jr. – Executive Director</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Jeannie Potthast – Asst. Director</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School Psychology Team –Staci Routman, Johanna Lopez, Lotoya Odom</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Karen Auger – Clinical Office Manager</a:t>
                      </a:r>
                    </a:p>
                  </a:txBody>
                  <a:tcPr marL="66631" marR="66631"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2225683309"/>
                  </a:ext>
                </a:extLst>
              </a:tr>
              <a:tr h="3809315">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Works with children and adults with an autism spectrum disorder, dual sensory impairment or sensory impairment combined with another disabling condition.</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Parent/Caregiver Consultations</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Family Support: counseling, support groups and Sibshops.</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Teacher consultations and trainings.</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Technical Assistance for functional behavioral assessment and behavior support plans. </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Public Awareness Events</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Annual Statewide Conference</a:t>
                      </a:r>
                    </a:p>
                  </a:txBody>
                  <a:tcPr marL="66631" marR="66631"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Psychoeducational, psychological, speech and/or language, and neurodevelopmental evaluations for children 3 to 22 years, providing they are still in high school, who are struggling in school due to complicated medical, behavioral, developmental and/or social histories.</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Feedback session and report detailing findings and diagnoses made.</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Consultations with families to assist in planning for the child’s educational and psychological needs.</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Social Groups and Sibling Support Groups.</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Educational consultation and support services, including collaboration with school personnel to facilitate provision of intervention services. </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Trainings for teachers, students, family and other professionals. </a:t>
                      </a:r>
                    </a:p>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Public Awareness Events </a:t>
                      </a:r>
                    </a:p>
                  </a:txBody>
                  <a:tcPr marL="66631" marR="66631"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2469691"/>
                  </a:ext>
                </a:extLst>
              </a:tr>
            </a:tbl>
          </a:graphicData>
        </a:graphic>
      </p:graphicFrame>
    </p:spTree>
    <p:extLst>
      <p:ext uri="{BB962C8B-B14F-4D97-AF65-F5344CB8AC3E}">
        <p14:creationId xmlns:p14="http://schemas.microsoft.com/office/powerpoint/2010/main" val="177726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17B6D-60F6-5F92-D27E-DFB13FEF479F}"/>
              </a:ext>
            </a:extLst>
          </p:cNvPr>
          <p:cNvPicPr>
            <a:picLocks noChangeAspect="1"/>
          </p:cNvPicPr>
          <p:nvPr/>
        </p:nvPicPr>
        <p:blipFill>
          <a:blip r:embed="rId2"/>
          <a:stretch>
            <a:fillRect/>
          </a:stretch>
        </p:blipFill>
        <p:spPr>
          <a:xfrm>
            <a:off x="0" y="869515"/>
            <a:ext cx="9144000" cy="5118970"/>
          </a:xfrm>
          <a:prstGeom prst="rect">
            <a:avLst/>
          </a:prstGeom>
        </p:spPr>
      </p:pic>
    </p:spTree>
    <p:extLst>
      <p:ext uri="{BB962C8B-B14F-4D97-AF65-F5344CB8AC3E}">
        <p14:creationId xmlns:p14="http://schemas.microsoft.com/office/powerpoint/2010/main" val="4173965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1286-44C4-474F-B446-074C1FCFF4E1}"/>
              </a:ext>
            </a:extLst>
          </p:cNvPr>
          <p:cNvSpPr>
            <a:spLocks noGrp="1"/>
          </p:cNvSpPr>
          <p:nvPr>
            <p:ph type="ctrTitle"/>
          </p:nvPr>
        </p:nvSpPr>
        <p:spPr>
          <a:xfrm>
            <a:off x="489794" y="2811637"/>
            <a:ext cx="6914662" cy="1234727"/>
          </a:xfrm>
        </p:spPr>
        <p:txBody>
          <a:bodyPr/>
          <a:lstStyle/>
          <a:p>
            <a:pPr algn="l"/>
            <a:br>
              <a:rPr lang="en-US" sz="6000" dirty="0">
                <a:solidFill>
                  <a:srgbClr val="222D65"/>
                </a:solidFill>
                <a:latin typeface="Neris" panose="00000800000000000000" pitchFamily="50" charset="0"/>
              </a:rPr>
            </a:br>
            <a:endParaRPr lang="en-US" sz="6000" dirty="0">
              <a:solidFill>
                <a:srgbClr val="222D65"/>
              </a:solidFill>
              <a:latin typeface="Neris" panose="00000800000000000000" pitchFamily="50" charset="0"/>
            </a:endParaRPr>
          </a:p>
        </p:txBody>
      </p:sp>
      <p:sp>
        <p:nvSpPr>
          <p:cNvPr id="4" name="Subtitle 3">
            <a:extLst>
              <a:ext uri="{FF2B5EF4-FFF2-40B4-BE49-F238E27FC236}">
                <a16:creationId xmlns:a16="http://schemas.microsoft.com/office/drawing/2014/main" id="{8BE6B850-12F2-426B-AB2C-BC1824E7ECCE}"/>
              </a:ext>
            </a:extLst>
          </p:cNvPr>
          <p:cNvSpPr>
            <a:spLocks noGrp="1"/>
          </p:cNvSpPr>
          <p:nvPr>
            <p:ph type="subTitle" idx="1"/>
          </p:nvPr>
        </p:nvSpPr>
        <p:spPr>
          <a:xfrm>
            <a:off x="1131506" y="4283424"/>
            <a:ext cx="5825202" cy="713794"/>
          </a:xfrm>
        </p:spPr>
        <p:txBody>
          <a:bodyPr>
            <a:normAutofit/>
          </a:bodyPr>
          <a:lstStyle/>
          <a:p>
            <a:r>
              <a:rPr lang="en-US" sz="1800" b="1" dirty="0">
                <a:solidFill>
                  <a:srgbClr val="222D65"/>
                </a:solidFill>
                <a:latin typeface="+mj-lt"/>
              </a:rPr>
              <a:t>Jillian Patterson- Recruiter </a:t>
            </a:r>
          </a:p>
        </p:txBody>
      </p:sp>
      <p:pic>
        <p:nvPicPr>
          <p:cNvPr id="5" name="Picture 4">
            <a:extLst>
              <a:ext uri="{FF2B5EF4-FFF2-40B4-BE49-F238E27FC236}">
                <a16:creationId xmlns:a16="http://schemas.microsoft.com/office/drawing/2014/main" id="{E5F05E81-26D5-4F19-BB8E-9667F7146244}"/>
              </a:ext>
            </a:extLst>
          </p:cNvPr>
          <p:cNvPicPr>
            <a:picLocks noChangeAspect="1"/>
          </p:cNvPicPr>
          <p:nvPr/>
        </p:nvPicPr>
        <p:blipFill>
          <a:blip r:embed="rId2"/>
          <a:stretch>
            <a:fillRect/>
          </a:stretch>
        </p:blipFill>
        <p:spPr>
          <a:xfrm>
            <a:off x="641367" y="1339851"/>
            <a:ext cx="5772056" cy="1739457"/>
          </a:xfrm>
          <a:prstGeom prst="rect">
            <a:avLst/>
          </a:prstGeom>
        </p:spPr>
      </p:pic>
    </p:spTree>
    <p:extLst>
      <p:ext uri="{BB962C8B-B14F-4D97-AF65-F5344CB8AC3E}">
        <p14:creationId xmlns:p14="http://schemas.microsoft.com/office/powerpoint/2010/main" val="35055703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1286-44C4-474F-B446-074C1FCFF4E1}"/>
              </a:ext>
            </a:extLst>
          </p:cNvPr>
          <p:cNvSpPr>
            <a:spLocks noGrp="1"/>
          </p:cNvSpPr>
          <p:nvPr>
            <p:ph type="ctrTitle"/>
          </p:nvPr>
        </p:nvSpPr>
        <p:spPr>
          <a:xfrm>
            <a:off x="3501722" y="1102661"/>
            <a:ext cx="2623174" cy="1595004"/>
          </a:xfrm>
        </p:spPr>
        <p:txBody>
          <a:bodyPr>
            <a:normAutofit fontScale="90000"/>
          </a:bodyPr>
          <a:lstStyle/>
          <a:p>
            <a:pPr algn="l"/>
            <a:r>
              <a:rPr lang="en-US" sz="3300" b="1" dirty="0"/>
              <a:t>Dual &amp; Secondary Enrollment</a:t>
            </a:r>
          </a:p>
        </p:txBody>
      </p:sp>
      <p:sp>
        <p:nvSpPr>
          <p:cNvPr id="4" name="Subtitle 3">
            <a:extLst>
              <a:ext uri="{FF2B5EF4-FFF2-40B4-BE49-F238E27FC236}">
                <a16:creationId xmlns:a16="http://schemas.microsoft.com/office/drawing/2014/main" id="{8BE6B850-12F2-426B-AB2C-BC1824E7ECCE}"/>
              </a:ext>
            </a:extLst>
          </p:cNvPr>
          <p:cNvSpPr>
            <a:spLocks noGrp="1"/>
          </p:cNvSpPr>
          <p:nvPr>
            <p:ph type="subTitle" idx="1"/>
          </p:nvPr>
        </p:nvSpPr>
        <p:spPr>
          <a:xfrm>
            <a:off x="3340769" y="2837513"/>
            <a:ext cx="4658605" cy="2633292"/>
          </a:xfrm>
        </p:spPr>
        <p:txBody>
          <a:bodyPr>
            <a:normAutofit fontScale="25000" lnSpcReduction="20000"/>
          </a:bodyPr>
          <a:lstStyle/>
          <a:p>
            <a:pPr marL="428625" indent="-428625" algn="l">
              <a:lnSpc>
                <a:spcPct val="90000"/>
              </a:lnSpc>
              <a:buFont typeface="Arial" panose="020B0604020202020204" pitchFamily="34" charset="0"/>
              <a:buChar char="•"/>
            </a:pPr>
            <a:r>
              <a:rPr lang="en-US" sz="6000" dirty="0">
                <a:solidFill>
                  <a:srgbClr val="222D65"/>
                </a:solidFill>
                <a:latin typeface="+mj-lt"/>
                <a:ea typeface="+mj-ea"/>
                <a:cs typeface="+mj-cs"/>
              </a:rPr>
              <a:t>Experience </a:t>
            </a:r>
            <a:r>
              <a:rPr lang="en-US" sz="6000" b="1" dirty="0">
                <a:solidFill>
                  <a:srgbClr val="222D65"/>
                </a:solidFill>
                <a:latin typeface="+mj-lt"/>
                <a:ea typeface="+mj-ea"/>
                <a:cs typeface="+mj-cs"/>
              </a:rPr>
              <a:t>hands-on training</a:t>
            </a:r>
            <a:endParaRPr lang="en-US" sz="6000" dirty="0">
              <a:solidFill>
                <a:srgbClr val="222D65"/>
              </a:solidFill>
              <a:latin typeface="+mj-lt"/>
              <a:ea typeface="+mj-ea"/>
              <a:cs typeface="+mj-cs"/>
            </a:endParaRPr>
          </a:p>
          <a:p>
            <a:pPr marL="428625" indent="-428625" algn="l">
              <a:lnSpc>
                <a:spcPct val="90000"/>
              </a:lnSpc>
              <a:buFont typeface="Arial" panose="020B0604020202020204" pitchFamily="34" charset="0"/>
              <a:buChar char="•"/>
            </a:pPr>
            <a:endParaRPr lang="en-US" sz="6000" dirty="0">
              <a:solidFill>
                <a:srgbClr val="222D65"/>
              </a:solidFill>
              <a:latin typeface="+mj-lt"/>
              <a:ea typeface="+mj-ea"/>
              <a:cs typeface="+mj-cs"/>
            </a:endParaRPr>
          </a:p>
          <a:p>
            <a:pPr marL="428625" indent="-428625" algn="l">
              <a:lnSpc>
                <a:spcPct val="90000"/>
              </a:lnSpc>
              <a:buFont typeface="Arial" panose="020B0604020202020204" pitchFamily="34" charset="0"/>
              <a:buChar char="•"/>
            </a:pPr>
            <a:r>
              <a:rPr lang="en-US" sz="6000" dirty="0">
                <a:solidFill>
                  <a:srgbClr val="222D65"/>
                </a:solidFill>
                <a:latin typeface="+mj-lt"/>
                <a:ea typeface="+mj-ea"/>
                <a:cs typeface="+mj-cs"/>
              </a:rPr>
              <a:t>Head start to receiving </a:t>
            </a:r>
            <a:r>
              <a:rPr lang="en-US" sz="6000" b="1" dirty="0">
                <a:solidFill>
                  <a:srgbClr val="222D65"/>
                </a:solidFill>
                <a:latin typeface="+mj-lt"/>
                <a:ea typeface="+mj-ea"/>
                <a:cs typeface="+mj-cs"/>
              </a:rPr>
              <a:t>industry </a:t>
            </a:r>
            <a:br>
              <a:rPr lang="en-US" sz="6000" b="1" dirty="0">
                <a:solidFill>
                  <a:srgbClr val="222D65"/>
                </a:solidFill>
                <a:latin typeface="+mj-lt"/>
                <a:ea typeface="+mj-ea"/>
                <a:cs typeface="+mj-cs"/>
              </a:rPr>
            </a:br>
            <a:r>
              <a:rPr lang="en-US" sz="6000" b="1" dirty="0">
                <a:solidFill>
                  <a:srgbClr val="222D65"/>
                </a:solidFill>
                <a:latin typeface="+mj-lt"/>
                <a:ea typeface="+mj-ea"/>
                <a:cs typeface="+mj-cs"/>
              </a:rPr>
              <a:t>certifications or licensures</a:t>
            </a:r>
          </a:p>
          <a:p>
            <a:pPr marL="428625" indent="-428625" algn="l">
              <a:lnSpc>
                <a:spcPct val="90000"/>
              </a:lnSpc>
              <a:buFont typeface="Arial" panose="020B0604020202020204" pitchFamily="34" charset="0"/>
              <a:buChar char="•"/>
            </a:pPr>
            <a:endParaRPr lang="en-US" sz="6000" dirty="0">
              <a:solidFill>
                <a:srgbClr val="222D65"/>
              </a:solidFill>
              <a:latin typeface="Neris" panose="00000800000000000000" pitchFamily="50" charset="0"/>
              <a:ea typeface="+mj-ea"/>
              <a:cs typeface="+mj-cs"/>
            </a:endParaRPr>
          </a:p>
          <a:p>
            <a:pPr marL="428625" indent="-428625" algn="l">
              <a:lnSpc>
                <a:spcPct val="90000"/>
              </a:lnSpc>
              <a:buFont typeface="Arial" panose="020B0604020202020204" pitchFamily="34" charset="0"/>
              <a:buChar char="•"/>
            </a:pPr>
            <a:r>
              <a:rPr lang="en-US" sz="6000" b="1" dirty="0">
                <a:solidFill>
                  <a:srgbClr val="222D65"/>
                </a:solidFill>
                <a:latin typeface="+mj-lt"/>
                <a:ea typeface="+mj-ea"/>
                <a:cs typeface="+mj-cs"/>
              </a:rPr>
              <a:t>Savings</a:t>
            </a:r>
            <a:r>
              <a:rPr lang="en-US" sz="6000" dirty="0">
                <a:solidFill>
                  <a:srgbClr val="222D65"/>
                </a:solidFill>
                <a:latin typeface="+mj-lt"/>
                <a:ea typeface="+mj-ea"/>
                <a:cs typeface="+mj-cs"/>
              </a:rPr>
              <a:t> on education</a:t>
            </a:r>
          </a:p>
          <a:p>
            <a:pPr marL="428625" indent="-428625" algn="l">
              <a:lnSpc>
                <a:spcPct val="90000"/>
              </a:lnSpc>
              <a:buFont typeface="Arial" panose="020B0604020202020204" pitchFamily="34" charset="0"/>
              <a:buChar char="•"/>
            </a:pPr>
            <a:endParaRPr lang="en-US" sz="6000" dirty="0">
              <a:solidFill>
                <a:srgbClr val="222D65"/>
              </a:solidFill>
              <a:latin typeface="+mj-lt"/>
              <a:ea typeface="+mj-ea"/>
              <a:cs typeface="+mj-cs"/>
            </a:endParaRPr>
          </a:p>
          <a:p>
            <a:pPr marL="428625" indent="-428625" algn="l">
              <a:lnSpc>
                <a:spcPct val="90000"/>
              </a:lnSpc>
              <a:buFont typeface="Arial" panose="020B0604020202020204" pitchFamily="34" charset="0"/>
              <a:buChar char="•"/>
            </a:pPr>
            <a:r>
              <a:rPr lang="en-US" sz="6000" b="1" dirty="0">
                <a:solidFill>
                  <a:srgbClr val="222D65"/>
                </a:solidFill>
                <a:latin typeface="+mj-lt"/>
                <a:ea typeface="+mj-ea"/>
                <a:cs typeface="+mj-cs"/>
              </a:rPr>
              <a:t>Exploration </a:t>
            </a:r>
            <a:r>
              <a:rPr lang="en-US" sz="6000" dirty="0">
                <a:solidFill>
                  <a:srgbClr val="222D65"/>
                </a:solidFill>
                <a:latin typeface="+mj-lt"/>
                <a:ea typeface="+mj-ea"/>
                <a:cs typeface="+mj-cs"/>
              </a:rPr>
              <a:t>of high skill, high wage jobs</a:t>
            </a:r>
          </a:p>
          <a:p>
            <a:pPr algn="l">
              <a:lnSpc>
                <a:spcPct val="90000"/>
              </a:lnSpc>
            </a:pPr>
            <a:endParaRPr lang="en-US" sz="750" i="1" dirty="0">
              <a:latin typeface="Calibri" panose="020F0502020204030204" pitchFamily="34" charset="0"/>
            </a:endParaRPr>
          </a:p>
        </p:txBody>
      </p:sp>
      <p:sp>
        <p:nvSpPr>
          <p:cNvPr id="10" name="Isosceles Triangle 9">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1" y="866775"/>
            <a:ext cx="631947" cy="4249616"/>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DE81D05F-43AE-412C-9AED-870C1FB68FC7}"/>
              </a:ext>
            </a:extLst>
          </p:cNvPr>
          <p:cNvPicPr>
            <a:picLocks noChangeAspect="1"/>
          </p:cNvPicPr>
          <p:nvPr/>
        </p:nvPicPr>
        <p:blipFill>
          <a:blip r:embed="rId2"/>
          <a:stretch>
            <a:fillRect/>
          </a:stretch>
        </p:blipFill>
        <p:spPr>
          <a:xfrm>
            <a:off x="550353" y="1387195"/>
            <a:ext cx="2705391" cy="4083610"/>
          </a:xfrm>
          <a:prstGeom prst="rect">
            <a:avLst/>
          </a:prstGeom>
        </p:spPr>
      </p:pic>
    </p:spTree>
    <p:extLst>
      <p:ext uri="{BB962C8B-B14F-4D97-AF65-F5344CB8AC3E}">
        <p14:creationId xmlns:p14="http://schemas.microsoft.com/office/powerpoint/2010/main" val="3361435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0900"/>
            <a:ext cx="9144000" cy="5149850"/>
            <a:chOff x="0" y="-8467"/>
            <a:chExt cx="12192000" cy="6866467"/>
          </a:xfrm>
        </p:grpSpPr>
        <p:cxnSp>
          <p:nvCxnSpPr>
            <p:cNvPr id="14" name="Straight Connector 13">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a:extLst>
              <a:ext uri="{FF2B5EF4-FFF2-40B4-BE49-F238E27FC236}">
                <a16:creationId xmlns:a16="http://schemas.microsoft.com/office/drawing/2014/main" id="{890CD4C9-8264-4A5C-AD6B-4FB203ACDA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 r="-2" b="-2"/>
          <a:stretch/>
        </p:blipFill>
        <p:spPr>
          <a:xfrm>
            <a:off x="241536" y="857249"/>
            <a:ext cx="3413479" cy="2571750"/>
          </a:xfrm>
          <a:custGeom>
            <a:avLst/>
            <a:gdLst>
              <a:gd name="connsiteX0" fmla="*/ 509916 w 4551305"/>
              <a:gd name="connsiteY0" fmla="*/ 0 h 3429000"/>
              <a:gd name="connsiteX1" fmla="*/ 4551305 w 4551305"/>
              <a:gd name="connsiteY1" fmla="*/ 0 h 3429000"/>
              <a:gd name="connsiteX2" fmla="*/ 4551305 w 4551305"/>
              <a:gd name="connsiteY2" fmla="*/ 1 h 3429000"/>
              <a:gd name="connsiteX3" fmla="*/ 3693885 w 4551305"/>
              <a:gd name="connsiteY3" fmla="*/ 1 h 3429000"/>
              <a:gd name="connsiteX4" fmla="*/ 3181696 w 4551305"/>
              <a:gd name="connsiteY4" fmla="*/ 3429000 h 3429000"/>
              <a:gd name="connsiteX5" fmla="*/ 0 w 4551305"/>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47421286-44C4-474F-B446-074C1FCFF4E1}"/>
              </a:ext>
            </a:extLst>
          </p:cNvPr>
          <p:cNvSpPr>
            <a:spLocks noGrp="1"/>
          </p:cNvSpPr>
          <p:nvPr>
            <p:ph type="ctrTitle"/>
          </p:nvPr>
        </p:nvSpPr>
        <p:spPr>
          <a:xfrm>
            <a:off x="3119419" y="1109827"/>
            <a:ext cx="3836082" cy="990600"/>
          </a:xfrm>
        </p:spPr>
        <p:txBody>
          <a:bodyPr vert="horz" lIns="68580" tIns="34290" rIns="68580" bIns="34290" rtlCol="0" anchor="t">
            <a:noAutofit/>
          </a:bodyPr>
          <a:lstStyle/>
          <a:p>
            <a:pPr algn="l"/>
            <a:r>
              <a:rPr lang="en-US" sz="3300" b="1" dirty="0"/>
              <a:t>Dual Enrollment Programs</a:t>
            </a:r>
          </a:p>
        </p:txBody>
      </p:sp>
      <p:pic>
        <p:nvPicPr>
          <p:cNvPr id="8" name="Picture 7">
            <a:extLst>
              <a:ext uri="{FF2B5EF4-FFF2-40B4-BE49-F238E27FC236}">
                <a16:creationId xmlns:a16="http://schemas.microsoft.com/office/drawing/2014/main" id="{DB778901-BA23-4DE8-9381-77EBE4DCF14F}"/>
              </a:ext>
            </a:extLst>
          </p:cNvPr>
          <p:cNvPicPr>
            <a:picLocks noChangeAspect="1"/>
          </p:cNvPicPr>
          <p:nvPr/>
        </p:nvPicPr>
        <p:blipFill rotWithShape="1">
          <a:blip r:embed="rId3"/>
          <a:srcRect l="1058" r="36679" b="-1"/>
          <a:stretch/>
        </p:blipFill>
        <p:spPr>
          <a:xfrm>
            <a:off x="-7975" y="3429000"/>
            <a:ext cx="2635782" cy="2571751"/>
          </a:xfrm>
          <a:custGeom>
            <a:avLst/>
            <a:gdLst>
              <a:gd name="connsiteX0" fmla="*/ 332680 w 3514376"/>
              <a:gd name="connsiteY0" fmla="*/ 0 h 3429001"/>
              <a:gd name="connsiteX1" fmla="*/ 3514376 w 3514376"/>
              <a:gd name="connsiteY1" fmla="*/ 0 h 3429001"/>
              <a:gd name="connsiteX2" fmla="*/ 3002186 w 3514376"/>
              <a:gd name="connsiteY2" fmla="*/ 3429001 h 3429001"/>
              <a:gd name="connsiteX3" fmla="*/ 0 w 3514376"/>
              <a:gd name="connsiteY3" fmla="*/ 3429001 h 3429001"/>
              <a:gd name="connsiteX4" fmla="*/ 0 w 351437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76" h="3429001">
                <a:moveTo>
                  <a:pt x="332680" y="0"/>
                </a:moveTo>
                <a:lnTo>
                  <a:pt x="3514376" y="0"/>
                </a:lnTo>
                <a:lnTo>
                  <a:pt x="3002186" y="3429001"/>
                </a:lnTo>
                <a:lnTo>
                  <a:pt x="0" y="3429001"/>
                </a:lnTo>
                <a:lnTo>
                  <a:pt x="0" y="2237155"/>
                </a:lnTo>
                <a:close/>
              </a:path>
            </a:pathLst>
          </a:custGeom>
        </p:spPr>
      </p:pic>
      <p:cxnSp>
        <p:nvCxnSpPr>
          <p:cNvPr id="25" name="Straight Connector 24">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9009" y="3428999"/>
            <a:ext cx="24383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31947" cy="4249616"/>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ubtitle 3">
            <a:extLst>
              <a:ext uri="{FF2B5EF4-FFF2-40B4-BE49-F238E27FC236}">
                <a16:creationId xmlns:a16="http://schemas.microsoft.com/office/drawing/2014/main" id="{8BE6B850-12F2-426B-AB2C-BC1824E7ECCE}"/>
              </a:ext>
            </a:extLst>
          </p:cNvPr>
          <p:cNvSpPr>
            <a:spLocks noGrp="1"/>
          </p:cNvSpPr>
          <p:nvPr>
            <p:ph type="subTitle" idx="1"/>
          </p:nvPr>
        </p:nvSpPr>
        <p:spPr>
          <a:xfrm>
            <a:off x="3119418" y="2359354"/>
            <a:ext cx="3906460" cy="3634469"/>
          </a:xfrm>
        </p:spPr>
        <p:txBody>
          <a:bodyPr vert="horz" lIns="68580" tIns="34290" rIns="68580" bIns="34290" rtlCol="0">
            <a:normAutofit fontScale="85000" lnSpcReduction="20000"/>
          </a:bodyPr>
          <a:lstStyle/>
          <a:p>
            <a:pPr algn="l">
              <a:lnSpc>
                <a:spcPct val="90000"/>
              </a:lnSpc>
            </a:pPr>
            <a:r>
              <a:rPr lang="en-US" sz="1950" dirty="0">
                <a:solidFill>
                  <a:srgbClr val="002060"/>
                </a:solidFill>
              </a:rPr>
              <a:t>Health Services </a:t>
            </a:r>
          </a:p>
          <a:p>
            <a:pPr marL="557213" lvl="1" indent="-214313" algn="l">
              <a:lnSpc>
                <a:spcPct val="90000"/>
              </a:lnSpc>
              <a:buFont typeface="Wingdings 3" charset="2"/>
              <a:buChar char=""/>
            </a:pPr>
            <a:r>
              <a:rPr lang="en-US" sz="1800" dirty="0">
                <a:solidFill>
                  <a:srgbClr val="002060"/>
                </a:solidFill>
              </a:rPr>
              <a:t>Dental Assisting </a:t>
            </a:r>
          </a:p>
          <a:p>
            <a:pPr marL="557213" lvl="1" indent="-214313" algn="l">
              <a:lnSpc>
                <a:spcPct val="90000"/>
              </a:lnSpc>
              <a:buFont typeface="Wingdings 3" charset="2"/>
              <a:buChar char=""/>
            </a:pPr>
            <a:r>
              <a:rPr lang="en-US" sz="1800" dirty="0">
                <a:solidFill>
                  <a:srgbClr val="002060"/>
                </a:solidFill>
              </a:rPr>
              <a:t>Medical Assisting</a:t>
            </a:r>
          </a:p>
          <a:p>
            <a:pPr lvl="1" algn="l">
              <a:lnSpc>
                <a:spcPct val="90000"/>
              </a:lnSpc>
            </a:pPr>
            <a:endParaRPr lang="en-US" sz="1800" dirty="0">
              <a:solidFill>
                <a:srgbClr val="002060"/>
              </a:solidFill>
            </a:endParaRPr>
          </a:p>
          <a:p>
            <a:pPr algn="l">
              <a:lnSpc>
                <a:spcPct val="90000"/>
              </a:lnSpc>
            </a:pPr>
            <a:r>
              <a:rPr lang="en-US" sz="1950" dirty="0">
                <a:solidFill>
                  <a:srgbClr val="002060"/>
                </a:solidFill>
              </a:rPr>
              <a:t>Industrial Programs</a:t>
            </a:r>
          </a:p>
          <a:p>
            <a:pPr marL="557213" lvl="1" indent="-214313" algn="l">
              <a:lnSpc>
                <a:spcPct val="90000"/>
              </a:lnSpc>
              <a:buFont typeface="Wingdings 3" charset="2"/>
              <a:buChar char=""/>
            </a:pPr>
            <a:r>
              <a:rPr lang="en-US" sz="1800" dirty="0">
                <a:solidFill>
                  <a:srgbClr val="002060"/>
                </a:solidFill>
              </a:rPr>
              <a:t>Air Conditioning Technology</a:t>
            </a:r>
          </a:p>
          <a:p>
            <a:pPr marL="557213" lvl="1" indent="-214313" algn="l">
              <a:lnSpc>
                <a:spcPct val="90000"/>
              </a:lnSpc>
              <a:buFont typeface="Wingdings 3" charset="2"/>
              <a:buChar char=""/>
            </a:pPr>
            <a:r>
              <a:rPr lang="en-US" sz="1800" dirty="0">
                <a:solidFill>
                  <a:srgbClr val="002060"/>
                </a:solidFill>
              </a:rPr>
              <a:t>Welding Technology</a:t>
            </a:r>
          </a:p>
          <a:p>
            <a:pPr marL="557213" lvl="1" indent="-214313" algn="l">
              <a:lnSpc>
                <a:spcPct val="90000"/>
              </a:lnSpc>
              <a:buFont typeface="Wingdings 3" charset="2"/>
              <a:buChar char=""/>
            </a:pPr>
            <a:r>
              <a:rPr lang="en-US" sz="1800" dirty="0">
                <a:solidFill>
                  <a:srgbClr val="002060"/>
                </a:solidFill>
              </a:rPr>
              <a:t>Automotive Service Technology</a:t>
            </a:r>
          </a:p>
          <a:p>
            <a:pPr marL="557213" lvl="1" indent="-214313" algn="l">
              <a:lnSpc>
                <a:spcPct val="90000"/>
              </a:lnSpc>
              <a:buFont typeface="Wingdings 3" charset="2"/>
              <a:buChar char=""/>
            </a:pPr>
            <a:r>
              <a:rPr lang="en-US" sz="1800" dirty="0">
                <a:solidFill>
                  <a:srgbClr val="002060"/>
                </a:solidFill>
              </a:rPr>
              <a:t>Diesel Technology </a:t>
            </a:r>
          </a:p>
          <a:p>
            <a:pPr marL="557213" lvl="1" indent="-214313" algn="l">
              <a:lnSpc>
                <a:spcPct val="90000"/>
              </a:lnSpc>
              <a:buFont typeface="Wingdings 3" charset="2"/>
              <a:buChar char=""/>
            </a:pPr>
            <a:r>
              <a:rPr lang="en-US" sz="1800" dirty="0">
                <a:solidFill>
                  <a:srgbClr val="002060"/>
                </a:solidFill>
              </a:rPr>
              <a:t>Culinary Arts</a:t>
            </a:r>
          </a:p>
          <a:p>
            <a:pPr marL="557213" lvl="1" indent="-214313" algn="l">
              <a:lnSpc>
                <a:spcPct val="90000"/>
              </a:lnSpc>
              <a:buFont typeface="Wingdings 3" charset="2"/>
              <a:buChar char=""/>
            </a:pPr>
            <a:r>
              <a:rPr lang="en-US" sz="1800" dirty="0">
                <a:solidFill>
                  <a:srgbClr val="002060"/>
                </a:solidFill>
              </a:rPr>
              <a:t>Landscape &amp; Turf Management</a:t>
            </a:r>
          </a:p>
          <a:p>
            <a:pPr marL="557213" lvl="1" indent="-214313" algn="l">
              <a:lnSpc>
                <a:spcPct val="90000"/>
              </a:lnSpc>
              <a:buFont typeface="Wingdings 3" charset="2"/>
              <a:buChar char=""/>
            </a:pPr>
            <a:r>
              <a:rPr lang="en-US" sz="1800" dirty="0">
                <a:solidFill>
                  <a:srgbClr val="002060"/>
                </a:solidFill>
              </a:rPr>
              <a:t>Nursery Management</a:t>
            </a:r>
          </a:p>
          <a:p>
            <a:pPr marL="257175" indent="-257175" algn="l">
              <a:lnSpc>
                <a:spcPct val="90000"/>
              </a:lnSpc>
              <a:buFont typeface="Wingdings 3" charset="2"/>
              <a:buChar char=""/>
            </a:pPr>
            <a:endParaRPr lang="en-US" sz="1125" b="1" dirty="0">
              <a:solidFill>
                <a:schemeClr val="tx1">
                  <a:lumMod val="75000"/>
                  <a:lumOff val="25000"/>
                </a:schemeClr>
              </a:solidFill>
            </a:endParaRPr>
          </a:p>
          <a:p>
            <a:pPr marL="257175" indent="-257175" algn="l">
              <a:lnSpc>
                <a:spcPct val="90000"/>
              </a:lnSpc>
              <a:buFont typeface="Wingdings 3" charset="2"/>
              <a:buChar char=""/>
            </a:pPr>
            <a:endParaRPr lang="en-US" sz="1125" b="1" dirty="0">
              <a:solidFill>
                <a:schemeClr val="tx1">
                  <a:lumMod val="75000"/>
                  <a:lumOff val="25000"/>
                </a:schemeClr>
              </a:solidFill>
            </a:endParaRPr>
          </a:p>
          <a:p>
            <a:pPr algn="l">
              <a:lnSpc>
                <a:spcPct val="90000"/>
              </a:lnSpc>
              <a:buFont typeface="Wingdings 3" charset="2"/>
              <a:buChar char=""/>
            </a:pPr>
            <a:endParaRPr lang="en-US" sz="1125" b="1" dirty="0">
              <a:solidFill>
                <a:schemeClr val="tx1">
                  <a:lumMod val="75000"/>
                  <a:lumOff val="25000"/>
                </a:schemeClr>
              </a:solidFill>
            </a:endParaRPr>
          </a:p>
          <a:p>
            <a:pPr marL="257175" indent="-257175" algn="l">
              <a:lnSpc>
                <a:spcPct val="90000"/>
              </a:lnSpc>
              <a:buFont typeface="Wingdings 3" charset="2"/>
              <a:buChar char=""/>
            </a:pPr>
            <a:endParaRPr lang="en-US" sz="1125" b="1" dirty="0">
              <a:solidFill>
                <a:schemeClr val="tx1">
                  <a:lumMod val="75000"/>
                  <a:lumOff val="25000"/>
                </a:schemeClr>
              </a:solidFill>
            </a:endParaRPr>
          </a:p>
          <a:p>
            <a:pPr marL="257175" indent="-257175" algn="l">
              <a:lnSpc>
                <a:spcPct val="90000"/>
              </a:lnSpc>
              <a:buFont typeface="Wingdings 3" charset="2"/>
              <a:buChar char=""/>
            </a:pPr>
            <a:endParaRPr lang="en-US" sz="1125" u="sng" dirty="0">
              <a:solidFill>
                <a:schemeClr val="tx1">
                  <a:lumMod val="75000"/>
                  <a:lumOff val="25000"/>
                </a:schemeClr>
              </a:solidFill>
            </a:endParaRPr>
          </a:p>
          <a:p>
            <a:pPr marL="257175" indent="-257175" algn="l">
              <a:lnSpc>
                <a:spcPct val="90000"/>
              </a:lnSpc>
              <a:buFont typeface="Wingdings 3" charset="2"/>
              <a:buChar char=""/>
            </a:pPr>
            <a:endParaRPr lang="en-US" sz="1125" b="1" dirty="0">
              <a:solidFill>
                <a:schemeClr val="tx1">
                  <a:lumMod val="75000"/>
                  <a:lumOff val="25000"/>
                </a:schemeClr>
              </a:solidFill>
            </a:endParaRPr>
          </a:p>
          <a:p>
            <a:pPr marL="600075" lvl="1" indent="-257175" algn="l">
              <a:lnSpc>
                <a:spcPct val="90000"/>
              </a:lnSpc>
              <a:buFont typeface="Wingdings 3" charset="2"/>
              <a:buChar char=""/>
            </a:pPr>
            <a:endParaRPr lang="en-US" sz="1125" b="1" dirty="0">
              <a:solidFill>
                <a:schemeClr val="tx1">
                  <a:lumMod val="75000"/>
                  <a:lumOff val="25000"/>
                </a:schemeClr>
              </a:solidFill>
            </a:endParaRPr>
          </a:p>
          <a:p>
            <a:pPr algn="l">
              <a:lnSpc>
                <a:spcPct val="90000"/>
              </a:lnSpc>
              <a:buFont typeface="Wingdings 3" charset="2"/>
              <a:buChar char=""/>
            </a:pPr>
            <a:endParaRPr lang="en-US" sz="1125" dirty="0">
              <a:solidFill>
                <a:schemeClr val="tx1">
                  <a:lumMod val="75000"/>
                  <a:lumOff val="25000"/>
                </a:schemeClr>
              </a:solidFill>
            </a:endParaRPr>
          </a:p>
        </p:txBody>
      </p:sp>
    </p:spTree>
    <p:extLst>
      <p:ext uri="{BB962C8B-B14F-4D97-AF65-F5344CB8AC3E}">
        <p14:creationId xmlns:p14="http://schemas.microsoft.com/office/powerpoint/2010/main" val="27532442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0E769-071C-43B1-BFD8-3A372D4AC9DF}"/>
              </a:ext>
            </a:extLst>
          </p:cNvPr>
          <p:cNvPicPr>
            <a:picLocks noChangeAspect="1"/>
          </p:cNvPicPr>
          <p:nvPr/>
        </p:nvPicPr>
        <p:blipFill rotWithShape="1">
          <a:blip r:embed="rId2"/>
          <a:srcRect l="32054" r="28670" b="-1"/>
          <a:stretch/>
        </p:blipFill>
        <p:spPr>
          <a:xfrm>
            <a:off x="3189620" y="863600"/>
            <a:ext cx="5941610" cy="51435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7421286-44C4-474F-B446-074C1FCFF4E1}"/>
              </a:ext>
            </a:extLst>
          </p:cNvPr>
          <p:cNvSpPr>
            <a:spLocks noGrp="1"/>
          </p:cNvSpPr>
          <p:nvPr>
            <p:ph type="ctrTitle"/>
          </p:nvPr>
        </p:nvSpPr>
        <p:spPr>
          <a:xfrm>
            <a:off x="818725" y="1271587"/>
            <a:ext cx="3378820" cy="1215953"/>
          </a:xfrm>
        </p:spPr>
        <p:txBody>
          <a:bodyPr>
            <a:normAutofit fontScale="90000"/>
          </a:bodyPr>
          <a:lstStyle/>
          <a:p>
            <a:pPr algn="l"/>
            <a:r>
              <a:rPr lang="en-US" sz="3300" b="1" dirty="0"/>
              <a:t>Elective Programs</a:t>
            </a:r>
            <a:br>
              <a:rPr lang="en-US" sz="3300" b="1" dirty="0"/>
            </a:br>
            <a:endParaRPr lang="en-US" sz="3300" b="1" dirty="0"/>
          </a:p>
        </p:txBody>
      </p:sp>
      <p:sp>
        <p:nvSpPr>
          <p:cNvPr id="4" name="Subtitle 3">
            <a:extLst>
              <a:ext uri="{FF2B5EF4-FFF2-40B4-BE49-F238E27FC236}">
                <a16:creationId xmlns:a16="http://schemas.microsoft.com/office/drawing/2014/main" id="{8BE6B850-12F2-426B-AB2C-BC1824E7ECCE}"/>
              </a:ext>
            </a:extLst>
          </p:cNvPr>
          <p:cNvSpPr>
            <a:spLocks noGrp="1"/>
          </p:cNvSpPr>
          <p:nvPr>
            <p:ph type="subTitle" idx="1"/>
          </p:nvPr>
        </p:nvSpPr>
        <p:spPr>
          <a:xfrm>
            <a:off x="691181" y="2700338"/>
            <a:ext cx="3059791" cy="2382440"/>
          </a:xfrm>
        </p:spPr>
        <p:txBody>
          <a:bodyPr>
            <a:normAutofit fontScale="32500" lnSpcReduction="20000"/>
          </a:bodyPr>
          <a:lstStyle/>
          <a:p>
            <a:pPr marL="557213" lvl="1" indent="-214313" algn="l">
              <a:lnSpc>
                <a:spcPct val="90000"/>
              </a:lnSpc>
              <a:buFont typeface="Wingdings 3" charset="2"/>
              <a:buChar char=""/>
            </a:pPr>
            <a:r>
              <a:rPr lang="en-US" sz="6600" dirty="0">
                <a:solidFill>
                  <a:srgbClr val="002060"/>
                </a:solidFill>
              </a:rPr>
              <a:t>Cosmetology </a:t>
            </a:r>
          </a:p>
          <a:p>
            <a:pPr marL="557213" lvl="1" indent="-214313" algn="l">
              <a:lnSpc>
                <a:spcPct val="90000"/>
              </a:lnSpc>
              <a:buFont typeface="Wingdings 3" charset="2"/>
              <a:buChar char=""/>
            </a:pPr>
            <a:r>
              <a:rPr lang="en-US" sz="6600" dirty="0">
                <a:solidFill>
                  <a:srgbClr val="002060"/>
                </a:solidFill>
              </a:rPr>
              <a:t>Facials Specialty </a:t>
            </a:r>
          </a:p>
          <a:p>
            <a:pPr marL="557213" lvl="1" indent="-214313" algn="l">
              <a:lnSpc>
                <a:spcPct val="90000"/>
              </a:lnSpc>
              <a:buFont typeface="Wingdings 3" charset="2"/>
              <a:buChar char=""/>
            </a:pPr>
            <a:r>
              <a:rPr lang="en-US" sz="6600" dirty="0">
                <a:solidFill>
                  <a:srgbClr val="002060"/>
                </a:solidFill>
              </a:rPr>
              <a:t>Nails Specialty</a:t>
            </a:r>
          </a:p>
          <a:p>
            <a:pPr marL="557213" lvl="1" indent="-214313" algn="l">
              <a:lnSpc>
                <a:spcPct val="90000"/>
              </a:lnSpc>
              <a:buFont typeface="Wingdings 3" charset="2"/>
              <a:buChar char=""/>
            </a:pPr>
            <a:r>
              <a:rPr lang="en-US" sz="6600" dirty="0">
                <a:solidFill>
                  <a:srgbClr val="002060"/>
                </a:solidFill>
              </a:rPr>
              <a:t>Culinary Arts</a:t>
            </a:r>
          </a:p>
          <a:p>
            <a:pPr marL="557213" lvl="1" indent="-214313" algn="l">
              <a:lnSpc>
                <a:spcPct val="90000"/>
              </a:lnSpc>
              <a:buFont typeface="Wingdings 3" charset="2"/>
              <a:buChar char=""/>
            </a:pPr>
            <a:r>
              <a:rPr lang="en-US" sz="6600" dirty="0">
                <a:solidFill>
                  <a:srgbClr val="002060"/>
                </a:solidFill>
              </a:rPr>
              <a:t>Early Childhood Education</a:t>
            </a:r>
          </a:p>
          <a:p>
            <a:pPr marL="557213" lvl="1" indent="-214313" algn="l">
              <a:lnSpc>
                <a:spcPct val="90000"/>
              </a:lnSpc>
              <a:buFont typeface="Wingdings 3" charset="2"/>
              <a:buChar char=""/>
            </a:pPr>
            <a:r>
              <a:rPr lang="en-US" sz="6600" dirty="0">
                <a:solidFill>
                  <a:srgbClr val="002060"/>
                </a:solidFill>
              </a:rPr>
              <a:t>Horticulture</a:t>
            </a:r>
          </a:p>
          <a:p>
            <a:pPr marL="557213" lvl="1" indent="-214313" algn="l">
              <a:lnSpc>
                <a:spcPct val="90000"/>
              </a:lnSpc>
              <a:buFont typeface="Wingdings 3" charset="2"/>
              <a:buChar char=""/>
            </a:pPr>
            <a:endParaRPr lang="en-US" sz="6600" b="1" dirty="0">
              <a:solidFill>
                <a:schemeClr val="tx1">
                  <a:lumMod val="75000"/>
                  <a:lumOff val="25000"/>
                </a:schemeClr>
              </a:solidFill>
            </a:endParaRPr>
          </a:p>
          <a:p>
            <a:pPr marL="557213" lvl="1" indent="-214313" algn="l">
              <a:lnSpc>
                <a:spcPct val="90000"/>
              </a:lnSpc>
              <a:buFont typeface="Wingdings 3" charset="2"/>
              <a:buChar char=""/>
            </a:pPr>
            <a:endParaRPr lang="en-US" sz="6600" b="1" dirty="0">
              <a:solidFill>
                <a:schemeClr val="tx1">
                  <a:lumMod val="75000"/>
                  <a:lumOff val="25000"/>
                </a:schemeClr>
              </a:solidFill>
            </a:endParaRPr>
          </a:p>
          <a:p>
            <a:pPr marL="257175" indent="-257175">
              <a:lnSpc>
                <a:spcPct val="90000"/>
              </a:lnSpc>
              <a:buFont typeface="Arial" panose="020B0604020202020204" pitchFamily="34" charset="0"/>
              <a:buChar char="•"/>
            </a:pPr>
            <a:endParaRPr lang="en-US" sz="300" u="sng" dirty="0"/>
          </a:p>
          <a:p>
            <a:pPr marL="257175" indent="-257175">
              <a:lnSpc>
                <a:spcPct val="90000"/>
              </a:lnSpc>
              <a:buFont typeface="Arial" panose="020B0604020202020204" pitchFamily="34" charset="0"/>
              <a:buChar char="•"/>
            </a:pPr>
            <a:endParaRPr lang="en-US" sz="300" b="1" dirty="0">
              <a:latin typeface="Calibri" panose="020F0502020204030204" pitchFamily="34" charset="0"/>
            </a:endParaRPr>
          </a:p>
          <a:p>
            <a:pPr marL="600075" lvl="1" indent="-257175">
              <a:lnSpc>
                <a:spcPct val="90000"/>
              </a:lnSpc>
              <a:buFont typeface="Arial" panose="020B0604020202020204" pitchFamily="34" charset="0"/>
              <a:buChar char="•"/>
            </a:pPr>
            <a:endParaRPr lang="en-US" sz="300" b="1" dirty="0">
              <a:latin typeface="Calibri" panose="020F0502020204030204" pitchFamily="34" charset="0"/>
            </a:endParaRPr>
          </a:p>
          <a:p>
            <a:pPr>
              <a:lnSpc>
                <a:spcPct val="90000"/>
              </a:lnSpc>
            </a:pPr>
            <a:endParaRPr lang="en-US" sz="300" dirty="0">
              <a:latin typeface="Calibri" panose="020F0502020204030204" pitchFamily="34" charset="0"/>
            </a:endParaRPr>
          </a:p>
        </p:txBody>
      </p:sp>
      <p:cxnSp>
        <p:nvCxnSpPr>
          <p:cNvPr id="9"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857250"/>
            <a:ext cx="914400" cy="51435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18310"/>
            <a:ext cx="3572669" cy="23824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5090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5090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50" y="314325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5090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5090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50" y="85090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50" y="354965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964833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41A4CF-54CB-09BB-B134-1E6962EB0E1F}"/>
              </a:ext>
            </a:extLst>
          </p:cNvPr>
          <p:cNvSpPr txBox="1"/>
          <p:nvPr/>
        </p:nvSpPr>
        <p:spPr>
          <a:xfrm>
            <a:off x="729912" y="1220393"/>
            <a:ext cx="7284127" cy="646331"/>
          </a:xfrm>
          <a:prstGeom prst="rect">
            <a:avLst/>
          </a:prstGeom>
          <a:noFill/>
        </p:spPr>
        <p:txBody>
          <a:bodyPr wrap="square" rtlCol="0">
            <a:spAutoFit/>
          </a:bodyPr>
          <a:lstStyle/>
          <a:p>
            <a:pPr marL="0" marR="0">
              <a:spcBef>
                <a:spcPts val="0"/>
              </a:spcBef>
              <a:spcAft>
                <a:spcPts val="0"/>
              </a:spcAft>
            </a:pPr>
            <a:r>
              <a:rPr lang="en-US" sz="1350">
                <a:solidFill>
                  <a:srgbClr val="000000"/>
                </a:solidFill>
                <a:effectLst/>
                <a:latin typeface="Calibri" panose="020F0502020204030204" pitchFamily="34" charset="0"/>
                <a:ea typeface="Calibri" panose="020F0502020204030204" pitchFamily="34" charset="0"/>
              </a:rPr>
              <a:t> </a:t>
            </a:r>
            <a:r>
              <a:rPr lang="en-US" sz="3600" b="1">
                <a:solidFill>
                  <a:srgbClr val="92D050"/>
                </a:solidFill>
                <a:effectLst/>
                <a:latin typeface="+mj-lt"/>
                <a:ea typeface="Calibri" panose="020F0502020204030204" pitchFamily="34" charset="0"/>
              </a:rPr>
              <a:t>FCTC Studen</a:t>
            </a:r>
            <a:r>
              <a:rPr lang="en-US" sz="3600" b="1">
                <a:solidFill>
                  <a:srgbClr val="92D050"/>
                </a:solidFill>
                <a:latin typeface="+mj-lt"/>
                <a:ea typeface="Calibri" panose="020F0502020204030204" pitchFamily="34" charset="0"/>
              </a:rPr>
              <a:t>t Expectations</a:t>
            </a:r>
            <a:endParaRPr lang="en-US" sz="3600" b="1" dirty="0">
              <a:solidFill>
                <a:srgbClr val="92D050"/>
              </a:solidFill>
              <a:latin typeface="+mj-lt"/>
            </a:endParaRPr>
          </a:p>
        </p:txBody>
      </p:sp>
      <p:pic>
        <p:nvPicPr>
          <p:cNvPr id="9" name="Picture 8">
            <a:extLst>
              <a:ext uri="{FF2B5EF4-FFF2-40B4-BE49-F238E27FC236}">
                <a16:creationId xmlns:a16="http://schemas.microsoft.com/office/drawing/2014/main" id="{27EC0C53-6267-D0D5-7C38-3BBF9AD18082}"/>
              </a:ext>
            </a:extLst>
          </p:cNvPr>
          <p:cNvPicPr>
            <a:picLocks noChangeAspect="1"/>
          </p:cNvPicPr>
          <p:nvPr/>
        </p:nvPicPr>
        <p:blipFill>
          <a:blip r:embed="rId2"/>
          <a:stretch>
            <a:fillRect/>
          </a:stretch>
        </p:blipFill>
        <p:spPr>
          <a:xfrm>
            <a:off x="4884636" y="3492461"/>
            <a:ext cx="2523433" cy="2360280"/>
          </a:xfrm>
          <a:prstGeom prst="rect">
            <a:avLst/>
          </a:prstGeom>
        </p:spPr>
      </p:pic>
      <p:graphicFrame>
        <p:nvGraphicFramePr>
          <p:cNvPr id="11" name="TextBox 7">
            <a:extLst>
              <a:ext uri="{FF2B5EF4-FFF2-40B4-BE49-F238E27FC236}">
                <a16:creationId xmlns:a16="http://schemas.microsoft.com/office/drawing/2014/main" id="{2F253BF5-A436-CBED-37B1-ACB8036AB253}"/>
              </a:ext>
            </a:extLst>
          </p:cNvPr>
          <p:cNvGraphicFramePr/>
          <p:nvPr/>
        </p:nvGraphicFramePr>
        <p:xfrm>
          <a:off x="628652" y="2157413"/>
          <a:ext cx="5036342" cy="3695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80F8251-2CB7-4D47-4C64-618CE3259329}"/>
              </a:ext>
            </a:extLst>
          </p:cNvPr>
          <p:cNvSpPr txBox="1"/>
          <p:nvPr/>
        </p:nvSpPr>
        <p:spPr>
          <a:xfrm>
            <a:off x="5172076" y="2157412"/>
            <a:ext cx="2434769" cy="715581"/>
          </a:xfrm>
          <a:prstGeom prst="rect">
            <a:avLst/>
          </a:prstGeom>
          <a:noFill/>
        </p:spPr>
        <p:txBody>
          <a:bodyPr wrap="square" rtlCol="0">
            <a:spAutoFit/>
          </a:bodyPr>
          <a:lstStyle/>
          <a:p>
            <a:r>
              <a:rPr lang="en-US" sz="1350" dirty="0"/>
              <a:t>Life Work can assist with these skills through consultative services.</a:t>
            </a:r>
          </a:p>
        </p:txBody>
      </p:sp>
    </p:spTree>
    <p:extLst>
      <p:ext uri="{BB962C8B-B14F-4D97-AF65-F5344CB8AC3E}">
        <p14:creationId xmlns:p14="http://schemas.microsoft.com/office/powerpoint/2010/main" val="896672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E203CE-576C-4829-9DBE-12E0C3B1D8E5}"/>
              </a:ext>
            </a:extLst>
          </p:cNvPr>
          <p:cNvPicPr>
            <a:picLocks noChangeAspect="1"/>
          </p:cNvPicPr>
          <p:nvPr/>
        </p:nvPicPr>
        <p:blipFill>
          <a:blip r:embed="rId2"/>
          <a:stretch>
            <a:fillRect/>
          </a:stretch>
        </p:blipFill>
        <p:spPr>
          <a:xfrm>
            <a:off x="7063710" y="1243012"/>
            <a:ext cx="1892821" cy="2185988"/>
          </a:xfrm>
          <a:prstGeom prst="rect">
            <a:avLst/>
          </a:prstGeom>
        </p:spPr>
      </p:pic>
      <p:sp>
        <p:nvSpPr>
          <p:cNvPr id="2" name="Title 1">
            <a:extLst>
              <a:ext uri="{FF2B5EF4-FFF2-40B4-BE49-F238E27FC236}">
                <a16:creationId xmlns:a16="http://schemas.microsoft.com/office/drawing/2014/main" id="{47421286-44C4-474F-B446-074C1FCFF4E1}"/>
              </a:ext>
            </a:extLst>
          </p:cNvPr>
          <p:cNvSpPr>
            <a:spLocks noGrp="1"/>
          </p:cNvSpPr>
          <p:nvPr>
            <p:ph type="ctrTitle"/>
          </p:nvPr>
        </p:nvSpPr>
        <p:spPr>
          <a:xfrm>
            <a:off x="781312" y="1107282"/>
            <a:ext cx="4120052" cy="1082232"/>
          </a:xfrm>
        </p:spPr>
        <p:txBody>
          <a:bodyPr/>
          <a:lstStyle/>
          <a:p>
            <a:pPr algn="l"/>
            <a:r>
              <a:rPr lang="en-US" sz="3300" b="1" dirty="0"/>
              <a:t>FCTC Application </a:t>
            </a:r>
            <a:br>
              <a:rPr lang="en-US" sz="3300" b="1" dirty="0"/>
            </a:br>
            <a:r>
              <a:rPr lang="en-US" sz="3300" b="1" dirty="0"/>
              <a:t>Deadlines</a:t>
            </a:r>
          </a:p>
        </p:txBody>
      </p:sp>
      <p:sp>
        <p:nvSpPr>
          <p:cNvPr id="4" name="Subtitle 3">
            <a:extLst>
              <a:ext uri="{FF2B5EF4-FFF2-40B4-BE49-F238E27FC236}">
                <a16:creationId xmlns:a16="http://schemas.microsoft.com/office/drawing/2014/main" id="{8BE6B850-12F2-426B-AB2C-BC1824E7ECCE}"/>
              </a:ext>
            </a:extLst>
          </p:cNvPr>
          <p:cNvSpPr>
            <a:spLocks noGrp="1"/>
          </p:cNvSpPr>
          <p:nvPr>
            <p:ph type="subTitle" idx="1"/>
          </p:nvPr>
        </p:nvSpPr>
        <p:spPr>
          <a:xfrm>
            <a:off x="781312" y="2189515"/>
            <a:ext cx="6665507" cy="489392"/>
          </a:xfrm>
        </p:spPr>
        <p:txBody>
          <a:bodyPr>
            <a:noAutofit/>
          </a:bodyPr>
          <a:lstStyle/>
          <a:p>
            <a:pPr algn="l"/>
            <a:r>
              <a:rPr lang="en-US" sz="2400" b="1" dirty="0">
                <a:solidFill>
                  <a:schemeClr val="accent1"/>
                </a:solidFill>
                <a:latin typeface="+mj-lt"/>
                <a:ea typeface="+mj-ea"/>
                <a:cs typeface="+mj-cs"/>
              </a:rPr>
              <a:t>Summer/Fall 2023 - </a:t>
            </a:r>
            <a:r>
              <a:rPr lang="en-US" sz="2400" b="1" dirty="0">
                <a:solidFill>
                  <a:srgbClr val="FF0000"/>
                </a:solidFill>
                <a:latin typeface="+mj-lt"/>
                <a:ea typeface="+mj-ea"/>
                <a:cs typeface="+mj-cs"/>
              </a:rPr>
              <a:t>March 10, 2023</a:t>
            </a:r>
          </a:p>
          <a:p>
            <a:pPr algn="l"/>
            <a:r>
              <a:rPr lang="en-US" sz="2400" b="1" u="sng" dirty="0">
                <a:solidFill>
                  <a:schemeClr val="tx1"/>
                </a:solidFill>
                <a:latin typeface="+mj-lt"/>
                <a:ea typeface="+mj-ea"/>
                <a:cs typeface="+mj-cs"/>
              </a:rPr>
              <a:t>Items to remember</a:t>
            </a:r>
          </a:p>
          <a:p>
            <a:pPr marL="342900" indent="-342900" algn="l">
              <a:buFontTx/>
              <a:buChar char="-"/>
            </a:pPr>
            <a:r>
              <a:rPr lang="en-US" sz="1800" dirty="0">
                <a:solidFill>
                  <a:schemeClr val="tx1"/>
                </a:solidFill>
                <a:latin typeface="+mj-lt"/>
                <a:ea typeface="+mj-ea"/>
                <a:cs typeface="+mj-cs"/>
              </a:rPr>
              <a:t>Please indicate you are a Life Work student at the top of your application.</a:t>
            </a:r>
          </a:p>
          <a:p>
            <a:pPr marL="257175" indent="-257175" algn="l">
              <a:buFontTx/>
              <a:buChar char="-"/>
            </a:pPr>
            <a:r>
              <a:rPr lang="en-US" sz="1800" dirty="0">
                <a:solidFill>
                  <a:schemeClr val="tx1"/>
                </a:solidFill>
                <a:latin typeface="+mj-lt"/>
                <a:ea typeface="+mj-ea"/>
                <a:cs typeface="+mj-cs"/>
              </a:rPr>
              <a:t>Transportation – </a:t>
            </a:r>
            <a:r>
              <a:rPr lang="en-US" sz="1500" dirty="0">
                <a:solidFill>
                  <a:schemeClr val="tx1"/>
                </a:solidFill>
                <a:latin typeface="+mj-lt"/>
                <a:ea typeface="+mj-ea"/>
                <a:cs typeface="+mj-cs"/>
              </a:rPr>
              <a:t>most students self transport to campus; Life Work students attending classes at FCTC can utilize transportation at the same hours of the high schools.</a:t>
            </a:r>
          </a:p>
          <a:p>
            <a:pPr marL="257175" indent="-257175" algn="l">
              <a:buFontTx/>
              <a:buChar char="-"/>
            </a:pPr>
            <a:r>
              <a:rPr lang="en-US" sz="1800" dirty="0">
                <a:solidFill>
                  <a:schemeClr val="tx1"/>
                </a:solidFill>
                <a:latin typeface="+mj-lt"/>
                <a:ea typeface="+mj-ea"/>
                <a:cs typeface="+mj-cs"/>
              </a:rPr>
              <a:t>In person format</a:t>
            </a:r>
          </a:p>
          <a:p>
            <a:pPr marL="257175" indent="-257175" algn="l">
              <a:buFontTx/>
              <a:buChar char="-"/>
            </a:pPr>
            <a:r>
              <a:rPr lang="en-US" sz="1800" dirty="0">
                <a:solidFill>
                  <a:schemeClr val="tx1"/>
                </a:solidFill>
                <a:latin typeface="+mj-lt"/>
                <a:ea typeface="+mj-ea"/>
                <a:cs typeface="+mj-cs"/>
              </a:rPr>
              <a:t>Schedule availability – </a:t>
            </a:r>
            <a:r>
              <a:rPr lang="en-US" sz="1500" dirty="0">
                <a:solidFill>
                  <a:schemeClr val="tx1"/>
                </a:solidFill>
                <a:latin typeface="+mj-lt"/>
                <a:ea typeface="+mj-ea"/>
                <a:cs typeface="+mj-cs"/>
              </a:rPr>
              <a:t>please list on application and consider your transportation needs; FCTC schedule 8 AM to 3 PM; Life Work schedule 9:20 AM to 3:55 PM.</a:t>
            </a:r>
            <a:endParaRPr lang="en-US" sz="2700" b="1" dirty="0">
              <a:solidFill>
                <a:schemeClr val="tx1"/>
              </a:solidFill>
              <a:latin typeface="+mj-lt"/>
              <a:ea typeface="+mj-ea"/>
              <a:cs typeface="+mj-cs"/>
            </a:endParaRPr>
          </a:p>
          <a:p>
            <a:pPr algn="l"/>
            <a:endParaRPr lang="en-US" sz="2700" dirty="0">
              <a:solidFill>
                <a:srgbClr val="222D65"/>
              </a:solidFill>
              <a:latin typeface="Calibri" panose="020F0502020204030204" pitchFamily="34" charset="0"/>
            </a:endParaRPr>
          </a:p>
        </p:txBody>
      </p:sp>
    </p:spTree>
    <p:extLst>
      <p:ext uri="{BB962C8B-B14F-4D97-AF65-F5344CB8AC3E}">
        <p14:creationId xmlns:p14="http://schemas.microsoft.com/office/powerpoint/2010/main" val="2535330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C7993-E02A-EF22-B1BF-7E844A9E715D}"/>
              </a:ext>
            </a:extLst>
          </p:cNvPr>
          <p:cNvPicPr>
            <a:picLocks noChangeAspect="1"/>
          </p:cNvPicPr>
          <p:nvPr/>
        </p:nvPicPr>
        <p:blipFill rotWithShape="1">
          <a:blip r:embed="rId2"/>
          <a:srcRect l="35567" r="4941" b="-1"/>
          <a:stretch/>
        </p:blipFill>
        <p:spPr>
          <a:xfrm>
            <a:off x="2776855" y="1009650"/>
            <a:ext cx="5941610" cy="4856758"/>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498968" y="1091110"/>
            <a:ext cx="2888342" cy="757238"/>
          </a:xfrm>
        </p:spPr>
        <p:txBody>
          <a:bodyPr>
            <a:normAutofit fontScale="90000"/>
          </a:bodyPr>
          <a:lstStyle/>
          <a:p>
            <a:r>
              <a:rPr lang="en-US" b="1" dirty="0"/>
              <a:t>Simple Steps </a:t>
            </a:r>
            <a:br>
              <a:rPr lang="en-US" b="1" dirty="0"/>
            </a:br>
            <a:r>
              <a:rPr lang="en-US" b="1" dirty="0"/>
              <a:t>for Students</a:t>
            </a:r>
          </a:p>
        </p:txBody>
      </p:sp>
      <p:sp>
        <p:nvSpPr>
          <p:cNvPr id="3" name="Content Placeholder 2"/>
          <p:cNvSpPr>
            <a:spLocks noGrp="1"/>
          </p:cNvSpPr>
          <p:nvPr>
            <p:ph idx="1"/>
          </p:nvPr>
        </p:nvSpPr>
        <p:spPr>
          <a:xfrm>
            <a:off x="508000" y="2007097"/>
            <a:ext cx="2888342" cy="3759794"/>
          </a:xfrm>
        </p:spPr>
        <p:txBody>
          <a:bodyPr>
            <a:normAutofit fontScale="85000" lnSpcReduction="20000"/>
          </a:bodyPr>
          <a:lstStyle/>
          <a:p>
            <a:pPr>
              <a:lnSpc>
                <a:spcPct val="90000"/>
              </a:lnSpc>
            </a:pPr>
            <a:r>
              <a:rPr lang="en-US" dirty="0">
                <a:latin typeface="+mj-lt"/>
                <a:ea typeface="+mj-ea"/>
                <a:cs typeface="+mj-cs"/>
              </a:rPr>
              <a:t>Meet with HS Counselor and IEP case manager to indicate interest </a:t>
            </a:r>
          </a:p>
          <a:p>
            <a:pPr>
              <a:lnSpc>
                <a:spcPct val="90000"/>
              </a:lnSpc>
            </a:pPr>
            <a:r>
              <a:rPr lang="en-US" dirty="0">
                <a:latin typeface="+mj-lt"/>
                <a:ea typeface="+mj-ea"/>
                <a:cs typeface="+mj-cs"/>
              </a:rPr>
              <a:t>Submit completed </a:t>
            </a:r>
            <a:r>
              <a:rPr lang="en-US" dirty="0">
                <a:latin typeface="+mj-lt"/>
                <a:ea typeface="+mj-ea"/>
                <a:cs typeface="+mj-cs"/>
                <a:hlinkClick r:id="rId3"/>
              </a:rPr>
              <a:t>application</a:t>
            </a:r>
            <a:r>
              <a:rPr lang="en-US" dirty="0">
                <a:latin typeface="+mj-lt"/>
                <a:ea typeface="+mj-ea"/>
                <a:cs typeface="+mj-cs"/>
              </a:rPr>
              <a:t> by deadline</a:t>
            </a:r>
          </a:p>
          <a:p>
            <a:pPr>
              <a:lnSpc>
                <a:spcPct val="90000"/>
              </a:lnSpc>
            </a:pPr>
            <a:r>
              <a:rPr lang="en-US" dirty="0">
                <a:latin typeface="+mj-lt"/>
                <a:ea typeface="+mj-ea"/>
                <a:cs typeface="+mj-cs"/>
              </a:rPr>
              <a:t>Dual students - watch for an email from FCTC regarding assessment requirements and scheduling</a:t>
            </a:r>
          </a:p>
          <a:p>
            <a:pPr>
              <a:lnSpc>
                <a:spcPct val="90000"/>
              </a:lnSpc>
            </a:pPr>
            <a:r>
              <a:rPr lang="en-US" dirty="0">
                <a:latin typeface="+mj-lt"/>
                <a:ea typeface="+mj-ea"/>
                <a:cs typeface="+mj-cs"/>
              </a:rPr>
              <a:t>Elective students- watch for your school schedule or communicate with your counselor/IEP case manager.</a:t>
            </a:r>
          </a:p>
          <a:p>
            <a:pPr>
              <a:lnSpc>
                <a:spcPct val="90000"/>
              </a:lnSpc>
            </a:pPr>
            <a:r>
              <a:rPr lang="en-US" dirty="0">
                <a:latin typeface="+mj-lt"/>
                <a:ea typeface="+mj-ea"/>
                <a:cs typeface="+mj-cs"/>
              </a:rPr>
              <a:t>You will find out in August if you are accepted and taking classes at FCTC.</a:t>
            </a:r>
          </a:p>
          <a:p>
            <a:pPr marL="0" indent="0">
              <a:lnSpc>
                <a:spcPct val="90000"/>
              </a:lnSpc>
              <a:buNone/>
            </a:pPr>
            <a:endParaRPr lang="en-US" sz="1125" b="1" dirty="0">
              <a:latin typeface="+mj-lt"/>
              <a:ea typeface="+mj-ea"/>
              <a:cs typeface="+mj-cs"/>
            </a:endParaRPr>
          </a:p>
          <a:p>
            <a:pPr>
              <a:lnSpc>
                <a:spcPct val="90000"/>
              </a:lnSpc>
            </a:pPr>
            <a:endParaRPr lang="en-US" sz="1125" b="1" dirty="0">
              <a:latin typeface="+mj-lt"/>
              <a:ea typeface="+mj-ea"/>
              <a:cs typeface="+mj-cs"/>
            </a:endParaRPr>
          </a:p>
          <a:p>
            <a:pPr marL="0" indent="0">
              <a:lnSpc>
                <a:spcPct val="90000"/>
              </a:lnSpc>
              <a:buNone/>
            </a:pPr>
            <a:endParaRPr lang="en-US" sz="1125" b="1" dirty="0">
              <a:latin typeface="+mj-lt"/>
              <a:ea typeface="+mj-ea"/>
              <a:cs typeface="+mj-cs"/>
            </a:endParaRPr>
          </a:p>
          <a:p>
            <a:pPr marL="0" indent="0">
              <a:lnSpc>
                <a:spcPct val="90000"/>
              </a:lnSpc>
              <a:buNone/>
            </a:pPr>
            <a:endParaRPr lang="en-US" sz="1125" dirty="0"/>
          </a:p>
        </p:txBody>
      </p:sp>
      <p:cxnSp>
        <p:nvCxnSpPr>
          <p:cNvPr id="14"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857250"/>
            <a:ext cx="914400" cy="51435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18310"/>
            <a:ext cx="3572669" cy="23824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5090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5090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50" y="314325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5090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5090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50" y="85090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50" y="354965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7" name="Picture 3">
            <a:extLst>
              <a:ext uri="{FF2B5EF4-FFF2-40B4-BE49-F238E27FC236}">
                <a16:creationId xmlns:a16="http://schemas.microsoft.com/office/drawing/2014/main" id="{1199A873-FFD6-AA63-D699-60ECCF15F9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790" y="4483820"/>
            <a:ext cx="1058169" cy="1382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602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1402964"/>
            <a:ext cx="7328694" cy="1097349"/>
          </a:xfrm>
        </p:spPr>
        <p:txBody>
          <a:bodyPr anchor="t">
            <a:normAutofit/>
          </a:bodyPr>
          <a:lstStyle/>
          <a:p>
            <a:r>
              <a:rPr lang="en-US" sz="3300" b="1" dirty="0"/>
              <a:t>Dual Enrollment Assessment</a:t>
            </a:r>
          </a:p>
        </p:txBody>
      </p:sp>
      <p:sp>
        <p:nvSpPr>
          <p:cNvPr id="3" name="Content Placeholder 2"/>
          <p:cNvSpPr>
            <a:spLocks noGrp="1"/>
          </p:cNvSpPr>
          <p:nvPr>
            <p:ph idx="1"/>
          </p:nvPr>
        </p:nvSpPr>
        <p:spPr>
          <a:xfrm>
            <a:off x="4221957" y="2278856"/>
            <a:ext cx="3207543" cy="3176181"/>
          </a:xfrm>
        </p:spPr>
        <p:txBody>
          <a:bodyPr>
            <a:normAutofit/>
          </a:bodyPr>
          <a:lstStyle/>
          <a:p>
            <a:pPr marL="0" indent="0">
              <a:lnSpc>
                <a:spcPct val="90000"/>
              </a:lnSpc>
              <a:buNone/>
            </a:pPr>
            <a:endParaRPr lang="en-US" sz="3000" b="1" dirty="0">
              <a:solidFill>
                <a:srgbClr val="222D65"/>
              </a:solidFill>
              <a:latin typeface="+mj-lt"/>
              <a:ea typeface="+mj-ea"/>
              <a:cs typeface="+mj-cs"/>
            </a:endParaRPr>
          </a:p>
          <a:p>
            <a:pPr>
              <a:lnSpc>
                <a:spcPct val="90000"/>
              </a:lnSpc>
            </a:pPr>
            <a:r>
              <a:rPr lang="en-US" sz="1500" dirty="0">
                <a:solidFill>
                  <a:srgbClr val="222D65"/>
                </a:solidFill>
                <a:latin typeface="+mj-lt"/>
                <a:ea typeface="+mj-ea"/>
                <a:cs typeface="+mj-cs"/>
              </a:rPr>
              <a:t>Dual programs 450 hours or more require valid CASAS (Math &amp; Reading) scores before enrollment</a:t>
            </a:r>
          </a:p>
          <a:p>
            <a:pPr>
              <a:lnSpc>
                <a:spcPct val="90000"/>
              </a:lnSpc>
            </a:pPr>
            <a:r>
              <a:rPr lang="en-US" sz="1500" dirty="0">
                <a:solidFill>
                  <a:srgbClr val="222D65"/>
                </a:solidFill>
                <a:latin typeface="+mj-lt"/>
                <a:ea typeface="+mj-ea"/>
                <a:cs typeface="+mj-cs"/>
              </a:rPr>
              <a:t>Visit </a:t>
            </a:r>
            <a:r>
              <a:rPr lang="en-US" sz="1500" dirty="0">
                <a:solidFill>
                  <a:srgbClr val="0070C0"/>
                </a:solidFill>
                <a:latin typeface="+mj-lt"/>
                <a:ea typeface="+mj-ea"/>
                <a:cs typeface="+mj-cs"/>
                <a:hlinkClick r:id="rId2">
                  <a:extLst>
                    <a:ext uri="{A12FA001-AC4F-418D-AE19-62706E023703}">
                      <ahyp:hlinkClr xmlns:ahyp="http://schemas.microsoft.com/office/drawing/2018/hyperlinkcolor" val="tx"/>
                    </a:ext>
                  </a:extLst>
                </a:hlinkClick>
              </a:rPr>
              <a:t>https://fctc.edu/assessment/</a:t>
            </a:r>
            <a:r>
              <a:rPr lang="en-US" sz="1500" dirty="0">
                <a:solidFill>
                  <a:srgbClr val="0070C0"/>
                </a:solidFill>
                <a:latin typeface="+mj-lt"/>
                <a:ea typeface="+mj-ea"/>
                <a:cs typeface="+mj-cs"/>
              </a:rPr>
              <a:t> </a:t>
            </a:r>
          </a:p>
          <a:p>
            <a:pPr marL="0" indent="0">
              <a:lnSpc>
                <a:spcPct val="90000"/>
              </a:lnSpc>
              <a:buNone/>
            </a:pPr>
            <a:r>
              <a:rPr lang="en-US" sz="1500" dirty="0">
                <a:solidFill>
                  <a:srgbClr val="0070C0"/>
                </a:solidFill>
                <a:latin typeface="+mj-lt"/>
                <a:ea typeface="+mj-ea"/>
                <a:cs typeface="+mj-cs"/>
              </a:rPr>
              <a:t>	</a:t>
            </a:r>
            <a:r>
              <a:rPr lang="en-US" sz="1500" dirty="0">
                <a:solidFill>
                  <a:srgbClr val="222D65"/>
                </a:solidFill>
                <a:latin typeface="+mj-lt"/>
                <a:ea typeface="+mj-ea"/>
                <a:cs typeface="+mj-cs"/>
              </a:rPr>
              <a:t>to learn more about each 	assessment</a:t>
            </a:r>
          </a:p>
          <a:p>
            <a:pPr marL="0" indent="0">
              <a:lnSpc>
                <a:spcPct val="90000"/>
              </a:lnSpc>
              <a:buNone/>
            </a:pPr>
            <a:r>
              <a:rPr lang="en-US" sz="1500" dirty="0">
                <a:solidFill>
                  <a:srgbClr val="222D65"/>
                </a:solidFill>
                <a:latin typeface="+mj-lt"/>
                <a:ea typeface="+mj-ea"/>
                <a:cs typeface="+mj-cs"/>
              </a:rPr>
              <a:t>* Please include a copy of your IEP paperwork with the application.</a:t>
            </a:r>
          </a:p>
          <a:p>
            <a:pPr marL="0" indent="0">
              <a:lnSpc>
                <a:spcPct val="90000"/>
              </a:lnSpc>
              <a:buNone/>
            </a:pPr>
            <a:endParaRPr lang="en-US" sz="3000" b="1" dirty="0">
              <a:solidFill>
                <a:srgbClr val="222D65"/>
              </a:solidFill>
              <a:latin typeface="+mj-lt"/>
              <a:ea typeface="+mj-ea"/>
              <a:cs typeface="+mj-cs"/>
            </a:endParaRPr>
          </a:p>
          <a:p>
            <a:pPr>
              <a:lnSpc>
                <a:spcPct val="90000"/>
              </a:lnSpc>
            </a:pPr>
            <a:endParaRPr lang="en-US" sz="1125" b="1" dirty="0">
              <a:latin typeface="+mj-lt"/>
              <a:ea typeface="+mj-ea"/>
              <a:cs typeface="+mj-cs"/>
            </a:endParaRPr>
          </a:p>
          <a:p>
            <a:pPr>
              <a:lnSpc>
                <a:spcPct val="90000"/>
              </a:lnSpc>
            </a:pPr>
            <a:endParaRPr lang="en-US" sz="1125" dirty="0"/>
          </a:p>
        </p:txBody>
      </p:sp>
      <p:pic>
        <p:nvPicPr>
          <p:cNvPr id="4" name="Picture 3">
            <a:extLst>
              <a:ext uri="{FF2B5EF4-FFF2-40B4-BE49-F238E27FC236}">
                <a16:creationId xmlns:a16="http://schemas.microsoft.com/office/drawing/2014/main" id="{717CFADF-F346-4CA3-B46C-C5C44E06F8C7}"/>
              </a:ext>
            </a:extLst>
          </p:cNvPr>
          <p:cNvPicPr>
            <a:picLocks noChangeAspect="1"/>
          </p:cNvPicPr>
          <p:nvPr/>
        </p:nvPicPr>
        <p:blipFill rotWithShape="1">
          <a:blip r:embed="rId3"/>
          <a:srcRect l="24129" r="20692"/>
          <a:stretch/>
        </p:blipFill>
        <p:spPr>
          <a:xfrm>
            <a:off x="508000" y="2789959"/>
            <a:ext cx="3556466" cy="2791033"/>
          </a:xfrm>
          <a:prstGeom prst="rect">
            <a:avLst/>
          </a:prstGeom>
        </p:spPr>
      </p:pic>
    </p:spTree>
    <p:extLst>
      <p:ext uri="{BB962C8B-B14F-4D97-AF65-F5344CB8AC3E}">
        <p14:creationId xmlns:p14="http://schemas.microsoft.com/office/powerpoint/2010/main" val="12813665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0565C35A-C6FA-4269-822E-6DB5B9C488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0900"/>
            <a:ext cx="9144000" cy="5149850"/>
            <a:chOff x="0" y="-8467"/>
            <a:chExt cx="12192000" cy="6866467"/>
          </a:xfrm>
        </p:grpSpPr>
        <p:cxnSp>
          <p:nvCxnSpPr>
            <p:cNvPr id="9" name="Straight Connector 8">
              <a:extLst>
                <a:ext uri="{FF2B5EF4-FFF2-40B4-BE49-F238E27FC236}">
                  <a16:creationId xmlns:a16="http://schemas.microsoft.com/office/drawing/2014/main" id="{F8BBEF76-F066-4551-8A87-AAFD9969E5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7E701E2-9884-4313-A922-224D075A7C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32C9DF5B-371A-4170-9F46-B6EE7EF02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00EAEF78-4C36-4EC9-855A-C27427C36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5E397A22-38A0-4816-926B-740F8E189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A4756C8A-87DB-494D-999F-E6C0EB0BD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FB60A164-1613-43A9-A23E-870E89DD9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CA0CF5DE-8A99-4138-A0F0-C84DA0C73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B41D911B-1F2A-43C3-BDE4-77A1F3D85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A429A86E-CFC2-4521-9A58-DF4BF96D9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41DC778F-EF1A-4C1B-B1AD-BA37A74E5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887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613FCDB4-670C-4568-96EE-093382A9E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327CD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4A21010F-E834-6766-D2AE-27B42AAC474E}"/>
              </a:ext>
            </a:extLst>
          </p:cNvPr>
          <p:cNvPicPr>
            <a:picLocks noChangeAspect="1"/>
          </p:cNvPicPr>
          <p:nvPr/>
        </p:nvPicPr>
        <p:blipFill rotWithShape="1">
          <a:blip r:embed="rId2"/>
          <a:srcRect r="1" b="9582"/>
          <a:stretch/>
        </p:blipFill>
        <p:spPr>
          <a:xfrm>
            <a:off x="483044" y="1254438"/>
            <a:ext cx="8324406" cy="4252685"/>
          </a:xfrm>
          <a:prstGeom prst="rect">
            <a:avLst/>
          </a:prstGeom>
        </p:spPr>
      </p:pic>
    </p:spTree>
    <p:extLst>
      <p:ext uri="{BB962C8B-B14F-4D97-AF65-F5344CB8AC3E}">
        <p14:creationId xmlns:p14="http://schemas.microsoft.com/office/powerpoint/2010/main" val="3741916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9D50F320-6E9A-42E7-CB51-8EC0E1997E27}"/>
              </a:ext>
            </a:extLst>
          </p:cNvPr>
          <p:cNvSpPr>
            <a:spLocks noGrp="1"/>
          </p:cNvSpPr>
          <p:nvPr>
            <p:ph type="title"/>
          </p:nvPr>
        </p:nvSpPr>
        <p:spPr>
          <a:xfrm>
            <a:off x="457200" y="274638"/>
            <a:ext cx="8229600" cy="1003556"/>
          </a:xfrm>
        </p:spPr>
        <p:txBody>
          <a:bodyPr/>
          <a:lstStyle/>
          <a:p>
            <a:pPr algn="ctr" eaLnBrk="1" hangingPunct="1"/>
            <a:r>
              <a:rPr lang="en-US" altLang="en-US" sz="3600" b="1" dirty="0">
                <a:latin typeface="+mn-lt"/>
                <a:ea typeface="ＭＳ Ｐゴシック" panose="020B0600070205080204" pitchFamily="34" charset="-128"/>
              </a:rPr>
              <a:t>UF Health Neurodevelopmental Pediatric Center Programs</a:t>
            </a:r>
          </a:p>
        </p:txBody>
      </p:sp>
      <p:graphicFrame>
        <p:nvGraphicFramePr>
          <p:cNvPr id="7" name="Content Placeholder 3">
            <a:extLst>
              <a:ext uri="{FF2B5EF4-FFF2-40B4-BE49-F238E27FC236}">
                <a16:creationId xmlns:a16="http://schemas.microsoft.com/office/drawing/2014/main" id="{69F375AD-BB9E-4448-93B2-5A3219AB4AC3}"/>
              </a:ext>
            </a:extLst>
          </p:cNvPr>
          <p:cNvGraphicFramePr>
            <a:graphicFrameLocks noGrp="1"/>
          </p:cNvGraphicFramePr>
          <p:nvPr>
            <p:ph idx="1"/>
            <p:extLst>
              <p:ext uri="{D42A27DB-BD31-4B8C-83A1-F6EECF244321}">
                <p14:modId xmlns:p14="http://schemas.microsoft.com/office/powerpoint/2010/main" val="2144081018"/>
              </p:ext>
            </p:extLst>
          </p:nvPr>
        </p:nvGraphicFramePr>
        <p:xfrm>
          <a:off x="66931" y="1371601"/>
          <a:ext cx="9010138" cy="5257799"/>
        </p:xfrm>
        <a:graphic>
          <a:graphicData uri="http://schemas.openxmlformats.org/drawingml/2006/table">
            <a:tbl>
              <a:tblPr/>
              <a:tblGrid>
                <a:gridCol w="3440235">
                  <a:extLst>
                    <a:ext uri="{9D8B030D-6E8A-4147-A177-3AD203B41FA5}">
                      <a16:colId xmlns:a16="http://schemas.microsoft.com/office/drawing/2014/main" val="640272577"/>
                    </a:ext>
                  </a:extLst>
                </a:gridCol>
                <a:gridCol w="2621131">
                  <a:extLst>
                    <a:ext uri="{9D8B030D-6E8A-4147-A177-3AD203B41FA5}">
                      <a16:colId xmlns:a16="http://schemas.microsoft.com/office/drawing/2014/main" val="2849352537"/>
                    </a:ext>
                  </a:extLst>
                </a:gridCol>
                <a:gridCol w="2948772">
                  <a:extLst>
                    <a:ext uri="{9D8B030D-6E8A-4147-A177-3AD203B41FA5}">
                      <a16:colId xmlns:a16="http://schemas.microsoft.com/office/drawing/2014/main" val="3480803811"/>
                    </a:ext>
                  </a:extLst>
                </a:gridCol>
              </a:tblGrid>
              <a:tr h="248635">
                <a:tc gridSpan="3">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Narkisim" panose="020E0502050101010101" pitchFamily="34" charset="-79"/>
                          <a:ea typeface="Calibri" panose="020F0502020204030204" pitchFamily="34" charset="0"/>
                          <a:cs typeface="Narkisim" panose="020E0502050101010101" pitchFamily="34" charset="-79"/>
                        </a:rPr>
                        <a:t>                                         Medical Evaluation Clinics                                   Self-Pay Clinic</a:t>
                      </a:r>
                    </a:p>
                  </a:txBody>
                  <a:tcPr marL="66631" marR="66631" marT="0" marB="0"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269192"/>
                  </a:ext>
                </a:extLst>
              </a:tr>
              <a:tr h="141882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rPr>
                        <a:t>Neurodevelopmental Pediatrics</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Dr. David Childers, Jr.</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Dr. Rohan Dial</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Jeannie Potthast - Administrator </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Karen Auger – Clinical Office Manager</a:t>
                      </a:r>
                    </a:p>
                  </a:txBody>
                  <a:tcPr marL="66631" marR="66631"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rPr>
                        <a:t>Behavioral Pediatric Clinic</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Dr. Eugene Hershorin</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Jeannie Potthast – Administrator</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Karen Auger – Clinical Office Manager</a:t>
                      </a:r>
                      <a:endPar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6631" marR="66631"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rPr>
                        <a:t>Pediatric Assessment and Intervention Program</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(PAIP)</a:t>
                      </a:r>
                      <a:endPar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Jeannie Potthast – Administrator</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Karen Auger – Clinical Office Manager</a:t>
                      </a:r>
                    </a:p>
                  </a:txBody>
                  <a:tcPr marL="66631" marR="66631"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2225683309"/>
                  </a:ext>
                </a:extLst>
              </a:tr>
              <a:tr h="359033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Neurodevelopmental/Developmental Evaluations</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This division brings together various specialists to work with children at risk for learning, behavioral or developmental delays. They serve children with a variety of disorders, ranging from developmental delays that may be overcome with early care and treatment to lifelong conditions that may be alleviated with ongoing support and appropriate care regimens. </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31" marR="66631"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Behavioral Evaluations</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Our behavioral pediatric evaluations serve school-age children and adolescents with attention, behavior, and developmental disorders. Services are extended to those concerned with Anxiety, Depression, and AD/HD, or previously diagnosed with Autism Spectrum Disorder. The clinic’s focus lies in areas related to behavior, socialization and overall adjustment and performance within the natural environment (home, community or school). Training and education is provided to caregivers in order to support the generalization of concepts introduced during appointments. </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31" marR="66631"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Educational, Academic Assessment and Consultation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Food Over-Selectivity Clinic</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Targeted Parent Training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Behavior Boot camp</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Study and Organizational  Strategies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Theme-based social skills groups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PEERS Social Skills Group</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Too SCARED To Try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endParaRPr>
                    </a:p>
                  </a:txBody>
                  <a:tcPr marL="66631" marR="66631"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2469691"/>
                  </a:ext>
                </a:extLst>
              </a:tr>
            </a:tbl>
          </a:graphicData>
        </a:graphic>
      </p:graphicFrame>
    </p:spTree>
    <p:extLst>
      <p:ext uri="{BB962C8B-B14F-4D97-AF65-F5344CB8AC3E}">
        <p14:creationId xmlns:p14="http://schemas.microsoft.com/office/powerpoint/2010/main" val="14937933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F967EA-C7A5-467B-BC80-D333A613334A}"/>
              </a:ext>
            </a:extLst>
          </p:cNvPr>
          <p:cNvSpPr txBox="1"/>
          <p:nvPr/>
        </p:nvSpPr>
        <p:spPr>
          <a:xfrm>
            <a:off x="201520" y="1096650"/>
            <a:ext cx="7709281" cy="2308324"/>
          </a:xfrm>
          <a:prstGeom prst="rect">
            <a:avLst/>
          </a:prstGeom>
          <a:noFill/>
        </p:spPr>
        <p:txBody>
          <a:bodyPr wrap="square" rtlCol="0">
            <a:spAutoFit/>
          </a:bodyPr>
          <a:lstStyle/>
          <a:p>
            <a:pPr>
              <a:spcBef>
                <a:spcPct val="0"/>
              </a:spcBef>
            </a:pPr>
            <a:r>
              <a:rPr lang="en-US" sz="3000" b="1" dirty="0">
                <a:solidFill>
                  <a:schemeClr val="accent1"/>
                </a:solidFill>
                <a:latin typeface="+mj-lt"/>
                <a:ea typeface="+mj-ea"/>
                <a:cs typeface="+mj-cs"/>
              </a:rPr>
              <a:t>Course </a:t>
            </a:r>
          </a:p>
          <a:p>
            <a:pPr>
              <a:spcBef>
                <a:spcPct val="0"/>
              </a:spcBef>
            </a:pPr>
            <a:r>
              <a:rPr lang="en-US" sz="3000" b="1" dirty="0">
                <a:solidFill>
                  <a:schemeClr val="accent1"/>
                </a:solidFill>
                <a:latin typeface="+mj-lt"/>
                <a:ea typeface="+mj-ea"/>
                <a:cs typeface="+mj-cs"/>
              </a:rPr>
              <a:t>Progression</a:t>
            </a:r>
            <a:br>
              <a:rPr lang="en-US" sz="3000" b="1" dirty="0">
                <a:solidFill>
                  <a:schemeClr val="accent1"/>
                </a:solidFill>
                <a:latin typeface="+mj-lt"/>
                <a:ea typeface="+mj-ea"/>
                <a:cs typeface="+mj-cs"/>
              </a:rPr>
            </a:br>
            <a:r>
              <a:rPr lang="en-US" sz="3000" b="1" dirty="0">
                <a:solidFill>
                  <a:schemeClr val="accent1"/>
                </a:solidFill>
                <a:latin typeface="+mj-lt"/>
                <a:ea typeface="+mj-ea"/>
                <a:cs typeface="+mj-cs"/>
              </a:rPr>
              <a:t>to Certifications</a:t>
            </a:r>
          </a:p>
          <a:p>
            <a:pPr>
              <a:spcBef>
                <a:spcPct val="0"/>
              </a:spcBef>
            </a:pPr>
            <a:r>
              <a:rPr lang="en-US" sz="3000" b="1" dirty="0">
                <a:solidFill>
                  <a:schemeClr val="accent1"/>
                </a:solidFill>
                <a:latin typeface="+mj-lt"/>
                <a:ea typeface="+mj-ea"/>
                <a:cs typeface="+mj-cs"/>
              </a:rPr>
              <a:t>And Licensure</a:t>
            </a:r>
          </a:p>
          <a:p>
            <a:pPr>
              <a:spcBef>
                <a:spcPct val="0"/>
              </a:spcBef>
            </a:pPr>
            <a:endParaRPr lang="en-US" sz="2400" b="1" dirty="0">
              <a:solidFill>
                <a:schemeClr val="accent1"/>
              </a:solidFill>
              <a:latin typeface="+mj-lt"/>
              <a:ea typeface="+mj-ea"/>
              <a:cs typeface="+mj-cs"/>
            </a:endParaRPr>
          </a:p>
        </p:txBody>
      </p:sp>
      <p:pic>
        <p:nvPicPr>
          <p:cNvPr id="3" name="Picture 2">
            <a:extLst>
              <a:ext uri="{FF2B5EF4-FFF2-40B4-BE49-F238E27FC236}">
                <a16:creationId xmlns:a16="http://schemas.microsoft.com/office/drawing/2014/main" id="{5E05BE57-DFBB-DA5C-445B-71BFC9F9D657}"/>
              </a:ext>
            </a:extLst>
          </p:cNvPr>
          <p:cNvPicPr>
            <a:picLocks noChangeAspect="1"/>
          </p:cNvPicPr>
          <p:nvPr/>
        </p:nvPicPr>
        <p:blipFill>
          <a:blip r:embed="rId2"/>
          <a:stretch>
            <a:fillRect/>
          </a:stretch>
        </p:blipFill>
        <p:spPr>
          <a:xfrm>
            <a:off x="3743753" y="1392756"/>
            <a:ext cx="3140513" cy="4166707"/>
          </a:xfrm>
          <a:prstGeom prst="rect">
            <a:avLst/>
          </a:prstGeom>
        </p:spPr>
      </p:pic>
      <p:pic>
        <p:nvPicPr>
          <p:cNvPr id="8" name="Picture 7">
            <a:extLst>
              <a:ext uri="{FF2B5EF4-FFF2-40B4-BE49-F238E27FC236}">
                <a16:creationId xmlns:a16="http://schemas.microsoft.com/office/drawing/2014/main" id="{70063D47-FB4A-6586-6E7D-16E8CD0787D0}"/>
              </a:ext>
            </a:extLst>
          </p:cNvPr>
          <p:cNvPicPr>
            <a:picLocks noChangeAspect="1"/>
          </p:cNvPicPr>
          <p:nvPr/>
        </p:nvPicPr>
        <p:blipFill>
          <a:blip r:embed="rId3"/>
          <a:stretch>
            <a:fillRect/>
          </a:stretch>
        </p:blipFill>
        <p:spPr>
          <a:xfrm>
            <a:off x="940794" y="3591873"/>
            <a:ext cx="1534595" cy="1584346"/>
          </a:xfrm>
          <a:prstGeom prst="rect">
            <a:avLst/>
          </a:prstGeom>
        </p:spPr>
      </p:pic>
    </p:spTree>
    <p:extLst>
      <p:ext uri="{BB962C8B-B14F-4D97-AF65-F5344CB8AC3E}">
        <p14:creationId xmlns:p14="http://schemas.microsoft.com/office/powerpoint/2010/main" val="10636239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F967EA-C7A5-467B-BC80-D333A613334A}"/>
              </a:ext>
            </a:extLst>
          </p:cNvPr>
          <p:cNvSpPr txBox="1"/>
          <p:nvPr/>
        </p:nvSpPr>
        <p:spPr>
          <a:xfrm>
            <a:off x="751109" y="1676110"/>
            <a:ext cx="5767137" cy="4270400"/>
          </a:xfrm>
          <a:prstGeom prst="rect">
            <a:avLst/>
          </a:prstGeom>
          <a:noFill/>
        </p:spPr>
        <p:txBody>
          <a:bodyPr wrap="square" rtlCol="0">
            <a:spAutoFit/>
          </a:bodyPr>
          <a:lstStyle/>
          <a:p>
            <a:pPr>
              <a:spcBef>
                <a:spcPct val="0"/>
              </a:spcBef>
            </a:pPr>
            <a:r>
              <a:rPr lang="en-US" sz="3600" b="1" dirty="0">
                <a:solidFill>
                  <a:srgbClr val="222D65"/>
                </a:solidFill>
                <a:latin typeface="+mj-lt"/>
                <a:ea typeface="+mj-ea"/>
                <a:cs typeface="+mj-cs"/>
              </a:rPr>
              <a:t>Questions?</a:t>
            </a:r>
          </a:p>
          <a:p>
            <a:pPr>
              <a:spcBef>
                <a:spcPct val="0"/>
              </a:spcBef>
            </a:pPr>
            <a:endParaRPr lang="en-US" sz="2100" b="1" dirty="0">
              <a:solidFill>
                <a:srgbClr val="222D65"/>
              </a:solidFill>
              <a:latin typeface="+mj-lt"/>
              <a:ea typeface="+mj-ea"/>
              <a:cs typeface="+mj-cs"/>
            </a:endParaRPr>
          </a:p>
          <a:p>
            <a:pPr>
              <a:spcBef>
                <a:spcPct val="0"/>
              </a:spcBef>
            </a:pPr>
            <a:r>
              <a:rPr lang="en-US" sz="2400" b="1" i="1" dirty="0">
                <a:solidFill>
                  <a:srgbClr val="222D65"/>
                </a:solidFill>
              </a:rPr>
              <a:t>Dual Enrollment</a:t>
            </a:r>
          </a:p>
          <a:p>
            <a:pPr>
              <a:spcBef>
                <a:spcPct val="0"/>
              </a:spcBef>
            </a:pPr>
            <a:r>
              <a:rPr lang="en-US" sz="2400" b="1" dirty="0">
                <a:solidFill>
                  <a:srgbClr val="222D65"/>
                </a:solidFill>
                <a:latin typeface="+mj-lt"/>
                <a:ea typeface="+mj-ea"/>
                <a:cs typeface="+mj-cs"/>
              </a:rPr>
              <a:t>Tera Upshaw (904) 547-3356</a:t>
            </a:r>
          </a:p>
          <a:p>
            <a:pPr>
              <a:spcBef>
                <a:spcPct val="0"/>
              </a:spcBef>
            </a:pPr>
            <a:r>
              <a:rPr lang="en-US" sz="2400" b="1" dirty="0">
                <a:solidFill>
                  <a:schemeClr val="accent1"/>
                </a:solidFill>
                <a:latin typeface="+mj-lt"/>
                <a:ea typeface="+mj-ea"/>
                <a:cs typeface="+mj-cs"/>
                <a:hlinkClick r:id="rId2"/>
              </a:rPr>
              <a:t>Tera.Upshaw@FCTC.edu</a:t>
            </a:r>
            <a:endParaRPr lang="en-US" sz="2400" b="1" dirty="0">
              <a:solidFill>
                <a:schemeClr val="accent1"/>
              </a:solidFill>
              <a:latin typeface="+mj-lt"/>
              <a:ea typeface="+mj-ea"/>
              <a:cs typeface="+mj-cs"/>
            </a:endParaRPr>
          </a:p>
          <a:p>
            <a:pPr>
              <a:spcBef>
                <a:spcPct val="0"/>
              </a:spcBef>
            </a:pPr>
            <a:endParaRPr lang="en-US" sz="2400" b="1" dirty="0">
              <a:solidFill>
                <a:srgbClr val="222D65"/>
              </a:solidFill>
              <a:latin typeface="+mj-lt"/>
              <a:ea typeface="+mj-ea"/>
              <a:cs typeface="+mj-cs"/>
            </a:endParaRPr>
          </a:p>
          <a:p>
            <a:pPr>
              <a:spcBef>
                <a:spcPct val="0"/>
              </a:spcBef>
            </a:pPr>
            <a:r>
              <a:rPr lang="en-US" sz="2400" b="1" i="1" dirty="0">
                <a:solidFill>
                  <a:srgbClr val="222D65"/>
                </a:solidFill>
              </a:rPr>
              <a:t>Elective Enrollment </a:t>
            </a:r>
          </a:p>
          <a:p>
            <a:pPr>
              <a:spcBef>
                <a:spcPct val="0"/>
              </a:spcBef>
            </a:pPr>
            <a:r>
              <a:rPr lang="en-US" sz="2400" b="1" dirty="0">
                <a:solidFill>
                  <a:srgbClr val="222D65"/>
                </a:solidFill>
                <a:latin typeface="+mj-lt"/>
                <a:ea typeface="+mj-ea"/>
                <a:cs typeface="+mj-cs"/>
              </a:rPr>
              <a:t>Wakilah Augustus  (904) 547-3378</a:t>
            </a:r>
          </a:p>
          <a:p>
            <a:pPr>
              <a:spcBef>
                <a:spcPct val="0"/>
              </a:spcBef>
            </a:pPr>
            <a:r>
              <a:rPr lang="en-US" sz="2400" b="1" dirty="0">
                <a:solidFill>
                  <a:srgbClr val="222D65"/>
                </a:solidFill>
                <a:latin typeface="+mj-lt"/>
                <a:ea typeface="+mj-ea"/>
                <a:cs typeface="+mj-cs"/>
                <a:hlinkClick r:id="rId3"/>
              </a:rPr>
              <a:t>Studentadvising@FCTC.edu</a:t>
            </a:r>
            <a:r>
              <a:rPr lang="en-US" sz="2400" b="1" dirty="0">
                <a:solidFill>
                  <a:srgbClr val="222D65"/>
                </a:solidFill>
                <a:latin typeface="+mj-lt"/>
                <a:ea typeface="+mj-ea"/>
                <a:cs typeface="+mj-cs"/>
              </a:rPr>
              <a:t> </a:t>
            </a:r>
            <a:r>
              <a:rPr lang="en-US" sz="2400" b="1" dirty="0">
                <a:solidFill>
                  <a:schemeClr val="accent1"/>
                </a:solidFill>
                <a:latin typeface="+mj-lt"/>
                <a:ea typeface="+mj-ea"/>
                <a:cs typeface="+mj-cs"/>
              </a:rPr>
              <a:t>		</a:t>
            </a:r>
            <a:endParaRPr lang="en-US" sz="3300" b="1" dirty="0">
              <a:solidFill>
                <a:schemeClr val="accent1"/>
              </a:solidFill>
              <a:latin typeface="+mj-lt"/>
              <a:ea typeface="+mj-ea"/>
              <a:cs typeface="+mj-cs"/>
            </a:endParaRPr>
          </a:p>
          <a:p>
            <a:pPr>
              <a:spcBef>
                <a:spcPct val="0"/>
              </a:spcBef>
            </a:pPr>
            <a:r>
              <a:rPr lang="en-US" sz="2400" b="1" i="1" dirty="0">
                <a:solidFill>
                  <a:srgbClr val="222D65"/>
                </a:solidFill>
              </a:rPr>
              <a:t> </a:t>
            </a:r>
            <a:endParaRPr lang="en-US" sz="2400" b="1" dirty="0">
              <a:solidFill>
                <a:schemeClr val="accent1"/>
              </a:solidFill>
              <a:latin typeface="+mj-lt"/>
              <a:ea typeface="+mj-ea"/>
              <a:cs typeface="+mj-cs"/>
            </a:endParaRPr>
          </a:p>
          <a:p>
            <a:pPr>
              <a:spcBef>
                <a:spcPct val="0"/>
              </a:spcBef>
            </a:pPr>
            <a:endParaRPr lang="en-US" sz="2400" b="1" dirty="0">
              <a:solidFill>
                <a:schemeClr val="accent1"/>
              </a:solidFill>
              <a:latin typeface="+mj-lt"/>
              <a:ea typeface="+mj-ea"/>
              <a:cs typeface="+mj-cs"/>
            </a:endParaRPr>
          </a:p>
        </p:txBody>
      </p:sp>
    </p:spTree>
    <p:extLst>
      <p:ext uri="{BB962C8B-B14F-4D97-AF65-F5344CB8AC3E}">
        <p14:creationId xmlns:p14="http://schemas.microsoft.com/office/powerpoint/2010/main" val="3484535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C68ABF-A02B-46EA-8449-C243C0759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1816" y="1340980"/>
            <a:ext cx="4029995" cy="2637228"/>
          </a:xfrm>
          <a:prstGeom prst="rect">
            <a:avLst/>
          </a:prstGeom>
        </p:spPr>
      </p:pic>
      <p:sp>
        <p:nvSpPr>
          <p:cNvPr id="2" name="TextBox 1">
            <a:extLst>
              <a:ext uri="{FF2B5EF4-FFF2-40B4-BE49-F238E27FC236}">
                <a16:creationId xmlns:a16="http://schemas.microsoft.com/office/drawing/2014/main" id="{FFE903E8-49A2-48F4-BD47-0E307901481A}"/>
              </a:ext>
            </a:extLst>
          </p:cNvPr>
          <p:cNvSpPr txBox="1"/>
          <p:nvPr/>
        </p:nvSpPr>
        <p:spPr>
          <a:xfrm>
            <a:off x="2002058" y="4480344"/>
            <a:ext cx="4069511" cy="715581"/>
          </a:xfrm>
          <a:prstGeom prst="rect">
            <a:avLst/>
          </a:prstGeom>
          <a:noFill/>
        </p:spPr>
        <p:txBody>
          <a:bodyPr wrap="square" rtlCol="0">
            <a:spAutoFit/>
          </a:bodyPr>
          <a:lstStyle/>
          <a:p>
            <a:pPr algn="ctr"/>
            <a:r>
              <a:rPr lang="en-US" sz="4050" b="1" dirty="0">
                <a:hlinkClick r:id="rId3"/>
              </a:rPr>
              <a:t>FCTC.edu</a:t>
            </a:r>
            <a:endParaRPr lang="en-US" sz="4050" b="1" dirty="0"/>
          </a:p>
        </p:txBody>
      </p:sp>
    </p:spTree>
    <p:extLst>
      <p:ext uri="{BB962C8B-B14F-4D97-AF65-F5344CB8AC3E}">
        <p14:creationId xmlns:p14="http://schemas.microsoft.com/office/powerpoint/2010/main" val="41489648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86208" y="1927252"/>
            <a:ext cx="6858000" cy="1176356"/>
          </a:xfrm>
        </p:spPr>
        <p:txBody>
          <a:bodyPr/>
          <a:lstStyle/>
          <a:p>
            <a:r>
              <a:rPr lang="en-US" sz="2400" dirty="0"/>
              <a:t>Welcome to the Youth &amp; Young Adult Empowerment, Leadership, and Learning (YELL) Lab! </a:t>
            </a:r>
          </a:p>
        </p:txBody>
      </p:sp>
      <p:sp>
        <p:nvSpPr>
          <p:cNvPr id="6" name="Text Placeholder 5"/>
          <p:cNvSpPr>
            <a:spLocks noGrp="1"/>
          </p:cNvSpPr>
          <p:nvPr>
            <p:ph type="body" sz="quarter" idx="15"/>
          </p:nvPr>
        </p:nvSpPr>
        <p:spPr>
          <a:xfrm>
            <a:off x="586208" y="3103608"/>
            <a:ext cx="6858000" cy="1156924"/>
          </a:xfrm>
        </p:spPr>
        <p:txBody>
          <a:bodyPr/>
          <a:lstStyle/>
          <a:p>
            <a:r>
              <a:rPr lang="en-US" dirty="0"/>
              <a:t>Dr. Jessica Kramer </a:t>
            </a:r>
          </a:p>
          <a:p>
            <a:r>
              <a:rPr lang="en-US" dirty="0"/>
              <a:t>Elizabeth Kennelly-Smith</a:t>
            </a:r>
          </a:p>
          <a:p>
            <a:endParaRPr lang="en-US" dirty="0"/>
          </a:p>
        </p:txBody>
      </p:sp>
    </p:spTree>
    <p:extLst>
      <p:ext uri="{BB962C8B-B14F-4D97-AF65-F5344CB8AC3E}">
        <p14:creationId xmlns:p14="http://schemas.microsoft.com/office/powerpoint/2010/main" val="10794075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2134553"/>
            <a:ext cx="7886700" cy="3391440"/>
          </a:xfrm>
        </p:spPr>
        <p:txBody>
          <a:bodyPr>
            <a:normAutofit fontScale="92500" lnSpcReduction="10000"/>
          </a:bodyPr>
          <a:lstStyle/>
          <a:p>
            <a:pPr marL="0" indent="0">
              <a:buNone/>
            </a:pPr>
            <a:endParaRPr lang="en-US" i="1" dirty="0"/>
          </a:p>
          <a:p>
            <a:pPr marL="0" indent="0">
              <a:buNone/>
            </a:pPr>
            <a:r>
              <a:rPr lang="en-US" dirty="0"/>
              <a:t>The YELL Lab develops and evaluates tools and interventions that empower youth and young adults with developmental disabilities. </a:t>
            </a:r>
          </a:p>
          <a:p>
            <a:pPr marL="0" indent="0">
              <a:buNone/>
            </a:pPr>
            <a:endParaRPr lang="en-US" dirty="0"/>
          </a:p>
          <a:p>
            <a:pPr marL="0" indent="0">
              <a:buNone/>
            </a:pPr>
            <a:r>
              <a:rPr lang="en-US" dirty="0"/>
              <a:t>The YELL Lab partners with and employs youth and young adults with disabilities in development and evaluation to ensure our ideas meet the needs of people with disabilities.</a:t>
            </a:r>
          </a:p>
          <a:p>
            <a:pPr marL="0" indent="0">
              <a:buNone/>
            </a:pPr>
            <a:endParaRPr lang="en-US" i="1" dirty="0"/>
          </a:p>
        </p:txBody>
      </p:sp>
      <p:pic>
        <p:nvPicPr>
          <p:cNvPr id="4" name="Picture 3"/>
          <p:cNvPicPr>
            <a:picLocks noChangeAspect="1"/>
          </p:cNvPicPr>
          <p:nvPr/>
        </p:nvPicPr>
        <p:blipFill>
          <a:blip r:embed="rId3"/>
          <a:stretch>
            <a:fillRect/>
          </a:stretch>
        </p:blipFill>
        <p:spPr>
          <a:xfrm>
            <a:off x="1" y="1160676"/>
            <a:ext cx="3966377" cy="689383"/>
          </a:xfrm>
          <a:prstGeom prst="rect">
            <a:avLst/>
          </a:prstGeom>
        </p:spPr>
      </p:pic>
    </p:spTree>
    <p:extLst>
      <p:ext uri="{BB962C8B-B14F-4D97-AF65-F5344CB8AC3E}">
        <p14:creationId xmlns:p14="http://schemas.microsoft.com/office/powerpoint/2010/main" val="23367202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71648"/>
            <a:ext cx="4712018" cy="2474183"/>
          </a:xfrm>
        </p:spPr>
        <p:txBody>
          <a:bodyPr>
            <a:normAutofit/>
          </a:bodyPr>
          <a:lstStyle/>
          <a:p>
            <a:pPr marL="0" indent="0">
              <a:buNone/>
            </a:pPr>
            <a:r>
              <a:rPr lang="en-US" sz="2400" dirty="0"/>
              <a:t>“Research is when, out of your curiosity, you find out about something or get information about it. </a:t>
            </a:r>
          </a:p>
          <a:p>
            <a:pPr marL="0" indent="0">
              <a:buNone/>
            </a:pPr>
            <a:r>
              <a:rPr lang="en-US" sz="2400" dirty="0"/>
              <a:t>[Research is used] for your knowledge or other needs.” </a:t>
            </a:r>
          </a:p>
        </p:txBody>
      </p:sp>
      <p:sp>
        <p:nvSpPr>
          <p:cNvPr id="7" name="Text Placeholder 6"/>
          <p:cNvSpPr>
            <a:spLocks noGrp="1"/>
          </p:cNvSpPr>
          <p:nvPr>
            <p:ph type="body" sz="quarter" idx="10"/>
          </p:nvPr>
        </p:nvSpPr>
        <p:spPr/>
        <p:txBody>
          <a:bodyPr>
            <a:normAutofit/>
          </a:bodyPr>
          <a:lstStyle/>
          <a:p>
            <a:r>
              <a:rPr lang="en-US" sz="2400" dirty="0"/>
              <a:t>What is research?</a:t>
            </a:r>
          </a:p>
        </p:txBody>
      </p:sp>
      <p:sp>
        <p:nvSpPr>
          <p:cNvPr id="4" name="TextBox 3"/>
          <p:cNvSpPr txBox="1"/>
          <p:nvPr/>
        </p:nvSpPr>
        <p:spPr>
          <a:xfrm>
            <a:off x="6684666" y="4206016"/>
            <a:ext cx="2037304" cy="1200329"/>
          </a:xfrm>
          <a:prstGeom prst="rect">
            <a:avLst/>
          </a:prstGeom>
          <a:noFill/>
        </p:spPr>
        <p:txBody>
          <a:bodyPr wrap="square" rtlCol="0">
            <a:spAutoFit/>
          </a:bodyPr>
          <a:lstStyle/>
          <a:p>
            <a:pPr algn="ctr"/>
            <a:r>
              <a:rPr lang="en-US" sz="1800" dirty="0"/>
              <a:t>Max Barrows, </a:t>
            </a:r>
          </a:p>
          <a:p>
            <a:pPr algn="ctr"/>
            <a:r>
              <a:rPr lang="en-US" sz="1800" dirty="0"/>
              <a:t>Outreach Director, </a:t>
            </a:r>
          </a:p>
          <a:p>
            <a:pPr algn="ctr"/>
            <a:r>
              <a:rPr lang="en-US" sz="1800" dirty="0"/>
              <a:t>Green Mountain Self- Advocates</a:t>
            </a:r>
          </a:p>
        </p:txBody>
      </p:sp>
      <p:pic>
        <p:nvPicPr>
          <p:cNvPr id="5" name="Picture 4"/>
          <p:cNvPicPr>
            <a:picLocks noChangeAspect="1"/>
          </p:cNvPicPr>
          <p:nvPr/>
        </p:nvPicPr>
        <p:blipFill rotWithShape="1">
          <a:blip r:embed="rId3"/>
          <a:srcRect l="709" b="24807"/>
          <a:stretch/>
        </p:blipFill>
        <p:spPr>
          <a:xfrm>
            <a:off x="6684666" y="2171648"/>
            <a:ext cx="2002135" cy="2034368"/>
          </a:xfrm>
          <a:prstGeom prst="rect">
            <a:avLst/>
          </a:prstGeom>
        </p:spPr>
      </p:pic>
    </p:spTree>
    <p:extLst>
      <p:ext uri="{BB962C8B-B14F-4D97-AF65-F5344CB8AC3E}">
        <p14:creationId xmlns:p14="http://schemas.microsoft.com/office/powerpoint/2010/main" val="7824593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2400" dirty="0"/>
              <a:t>Your rights in research</a:t>
            </a:r>
          </a:p>
        </p:txBody>
      </p:sp>
      <p:sp>
        <p:nvSpPr>
          <p:cNvPr id="8" name="TextBox 7"/>
          <p:cNvSpPr txBox="1"/>
          <p:nvPr/>
        </p:nvSpPr>
        <p:spPr>
          <a:xfrm>
            <a:off x="448628" y="1794141"/>
            <a:ext cx="2669822" cy="373145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3400" dirty="0"/>
              <a:t>You</a:t>
            </a:r>
          </a:p>
          <a:p>
            <a:pPr algn="ctr"/>
            <a:r>
              <a:rPr lang="en-US" sz="3400" dirty="0"/>
              <a:t> and your family have the right to say </a:t>
            </a:r>
            <a:r>
              <a:rPr lang="en-US" sz="3400" b="1" dirty="0"/>
              <a:t>YES </a:t>
            </a:r>
            <a:r>
              <a:rPr lang="en-US" sz="3400" dirty="0"/>
              <a:t>or </a:t>
            </a:r>
            <a:r>
              <a:rPr lang="en-US" sz="3400" b="1" dirty="0"/>
              <a:t>NO </a:t>
            </a:r>
            <a:r>
              <a:rPr lang="en-US" sz="3400" dirty="0"/>
              <a:t>to being in a study!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91" y="2089777"/>
            <a:ext cx="1593199" cy="2400300"/>
          </a:xfrm>
          <a:prstGeom prst="rect">
            <a:avLst/>
          </a:prstGeom>
        </p:spPr>
      </p:pic>
      <p:sp>
        <p:nvSpPr>
          <p:cNvPr id="10" name="TextBox 9"/>
          <p:cNvSpPr txBox="1"/>
          <p:nvPr/>
        </p:nvSpPr>
        <p:spPr>
          <a:xfrm>
            <a:off x="3984100" y="4507846"/>
            <a:ext cx="1582233" cy="707886"/>
          </a:xfrm>
          <a:prstGeom prst="rect">
            <a:avLst/>
          </a:prstGeom>
          <a:noFill/>
        </p:spPr>
        <p:txBody>
          <a:bodyPr wrap="square" rtlCol="0">
            <a:spAutoFit/>
          </a:bodyPr>
          <a:lstStyle/>
          <a:p>
            <a:pPr algn="ctr"/>
            <a:r>
              <a:rPr lang="en-US" sz="4000" dirty="0"/>
              <a:t>YES </a:t>
            </a:r>
          </a:p>
        </p:txBody>
      </p:sp>
      <p:sp>
        <p:nvSpPr>
          <p:cNvPr id="11" name="TextBox 10"/>
          <p:cNvSpPr txBox="1"/>
          <p:nvPr/>
        </p:nvSpPr>
        <p:spPr>
          <a:xfrm>
            <a:off x="6948227" y="4513783"/>
            <a:ext cx="1582233" cy="707886"/>
          </a:xfrm>
          <a:prstGeom prst="rect">
            <a:avLst/>
          </a:prstGeom>
          <a:noFill/>
        </p:spPr>
        <p:txBody>
          <a:bodyPr wrap="square" rtlCol="0">
            <a:spAutoFit/>
          </a:bodyPr>
          <a:lstStyle/>
          <a:p>
            <a:pPr algn="ctr"/>
            <a:r>
              <a:rPr lang="en-US" sz="4000" dirty="0"/>
              <a:t>NO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733" y="2266948"/>
            <a:ext cx="3372358" cy="2246834"/>
          </a:xfrm>
          <a:prstGeom prst="rect">
            <a:avLst/>
          </a:prstGeom>
        </p:spPr>
      </p:pic>
    </p:spTree>
    <p:extLst>
      <p:ext uri="{BB962C8B-B14F-4D97-AF65-F5344CB8AC3E}">
        <p14:creationId xmlns:p14="http://schemas.microsoft.com/office/powerpoint/2010/main" val="15151442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398" y="2288858"/>
            <a:ext cx="3206115" cy="3237135"/>
          </a:xfrm>
        </p:spPr>
        <p:txBody>
          <a:bodyPr>
            <a:noAutofit/>
          </a:bodyPr>
          <a:lstStyle/>
          <a:p>
            <a:pPr>
              <a:buFont typeface="Wingdings" panose="05000000000000000000" pitchFamily="2" charset="2"/>
              <a:buChar char="§"/>
            </a:pPr>
            <a:r>
              <a:rPr lang="en-US" sz="2200" dirty="0"/>
              <a:t>Informed consent is not just a paper that you sign. </a:t>
            </a:r>
          </a:p>
          <a:p>
            <a:pPr>
              <a:buFont typeface="Wingdings" panose="05000000000000000000" pitchFamily="2" charset="2"/>
              <a:buChar char="§"/>
            </a:pPr>
            <a:endParaRPr lang="en-US" sz="2200" dirty="0"/>
          </a:p>
          <a:p>
            <a:pPr>
              <a:buFont typeface="Wingdings" panose="05000000000000000000" pitchFamily="2" charset="2"/>
              <a:buChar char="§"/>
            </a:pPr>
            <a:r>
              <a:rPr lang="en-US" sz="2200" dirty="0"/>
              <a:t>Informed consent is steps that researchers must take to make sure you understand a study. </a:t>
            </a:r>
          </a:p>
        </p:txBody>
      </p:sp>
      <p:sp>
        <p:nvSpPr>
          <p:cNvPr id="4" name="Text Placeholder 3"/>
          <p:cNvSpPr>
            <a:spLocks noGrp="1"/>
          </p:cNvSpPr>
          <p:nvPr>
            <p:ph type="body" sz="quarter" idx="10"/>
          </p:nvPr>
        </p:nvSpPr>
        <p:spPr/>
        <p:txBody>
          <a:bodyPr>
            <a:normAutofit/>
          </a:bodyPr>
          <a:lstStyle/>
          <a:p>
            <a:r>
              <a:rPr lang="en-US" sz="2100" dirty="0"/>
              <a:t>Informed Consent</a:t>
            </a:r>
          </a:p>
        </p:txBody>
      </p:sp>
      <p:sp>
        <p:nvSpPr>
          <p:cNvPr id="5" name="Content Placeholder 3"/>
          <p:cNvSpPr txBox="1">
            <a:spLocks/>
          </p:cNvSpPr>
          <p:nvPr/>
        </p:nvSpPr>
        <p:spPr>
          <a:xfrm>
            <a:off x="457201" y="2095036"/>
            <a:ext cx="2342444" cy="3047276"/>
          </a:xfrm>
          <a:prstGeom prst="rect">
            <a:avLst/>
          </a:prstGeom>
          <a:solidFill>
            <a:schemeClr val="tx2">
              <a:lumMod val="20000"/>
              <a:lumOff val="80000"/>
            </a:schemeClr>
          </a:solid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200" dirty="0">
                <a:latin typeface="+mn-lt"/>
              </a:rPr>
              <a:t>Informed consent provides information about a study.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303" y="3719722"/>
            <a:ext cx="1758747" cy="11450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1303" y="2095036"/>
            <a:ext cx="1852245" cy="1234058"/>
          </a:xfrm>
          <a:prstGeom prst="rect">
            <a:avLst/>
          </a:prstGeom>
        </p:spPr>
      </p:pic>
    </p:spTree>
    <p:extLst>
      <p:ext uri="{BB962C8B-B14F-4D97-AF65-F5344CB8AC3E}">
        <p14:creationId xmlns:p14="http://schemas.microsoft.com/office/powerpoint/2010/main" val="30973300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Research at the YELL Lab</a:t>
            </a:r>
          </a:p>
        </p:txBody>
      </p:sp>
      <p:pic>
        <p:nvPicPr>
          <p:cNvPr id="4" name="Picture 3"/>
          <p:cNvPicPr>
            <a:picLocks noChangeAspect="1"/>
          </p:cNvPicPr>
          <p:nvPr/>
        </p:nvPicPr>
        <p:blipFill>
          <a:blip r:embed="rId3"/>
          <a:stretch>
            <a:fillRect/>
          </a:stretch>
        </p:blipFill>
        <p:spPr>
          <a:xfrm>
            <a:off x="2205514" y="5179783"/>
            <a:ext cx="4723447" cy="820967"/>
          </a:xfrm>
          <a:prstGeom prst="rect">
            <a:avLst/>
          </a:prstGeom>
        </p:spPr>
      </p:pic>
      <p:sp>
        <p:nvSpPr>
          <p:cNvPr id="6" name="Text Placeholder 5">
            <a:extLst>
              <a:ext uri="{FF2B5EF4-FFF2-40B4-BE49-F238E27FC236}">
                <a16:creationId xmlns:a16="http://schemas.microsoft.com/office/drawing/2014/main" id="{E62BAB94-EB5E-4E01-B441-A08B061190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4959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886700" cy="994172"/>
          </a:xfrm>
        </p:spPr>
        <p:txBody>
          <a:bodyPr/>
          <a:lstStyle/>
          <a:p>
            <a:r>
              <a:rPr lang="en-US" dirty="0"/>
              <a:t>What is the PEDI-PRO?</a:t>
            </a:r>
          </a:p>
        </p:txBody>
      </p:sp>
      <p:sp>
        <p:nvSpPr>
          <p:cNvPr id="3" name="Content Placeholder 2"/>
          <p:cNvSpPr>
            <a:spLocks noGrp="1"/>
          </p:cNvSpPr>
          <p:nvPr>
            <p:ph idx="1"/>
          </p:nvPr>
        </p:nvSpPr>
        <p:spPr>
          <a:xfrm>
            <a:off x="304800" y="1066398"/>
            <a:ext cx="7718714" cy="3263504"/>
          </a:xfrm>
        </p:spPr>
        <p:txBody>
          <a:bodyPr>
            <a:normAutofit fontScale="92500"/>
          </a:bodyPr>
          <a:lstStyle/>
          <a:p>
            <a:r>
              <a:rPr lang="en-US" dirty="0"/>
              <a:t>Fosters self-determination through the self-evaluation of abilities</a:t>
            </a:r>
          </a:p>
          <a:p>
            <a:pPr lvl="1"/>
            <a:r>
              <a:rPr lang="en-US" dirty="0"/>
              <a:t>Support young adults to set their own goals for transition</a:t>
            </a:r>
          </a:p>
          <a:p>
            <a:r>
              <a:rPr lang="en-US" dirty="0"/>
              <a:t>Accessible for youth who need support for: receptive and expressive language, abstract thinking, visual-perceptual</a:t>
            </a:r>
          </a:p>
          <a:p>
            <a:r>
              <a:rPr lang="en-US" dirty="0"/>
              <a:t>Designed by and for youth and young adults with disabilities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949"/>
          <a:stretch/>
        </p:blipFill>
        <p:spPr>
          <a:xfrm rot="16200000">
            <a:off x="3282952" y="3102040"/>
            <a:ext cx="3133203" cy="4378717"/>
          </a:xfrm>
          <a:prstGeom prst="rect">
            <a:avLst/>
          </a:prstGeom>
        </p:spPr>
      </p:pic>
      <p:pic>
        <p:nvPicPr>
          <p:cNvPr id="6" name="Picture 5">
            <a:extLst>
              <a:ext uri="{FF2B5EF4-FFF2-40B4-BE49-F238E27FC236}">
                <a16:creationId xmlns:a16="http://schemas.microsoft.com/office/drawing/2014/main" id="{18C25382-9AEF-4328-A280-0AE3E50E99D6}"/>
              </a:ext>
            </a:extLst>
          </p:cNvPr>
          <p:cNvPicPr>
            <a:picLocks noChangeAspect="1"/>
          </p:cNvPicPr>
          <p:nvPr/>
        </p:nvPicPr>
        <p:blipFill>
          <a:blip r:embed="rId4"/>
          <a:stretch>
            <a:fillRect/>
          </a:stretch>
        </p:blipFill>
        <p:spPr>
          <a:xfrm>
            <a:off x="3191606" y="4358803"/>
            <a:ext cx="3315893" cy="1865190"/>
          </a:xfrm>
          <a:prstGeom prst="rect">
            <a:avLst/>
          </a:prstGeom>
          <a:ln w="127000" cap="sq">
            <a:no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5090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896937"/>
          </a:xfrm>
        </p:spPr>
        <p:txBody>
          <a:bodyPr rtlCol="0">
            <a:normAutofit fontScale="90000"/>
          </a:bodyPr>
          <a:lstStyle/>
          <a:p>
            <a:pPr defTabSz="685783" eaLnBrk="1" fontAlgn="auto" hangingPunct="1">
              <a:spcAft>
                <a:spcPts val="0"/>
              </a:spcAft>
              <a:defRPr/>
            </a:pPr>
            <a:br>
              <a:rPr lang="en-US" altLang="en-US" sz="4000" b="1"/>
            </a:br>
            <a:endParaRPr lang="en-US" altLang="en-US" sz="4000" b="1"/>
          </a:p>
        </p:txBody>
      </p:sp>
      <p:sp>
        <p:nvSpPr>
          <p:cNvPr id="10243" name="Rectangle 4"/>
          <p:cNvSpPr>
            <a:spLocks noChangeArrowheads="1"/>
          </p:cNvSpPr>
          <p:nvPr/>
        </p:nvSpPr>
        <p:spPr bwMode="auto">
          <a:xfrm>
            <a:off x="304800" y="1103313"/>
            <a:ext cx="838200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dirty="0">
                <a:solidFill>
                  <a:srgbClr val="FF6600"/>
                </a:solidFill>
                <a:latin typeface="Arial" panose="020B0604020202020204" pitchFamily="34" charset="0"/>
              </a:rPr>
              <a:t>CARD Services to Families Include: </a:t>
            </a:r>
          </a:p>
          <a:p>
            <a:pPr algn="ctr" eaLnBrk="1" hangingPunct="1"/>
            <a:endParaRPr lang="en-US" altLang="en-US" sz="1600" b="1" dirty="0">
              <a:solidFill>
                <a:srgbClr val="FF6600"/>
              </a:solidFill>
              <a:latin typeface="Arial" panose="020B0604020202020204" pitchFamily="34" charset="0"/>
            </a:endParaRPr>
          </a:p>
          <a:p>
            <a:pPr eaLnBrk="1" hangingPunct="1">
              <a:buFontTx/>
              <a:buChar char="•"/>
            </a:pPr>
            <a:r>
              <a:rPr lang="en-US" altLang="en-US" b="1" dirty="0">
                <a:latin typeface="Arial" panose="020B0604020202020204" pitchFamily="34" charset="0"/>
              </a:rPr>
              <a:t> </a:t>
            </a:r>
            <a:r>
              <a:rPr lang="en-US" altLang="en-US" dirty="0">
                <a:latin typeface="Arial" panose="020B0604020202020204" pitchFamily="34" charset="0"/>
              </a:rPr>
              <a:t>Family-driven Consultations </a:t>
            </a:r>
          </a:p>
          <a:p>
            <a:pPr lvl="1" eaLnBrk="1" hangingPunct="1"/>
            <a:r>
              <a:rPr lang="en-US" altLang="en-US" dirty="0">
                <a:latin typeface="Arial" panose="020B0604020202020204" pitchFamily="34" charset="0"/>
              </a:rPr>
              <a:t> </a:t>
            </a:r>
            <a:r>
              <a:rPr lang="en-US" altLang="en-US" sz="1700" dirty="0">
                <a:latin typeface="Arial" panose="020B0604020202020204" pitchFamily="34" charset="0"/>
              </a:rPr>
              <a:t>Transition IEP review; design family support plan; goal-setting</a:t>
            </a:r>
          </a:p>
          <a:p>
            <a:pPr lvl="1"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Referrals to service providers, community resources, support groups, etc.</a:t>
            </a:r>
          </a:p>
          <a:p>
            <a:pPr eaLnBrk="1" hangingPunct="1"/>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 Parent Workstation for various types of visual supports</a:t>
            </a:r>
          </a:p>
          <a:p>
            <a:pPr eaLnBrk="1" hangingPunct="1"/>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 Support groups</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Trainings offered to parents/caregivers/teachers</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Transition Services </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Webinars</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Lending Library</a:t>
            </a:r>
          </a:p>
          <a:p>
            <a:pPr eaLnBrk="1" hangingPunct="1"/>
            <a:endParaRPr lang="en-US" altLang="en-US" dirty="0">
              <a:latin typeface="Arial" panose="020B0604020202020204" pitchFamily="34" charset="0"/>
            </a:endParaRPr>
          </a:p>
        </p:txBody>
      </p:sp>
      <p:pic>
        <p:nvPicPr>
          <p:cNvPr id="1024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1925"/>
            <a:ext cx="23622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8767"/>
            <a:ext cx="7886700" cy="1325563"/>
          </a:xfrm>
        </p:spPr>
        <p:txBody>
          <a:bodyPr/>
          <a:lstStyle/>
          <a:p>
            <a:r>
              <a:rPr lang="en-US" dirty="0"/>
              <a:t>What does the PEDI-PRO measure?</a:t>
            </a:r>
          </a:p>
        </p:txBody>
      </p:sp>
      <p:sp>
        <p:nvSpPr>
          <p:cNvPr id="3" name="Content Placeholder 2"/>
          <p:cNvSpPr>
            <a:spLocks noGrp="1"/>
          </p:cNvSpPr>
          <p:nvPr>
            <p:ph idx="1"/>
          </p:nvPr>
        </p:nvSpPr>
        <p:spPr>
          <a:xfrm>
            <a:off x="533400" y="1905000"/>
            <a:ext cx="7886700" cy="3263504"/>
          </a:xfrm>
        </p:spPr>
        <p:txBody>
          <a:bodyPr/>
          <a:lstStyle/>
          <a:p>
            <a:r>
              <a:rPr lang="en-US" dirty="0"/>
              <a:t>Measures ability to complete functional tasks while engaging in familiar everyday life situations important for transition to adulthood.</a:t>
            </a:r>
          </a:p>
        </p:txBody>
      </p:sp>
      <p:pic>
        <p:nvPicPr>
          <p:cNvPr id="5" name="Picture 4"/>
          <p:cNvPicPr>
            <a:picLocks noChangeAspect="1"/>
          </p:cNvPicPr>
          <p:nvPr/>
        </p:nvPicPr>
        <p:blipFill>
          <a:blip r:embed="rId3"/>
          <a:stretch>
            <a:fillRect/>
          </a:stretch>
        </p:blipFill>
        <p:spPr>
          <a:xfrm>
            <a:off x="2214995" y="3412921"/>
            <a:ext cx="4523509" cy="3040637"/>
          </a:xfrm>
          <a:prstGeom prst="rect">
            <a:avLst/>
          </a:prstGeom>
        </p:spPr>
      </p:pic>
    </p:spTree>
    <p:extLst>
      <p:ext uri="{BB962C8B-B14F-4D97-AF65-F5344CB8AC3E}">
        <p14:creationId xmlns:p14="http://schemas.microsoft.com/office/powerpoint/2010/main" val="2354169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ijah_docto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85813" y="1950140"/>
            <a:ext cx="7469505" cy="3501330"/>
          </a:xfrm>
        </p:spPr>
      </p:pic>
      <p:sp>
        <p:nvSpPr>
          <p:cNvPr id="3" name="Text Placeholder 2"/>
          <p:cNvSpPr>
            <a:spLocks noGrp="1"/>
          </p:cNvSpPr>
          <p:nvPr>
            <p:ph type="body" sz="quarter" idx="10"/>
          </p:nvPr>
        </p:nvSpPr>
        <p:spPr/>
        <p:txBody>
          <a:bodyPr/>
          <a:lstStyle/>
          <a:p>
            <a:r>
              <a:rPr lang="en-US" dirty="0"/>
              <a:t>Studying what is important to us: Going to the doctor</a:t>
            </a:r>
          </a:p>
        </p:txBody>
      </p:sp>
      <p:sp>
        <p:nvSpPr>
          <p:cNvPr id="5" name="Rectangle 4"/>
          <p:cNvSpPr/>
          <p:nvPr/>
        </p:nvSpPr>
        <p:spPr>
          <a:xfrm>
            <a:off x="785813" y="1650058"/>
            <a:ext cx="4572000" cy="323165"/>
          </a:xfrm>
          <a:prstGeom prst="rect">
            <a:avLst/>
          </a:prstGeom>
        </p:spPr>
        <p:txBody>
          <a:bodyPr wrap="square">
            <a:spAutoFit/>
          </a:bodyPr>
          <a:lstStyle/>
          <a:p>
            <a:r>
              <a:rPr lang="en-US" sz="1500" dirty="0"/>
              <a:t>Elijah Thomas, YELL Lab Team Member</a:t>
            </a:r>
          </a:p>
        </p:txBody>
      </p:sp>
    </p:spTree>
    <p:extLst>
      <p:ext uri="{BB962C8B-B14F-4D97-AF65-F5344CB8AC3E}">
        <p14:creationId xmlns:p14="http://schemas.microsoft.com/office/powerpoint/2010/main" val="1509340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3939">
                <p:cTn id="7" fill="hold" display="0">
                  <p:stCondLst>
                    <p:cond delay="indefinite"/>
                  </p:stCondLst>
                </p:cTn>
                <p:tgtEl>
                  <p:spTgt spid="4"/>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Studying what is important to us: Sports &amp; Exercise</a:t>
            </a:r>
          </a:p>
        </p:txBody>
      </p:sp>
      <p:sp>
        <p:nvSpPr>
          <p:cNvPr id="5" name="Rectangle 4"/>
          <p:cNvSpPr/>
          <p:nvPr/>
        </p:nvSpPr>
        <p:spPr>
          <a:xfrm>
            <a:off x="717233" y="1577712"/>
            <a:ext cx="4572000" cy="323165"/>
          </a:xfrm>
          <a:prstGeom prst="rect">
            <a:avLst/>
          </a:prstGeom>
        </p:spPr>
        <p:txBody>
          <a:bodyPr wrap="square">
            <a:spAutoFit/>
          </a:bodyPr>
          <a:lstStyle/>
          <a:p>
            <a:r>
              <a:rPr lang="en-US" sz="1500" dirty="0"/>
              <a:t>Cyril Nonga-Mann, YELL Lab Team Member</a:t>
            </a:r>
          </a:p>
        </p:txBody>
      </p:sp>
      <p:pic>
        <p:nvPicPr>
          <p:cNvPr id="6" name="Cyril_sports &amp; exerci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94385" y="1877795"/>
            <a:ext cx="7031827" cy="3835650"/>
          </a:xfrm>
        </p:spPr>
      </p:pic>
    </p:spTree>
    <p:extLst>
      <p:ext uri="{BB962C8B-B14F-4D97-AF65-F5344CB8AC3E}">
        <p14:creationId xmlns:p14="http://schemas.microsoft.com/office/powerpoint/2010/main" val="3278078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483" y="603267"/>
            <a:ext cx="7886700" cy="994172"/>
          </a:xfrm>
        </p:spPr>
        <p:txBody>
          <a:bodyPr/>
          <a:lstStyle/>
          <a:p>
            <a:r>
              <a:rPr lang="en-US" dirty="0"/>
              <a:t>How does the PEDI-PRO work?</a:t>
            </a:r>
          </a:p>
        </p:txBody>
      </p:sp>
      <p:sp>
        <p:nvSpPr>
          <p:cNvPr id="5" name="Right Arrow Callout 4"/>
          <p:cNvSpPr/>
          <p:nvPr/>
        </p:nvSpPr>
        <p:spPr>
          <a:xfrm>
            <a:off x="349148" y="1831351"/>
            <a:ext cx="1590152" cy="1000400"/>
          </a:xfrm>
          <a:prstGeom prst="rightArrowCallout">
            <a:avLst>
              <a:gd name="adj1" fmla="val 18973"/>
              <a:gd name="adj2" fmla="val 25000"/>
              <a:gd name="adj3" fmla="val 25000"/>
              <a:gd name="adj4" fmla="val 6497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b="1" dirty="0"/>
              <a:t>Read aloud text</a:t>
            </a:r>
          </a:p>
        </p:txBody>
      </p:sp>
      <p:pic>
        <p:nvPicPr>
          <p:cNvPr id="9" name="Picture 8"/>
          <p:cNvPicPr>
            <a:picLocks noChangeAspect="1"/>
          </p:cNvPicPr>
          <p:nvPr/>
        </p:nvPicPr>
        <p:blipFill>
          <a:blip r:embed="rId3"/>
          <a:stretch>
            <a:fillRect/>
          </a:stretch>
        </p:blipFill>
        <p:spPr>
          <a:xfrm>
            <a:off x="1939300" y="2260534"/>
            <a:ext cx="5515066" cy="31022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Right Arrow Callout 6"/>
          <p:cNvSpPr/>
          <p:nvPr/>
        </p:nvSpPr>
        <p:spPr>
          <a:xfrm>
            <a:off x="154306" y="3588556"/>
            <a:ext cx="2445705" cy="1000400"/>
          </a:xfrm>
          <a:prstGeom prst="rightArrowCallout">
            <a:avLst>
              <a:gd name="adj1" fmla="val 18973"/>
              <a:gd name="adj2" fmla="val 25000"/>
              <a:gd name="adj3" fmla="val 25000"/>
              <a:gd name="adj4" fmla="val 5877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b="1" dirty="0"/>
              <a:t>3d images to support comprehension</a:t>
            </a:r>
          </a:p>
        </p:txBody>
      </p:sp>
      <p:sp>
        <p:nvSpPr>
          <p:cNvPr id="8" name="Left Arrow Callout 7"/>
          <p:cNvSpPr/>
          <p:nvPr/>
        </p:nvSpPr>
        <p:spPr>
          <a:xfrm>
            <a:off x="7193865" y="3243144"/>
            <a:ext cx="1808703" cy="881743"/>
          </a:xfrm>
          <a:prstGeom prst="leftArrow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b="1" dirty="0"/>
              <a:t>Interactive response buttons</a:t>
            </a:r>
          </a:p>
        </p:txBody>
      </p:sp>
      <p:sp>
        <p:nvSpPr>
          <p:cNvPr id="10" name="Left Arrow Callout 9"/>
          <p:cNvSpPr/>
          <p:nvPr/>
        </p:nvSpPr>
        <p:spPr>
          <a:xfrm>
            <a:off x="7412416" y="4782387"/>
            <a:ext cx="1590152" cy="881743"/>
          </a:xfrm>
          <a:prstGeom prst="leftArrow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b="1" dirty="0"/>
              <a:t>Clear navigation</a:t>
            </a:r>
          </a:p>
        </p:txBody>
      </p:sp>
    </p:spTree>
    <p:extLst>
      <p:ext uri="{BB962C8B-B14F-4D97-AF65-F5344CB8AC3E}">
        <p14:creationId xmlns:p14="http://schemas.microsoft.com/office/powerpoint/2010/main" val="13835926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919220"/>
            <a:ext cx="7363297" cy="569214"/>
          </a:xfrm>
        </p:spPr>
        <p:txBody>
          <a:bodyPr>
            <a:normAutofit/>
          </a:bodyPr>
          <a:lstStyle/>
          <a:p>
            <a:r>
              <a:rPr lang="en-US" sz="2400" dirty="0"/>
              <a:t>PEDI PRO Research Opportunity</a:t>
            </a:r>
          </a:p>
        </p:txBody>
      </p:sp>
      <p:sp>
        <p:nvSpPr>
          <p:cNvPr id="2" name="TextBox 1">
            <a:extLst>
              <a:ext uri="{FF2B5EF4-FFF2-40B4-BE49-F238E27FC236}">
                <a16:creationId xmlns:a16="http://schemas.microsoft.com/office/drawing/2014/main" id="{D15EE752-5D51-45C6-B727-8FA301DE32FC}"/>
              </a:ext>
            </a:extLst>
          </p:cNvPr>
          <p:cNvSpPr txBox="1"/>
          <p:nvPr/>
        </p:nvSpPr>
        <p:spPr>
          <a:xfrm>
            <a:off x="206465" y="4698277"/>
            <a:ext cx="4931012" cy="715581"/>
          </a:xfrm>
          <a:prstGeom prst="rect">
            <a:avLst/>
          </a:prstGeom>
          <a:noFill/>
        </p:spPr>
        <p:txBody>
          <a:bodyPr wrap="square" rtlCol="0">
            <a:spAutoFit/>
          </a:bodyPr>
          <a:lstStyle/>
          <a:p>
            <a:r>
              <a:rPr lang="en-US" sz="1350" dirty="0"/>
              <a:t>Scan the QR or use this link: </a:t>
            </a:r>
            <a:r>
              <a:rPr lang="en-US" sz="1350" dirty="0">
                <a:hlinkClick r:id="rId3"/>
              </a:rPr>
              <a:t>https://redcap.ctsi.ufl.edu/redcap/surveys/?s=A9JKDRTA99F8F8FX</a:t>
            </a:r>
            <a:endParaRPr lang="en-US" sz="1350" dirty="0"/>
          </a:p>
          <a:p>
            <a:endParaRPr lang="en-US" sz="1350" dirty="0"/>
          </a:p>
        </p:txBody>
      </p:sp>
      <p:pic>
        <p:nvPicPr>
          <p:cNvPr id="7" name="Picture 6">
            <a:extLst>
              <a:ext uri="{FF2B5EF4-FFF2-40B4-BE49-F238E27FC236}">
                <a16:creationId xmlns:a16="http://schemas.microsoft.com/office/drawing/2014/main" id="{B6AC34D0-63FD-4284-8006-3B75B24F2757}"/>
              </a:ext>
            </a:extLst>
          </p:cNvPr>
          <p:cNvPicPr>
            <a:picLocks noChangeAspect="1"/>
          </p:cNvPicPr>
          <p:nvPr/>
        </p:nvPicPr>
        <p:blipFill rotWithShape="1">
          <a:blip r:embed="rId4"/>
          <a:srcRect l="16953" t="68722" b="15605"/>
          <a:stretch/>
        </p:blipFill>
        <p:spPr>
          <a:xfrm>
            <a:off x="0" y="2173717"/>
            <a:ext cx="5137477" cy="1255283"/>
          </a:xfrm>
          <a:prstGeom prst="rect">
            <a:avLst/>
          </a:prstGeom>
        </p:spPr>
      </p:pic>
      <p:graphicFrame>
        <p:nvGraphicFramePr>
          <p:cNvPr id="8" name="Object 7">
            <a:extLst>
              <a:ext uri="{FF2B5EF4-FFF2-40B4-BE49-F238E27FC236}">
                <a16:creationId xmlns:a16="http://schemas.microsoft.com/office/drawing/2014/main" id="{1DC0E22F-3A3F-409E-AA5A-61B788421198}"/>
              </a:ext>
            </a:extLst>
          </p:cNvPr>
          <p:cNvGraphicFramePr>
            <a:graphicFrameLocks noChangeAspect="1"/>
          </p:cNvGraphicFramePr>
          <p:nvPr/>
        </p:nvGraphicFramePr>
        <p:xfrm>
          <a:off x="5137477" y="857250"/>
          <a:ext cx="3654274" cy="5162731"/>
        </p:xfrm>
        <a:graphic>
          <a:graphicData uri="http://schemas.openxmlformats.org/presentationml/2006/ole">
            <mc:AlternateContent xmlns:mc="http://schemas.openxmlformats.org/markup-compatibility/2006">
              <mc:Choice xmlns:v="urn:schemas-microsoft-com:vml" Requires="v">
                <p:oleObj name="Acrobat Document" r:id="rId5" imgW="4541355" imgH="6416040" progId="AcroExch.Document.DC">
                  <p:embed/>
                </p:oleObj>
              </mc:Choice>
              <mc:Fallback>
                <p:oleObj name="Acrobat Document" r:id="rId5" imgW="4541355" imgH="6416040" progId="AcroExch.Document.DC">
                  <p:embed/>
                  <p:pic>
                    <p:nvPicPr>
                      <p:cNvPr id="8" name="Object 7">
                        <a:extLst>
                          <a:ext uri="{FF2B5EF4-FFF2-40B4-BE49-F238E27FC236}">
                            <a16:creationId xmlns:a16="http://schemas.microsoft.com/office/drawing/2014/main" id="{1DC0E22F-3A3F-409E-AA5A-61B788421198}"/>
                          </a:ext>
                        </a:extLst>
                      </p:cNvPr>
                      <p:cNvPicPr/>
                      <p:nvPr/>
                    </p:nvPicPr>
                    <p:blipFill>
                      <a:blip r:embed="rId6"/>
                      <a:stretch>
                        <a:fillRect/>
                      </a:stretch>
                    </p:blipFill>
                    <p:spPr>
                      <a:xfrm>
                        <a:off x="5137477" y="857250"/>
                        <a:ext cx="3654274" cy="5162731"/>
                      </a:xfrm>
                      <a:prstGeom prst="rect">
                        <a:avLst/>
                      </a:prstGeom>
                    </p:spPr>
                  </p:pic>
                </p:oleObj>
              </mc:Fallback>
            </mc:AlternateContent>
          </a:graphicData>
        </a:graphic>
      </p:graphicFrame>
    </p:spTree>
    <p:extLst>
      <p:ext uri="{BB962C8B-B14F-4D97-AF65-F5344CB8AC3E}">
        <p14:creationId xmlns:p14="http://schemas.microsoft.com/office/powerpoint/2010/main" val="2811886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832" y="1058511"/>
            <a:ext cx="6858000" cy="1202688"/>
          </a:xfrm>
        </p:spPr>
        <p:txBody>
          <a:bodyPr/>
          <a:lstStyle/>
          <a:p>
            <a:r>
              <a:rPr lang="en-US" dirty="0" err="1"/>
              <a:t>VocFit</a:t>
            </a:r>
            <a:r>
              <a:rPr lang="en-US" dirty="0"/>
              <a:t> Introduction</a:t>
            </a:r>
          </a:p>
        </p:txBody>
      </p:sp>
      <p:pic>
        <p:nvPicPr>
          <p:cNvPr id="6" name="Picture 5" descr="A collage of people working in an office&#10;&#10;Description automatically generated with medium confidence">
            <a:extLst>
              <a:ext uri="{FF2B5EF4-FFF2-40B4-BE49-F238E27FC236}">
                <a16:creationId xmlns:a16="http://schemas.microsoft.com/office/drawing/2014/main" id="{3B19FB02-2E95-400E-9EAD-2B4CB309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518" y="2469733"/>
            <a:ext cx="3808964" cy="3192808"/>
          </a:xfrm>
          <a:prstGeom prst="rect">
            <a:avLst/>
          </a:prstGeom>
        </p:spPr>
      </p:pic>
    </p:spTree>
    <p:extLst>
      <p:ext uri="{BB962C8B-B14F-4D97-AF65-F5344CB8AC3E}">
        <p14:creationId xmlns:p14="http://schemas.microsoft.com/office/powerpoint/2010/main" val="5569966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63AA8B1-5F7C-D440-B806-F73C733A69A2}"/>
              </a:ext>
            </a:extLst>
          </p:cNvPr>
          <p:cNvSpPr txBox="1">
            <a:spLocks/>
          </p:cNvSpPr>
          <p:nvPr/>
        </p:nvSpPr>
        <p:spPr>
          <a:xfrm>
            <a:off x="0" y="957805"/>
            <a:ext cx="8178800" cy="851803"/>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F37021"/>
                </a:solidFill>
                <a:latin typeface="+mj-lt"/>
                <a:ea typeface="+mj-ea"/>
                <a:cs typeface="+mj-cs"/>
              </a:defRPr>
            </a:lvl1pPr>
          </a:lstStyle>
          <a:p>
            <a:r>
              <a:rPr lang="en-US" sz="2100" b="1" dirty="0"/>
              <a:t>Vocational Fit Assessment Research</a:t>
            </a:r>
          </a:p>
        </p:txBody>
      </p:sp>
      <p:graphicFrame>
        <p:nvGraphicFramePr>
          <p:cNvPr id="13" name="Content Placeholder 2">
            <a:extLst>
              <a:ext uri="{FF2B5EF4-FFF2-40B4-BE49-F238E27FC236}">
                <a16:creationId xmlns:a16="http://schemas.microsoft.com/office/drawing/2014/main" id="{D096BB17-22A9-4456-885D-CBB6899207C3}"/>
              </a:ext>
            </a:extLst>
          </p:cNvPr>
          <p:cNvGraphicFramePr>
            <a:graphicFrameLocks/>
          </p:cNvGraphicFramePr>
          <p:nvPr/>
        </p:nvGraphicFramePr>
        <p:xfrm>
          <a:off x="186267" y="1631541"/>
          <a:ext cx="5224281" cy="4271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4718" y="1262754"/>
            <a:ext cx="2021205" cy="4039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5842086" y="1809608"/>
            <a:ext cx="1778948" cy="3101648"/>
          </a:xfrm>
          <a:prstGeom prst="rect">
            <a:avLst/>
          </a:prstGeom>
          <a:solidFill>
            <a:srgbClr val="004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a:p>
            <a:pPr algn="ctr"/>
            <a:endParaRPr lang="en-US" sz="1350" dirty="0"/>
          </a:p>
          <a:p>
            <a:pPr algn="ctr"/>
            <a:r>
              <a:rPr lang="en-US" sz="1350" dirty="0"/>
              <a:t>To what degree does the worker demonstrate the ability to communicate face-to-face with other people?</a:t>
            </a:r>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sp>
        <p:nvSpPr>
          <p:cNvPr id="10" name="Rounded Rectangle 9"/>
          <p:cNvSpPr/>
          <p:nvPr/>
        </p:nvSpPr>
        <p:spPr>
          <a:xfrm>
            <a:off x="6120015" y="3330253"/>
            <a:ext cx="1223089" cy="275892"/>
          </a:xfrm>
          <a:prstGeom prst="roundRect">
            <a:avLst/>
          </a:prstGeom>
          <a:solidFill>
            <a:srgbClr val="00B050"/>
          </a:solidFill>
          <a:ln>
            <a:solidFill>
              <a:srgbClr val="AB08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dirty="0"/>
              <a:t>High ability</a:t>
            </a:r>
          </a:p>
        </p:txBody>
      </p:sp>
      <p:sp>
        <p:nvSpPr>
          <p:cNvPr id="12" name="Rounded Rectangle 11"/>
          <p:cNvSpPr/>
          <p:nvPr/>
        </p:nvSpPr>
        <p:spPr>
          <a:xfrm>
            <a:off x="6103776" y="3856135"/>
            <a:ext cx="1223089" cy="275892"/>
          </a:xfrm>
          <a:prstGeom prst="roundRect">
            <a:avLst/>
          </a:prstGeom>
          <a:solidFill>
            <a:schemeClr val="accent4">
              <a:lumMod val="60000"/>
              <a:lumOff val="40000"/>
            </a:schemeClr>
          </a:solidFill>
          <a:ln>
            <a:solidFill>
              <a:srgbClr val="AB08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dirty="0"/>
              <a:t>Some ability</a:t>
            </a:r>
          </a:p>
        </p:txBody>
      </p:sp>
      <p:sp>
        <p:nvSpPr>
          <p:cNvPr id="14" name="Rounded Rectangle 13"/>
          <p:cNvSpPr/>
          <p:nvPr/>
        </p:nvSpPr>
        <p:spPr>
          <a:xfrm>
            <a:off x="6117729" y="4375914"/>
            <a:ext cx="1223089" cy="275892"/>
          </a:xfrm>
          <a:prstGeom prst="roundRect">
            <a:avLst/>
          </a:prstGeom>
          <a:solidFill>
            <a:srgbClr val="FF0000"/>
          </a:solidFill>
          <a:ln>
            <a:solidFill>
              <a:srgbClr val="408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500" dirty="0"/>
              <a:t>Low ability</a:t>
            </a:r>
          </a:p>
        </p:txBody>
      </p:sp>
    </p:spTree>
    <p:extLst>
      <p:ext uri="{BB962C8B-B14F-4D97-AF65-F5344CB8AC3E}">
        <p14:creationId xmlns:p14="http://schemas.microsoft.com/office/powerpoint/2010/main" val="232566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53054D-FED1-1140-B583-611B5B2E01A9}"/>
              </a:ext>
            </a:extLst>
          </p:cNvPr>
          <p:cNvSpPr>
            <a:spLocks noGrp="1"/>
          </p:cNvSpPr>
          <p:nvPr>
            <p:ph type="title"/>
          </p:nvPr>
        </p:nvSpPr>
        <p:spPr>
          <a:xfrm>
            <a:off x="478427" y="784376"/>
            <a:ext cx="7886700" cy="994172"/>
          </a:xfrm>
        </p:spPr>
        <p:txBody>
          <a:bodyPr/>
          <a:lstStyle/>
          <a:p>
            <a:r>
              <a:rPr lang="en-US" dirty="0"/>
              <a:t>Just Right Challenge</a:t>
            </a:r>
          </a:p>
        </p:txBody>
      </p:sp>
      <p:sp>
        <p:nvSpPr>
          <p:cNvPr id="10" name="TextBox 9">
            <a:extLst>
              <a:ext uri="{FF2B5EF4-FFF2-40B4-BE49-F238E27FC236}">
                <a16:creationId xmlns:a16="http://schemas.microsoft.com/office/drawing/2014/main" id="{3554FE92-6877-B840-B7D7-4C906731A1B0}"/>
              </a:ext>
            </a:extLst>
          </p:cNvPr>
          <p:cNvSpPr txBox="1"/>
          <p:nvPr/>
        </p:nvSpPr>
        <p:spPr>
          <a:xfrm>
            <a:off x="343978" y="2286379"/>
            <a:ext cx="4746717" cy="3254738"/>
          </a:xfrm>
          <a:prstGeom prst="rect">
            <a:avLst/>
          </a:prstGeom>
          <a:noFill/>
        </p:spPr>
        <p:txBody>
          <a:bodyPr wrap="square" rtlCol="0">
            <a:spAutoFit/>
          </a:bodyPr>
          <a:lstStyle/>
          <a:p>
            <a:r>
              <a:rPr lang="en-US" sz="2100" dirty="0"/>
              <a:t>A </a:t>
            </a:r>
            <a:r>
              <a:rPr lang="en-US" sz="2100" u="sng" dirty="0"/>
              <a:t>Just Right Challenge</a:t>
            </a:r>
            <a:r>
              <a:rPr lang="en-US" sz="2100" dirty="0"/>
              <a:t> builds on a person’s strengths and interests. </a:t>
            </a:r>
          </a:p>
          <a:p>
            <a:endParaRPr lang="en-US" sz="2100" dirty="0"/>
          </a:p>
          <a:p>
            <a:endParaRPr lang="en-US" sz="2100" dirty="0"/>
          </a:p>
          <a:p>
            <a:r>
              <a:rPr lang="en-US" sz="2100" dirty="0"/>
              <a:t>How do you feel when something is too hard?</a:t>
            </a:r>
          </a:p>
          <a:p>
            <a:endParaRPr lang="en-US" sz="2100" dirty="0"/>
          </a:p>
          <a:p>
            <a:r>
              <a:rPr lang="en-US" sz="2100" dirty="0"/>
              <a:t>How do you feel when something is too easy?</a:t>
            </a:r>
          </a:p>
          <a:p>
            <a:pPr marL="257175" indent="-257175">
              <a:buFont typeface="Arial" panose="020B0604020202020204" pitchFamily="34" charset="0"/>
              <a:buChar char="•"/>
            </a:pPr>
            <a:endParaRPr lang="en-US" sz="1800" dirty="0"/>
          </a:p>
        </p:txBody>
      </p:sp>
      <p:sp>
        <p:nvSpPr>
          <p:cNvPr id="3" name="TextBox 2">
            <a:extLst>
              <a:ext uri="{FF2B5EF4-FFF2-40B4-BE49-F238E27FC236}">
                <a16:creationId xmlns:a16="http://schemas.microsoft.com/office/drawing/2014/main" id="{36D12C74-B90E-2141-85FC-CE9F8ACFA17C}"/>
              </a:ext>
            </a:extLst>
          </p:cNvPr>
          <p:cNvSpPr txBox="1"/>
          <p:nvPr/>
        </p:nvSpPr>
        <p:spPr>
          <a:xfrm>
            <a:off x="2788919" y="5334960"/>
            <a:ext cx="5192486" cy="300082"/>
          </a:xfrm>
          <a:prstGeom prst="rect">
            <a:avLst/>
          </a:prstGeom>
          <a:noFill/>
        </p:spPr>
        <p:txBody>
          <a:bodyPr wrap="square" rtlCol="0">
            <a:spAutoFit/>
          </a:bodyPr>
          <a:lstStyle/>
          <a:p>
            <a:r>
              <a:rPr lang="en-US" sz="1350" dirty="0"/>
              <a:t>Dennis Cleary based on the works of Jean Ayres, Occupational Therapist</a:t>
            </a:r>
            <a:endParaRPr lang="en-US" sz="1200" dirty="0"/>
          </a:p>
        </p:txBody>
      </p:sp>
      <p:pic>
        <p:nvPicPr>
          <p:cNvPr id="5" name="Picture 4">
            <a:extLst>
              <a:ext uri="{FF2B5EF4-FFF2-40B4-BE49-F238E27FC236}">
                <a16:creationId xmlns:a16="http://schemas.microsoft.com/office/drawing/2014/main" id="{89E2B2E4-0361-7E46-82A8-47E0FCFD6E1D}"/>
              </a:ext>
            </a:extLst>
          </p:cNvPr>
          <p:cNvPicPr>
            <a:picLocks noChangeAspect="1"/>
          </p:cNvPicPr>
          <p:nvPr/>
        </p:nvPicPr>
        <p:blipFill>
          <a:blip r:embed="rId3"/>
          <a:stretch>
            <a:fillRect/>
          </a:stretch>
        </p:blipFill>
        <p:spPr>
          <a:xfrm>
            <a:off x="5464404" y="2625772"/>
            <a:ext cx="3215303" cy="2043929"/>
          </a:xfrm>
          <a:prstGeom prst="rect">
            <a:avLst/>
          </a:prstGeom>
        </p:spPr>
      </p:pic>
    </p:spTree>
    <p:extLst>
      <p:ext uri="{BB962C8B-B14F-4D97-AF65-F5344CB8AC3E}">
        <p14:creationId xmlns:p14="http://schemas.microsoft.com/office/powerpoint/2010/main" val="2643686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B767-B775-9D46-AA52-40380CB77A00}"/>
              </a:ext>
            </a:extLst>
          </p:cNvPr>
          <p:cNvSpPr>
            <a:spLocks noGrp="1"/>
          </p:cNvSpPr>
          <p:nvPr>
            <p:ph type="title"/>
          </p:nvPr>
        </p:nvSpPr>
        <p:spPr>
          <a:xfrm>
            <a:off x="391192" y="860015"/>
            <a:ext cx="7886700" cy="994172"/>
          </a:xfrm>
        </p:spPr>
        <p:txBody>
          <a:bodyPr>
            <a:normAutofit fontScale="90000"/>
          </a:bodyPr>
          <a:lstStyle/>
          <a:p>
            <a:r>
              <a:rPr lang="en-US" dirty="0"/>
              <a:t>”Just Right” Internship Opportunities</a:t>
            </a:r>
          </a:p>
        </p:txBody>
      </p:sp>
      <p:pic>
        <p:nvPicPr>
          <p:cNvPr id="5" name="Content Placeholder 4" descr="A screenshot of a cell phone&#10;&#10;Description automatically generated">
            <a:extLst>
              <a:ext uri="{FF2B5EF4-FFF2-40B4-BE49-F238E27FC236}">
                <a16:creationId xmlns:a16="http://schemas.microsoft.com/office/drawing/2014/main" id="{465A917D-4F53-0045-8C87-13B66BFC27D6}"/>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069848" y="1810846"/>
            <a:ext cx="6529388" cy="3770709"/>
          </a:xfrm>
        </p:spPr>
      </p:pic>
      <p:sp>
        <p:nvSpPr>
          <p:cNvPr id="6" name="Rectangle 5">
            <a:extLst>
              <a:ext uri="{FF2B5EF4-FFF2-40B4-BE49-F238E27FC236}">
                <a16:creationId xmlns:a16="http://schemas.microsoft.com/office/drawing/2014/main" id="{15318752-C2BD-A94C-842E-AED1C4C94852}"/>
              </a:ext>
            </a:extLst>
          </p:cNvPr>
          <p:cNvSpPr/>
          <p:nvPr/>
        </p:nvSpPr>
        <p:spPr>
          <a:xfrm>
            <a:off x="3525012" y="5636078"/>
            <a:ext cx="5682343" cy="300082"/>
          </a:xfrm>
          <a:prstGeom prst="rect">
            <a:avLst/>
          </a:prstGeom>
        </p:spPr>
        <p:txBody>
          <a:bodyPr wrap="square">
            <a:spAutoFit/>
          </a:bodyPr>
          <a:lstStyle/>
          <a:p>
            <a:r>
              <a:rPr lang="en-US" sz="1350" dirty="0">
                <a:solidFill>
                  <a:srgbClr val="333333"/>
                </a:solidFill>
                <a:latin typeface="Open Sans"/>
              </a:rPr>
              <a:t> </a:t>
            </a:r>
            <a:r>
              <a:rPr lang="en-US" sz="1350" dirty="0">
                <a:solidFill>
                  <a:srgbClr val="337AB7"/>
                </a:solidFill>
                <a:latin typeface="Open Sans"/>
                <a:hlinkClick r:id="rId4"/>
              </a:rPr>
              <a:t>https://app.vocfit.com/jmr/Dea4MDjup3817oeJwGiLOL98diXNxYNr</a:t>
            </a:r>
            <a:endParaRPr lang="en-US" sz="1350" dirty="0"/>
          </a:p>
        </p:txBody>
      </p:sp>
    </p:spTree>
    <p:extLst>
      <p:ext uri="{BB962C8B-B14F-4D97-AF65-F5344CB8AC3E}">
        <p14:creationId xmlns:p14="http://schemas.microsoft.com/office/powerpoint/2010/main" val="6470690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BFF1-2700-DB4E-A83E-B963B4334969}"/>
              </a:ext>
            </a:extLst>
          </p:cNvPr>
          <p:cNvSpPr>
            <a:spLocks noGrp="1"/>
          </p:cNvSpPr>
          <p:nvPr>
            <p:ph type="title"/>
          </p:nvPr>
        </p:nvSpPr>
        <p:spPr>
          <a:xfrm>
            <a:off x="386007" y="896409"/>
            <a:ext cx="7986667" cy="751090"/>
          </a:xfrm>
        </p:spPr>
        <p:txBody>
          <a:bodyPr>
            <a:normAutofit/>
          </a:bodyPr>
          <a:lstStyle/>
          <a:p>
            <a:r>
              <a:rPr lang="en-US" dirty="0"/>
              <a:t>“Just Right” Job Opportunities</a:t>
            </a:r>
          </a:p>
        </p:txBody>
      </p:sp>
      <p:sp>
        <p:nvSpPr>
          <p:cNvPr id="3" name="Content Placeholder 2">
            <a:extLst>
              <a:ext uri="{FF2B5EF4-FFF2-40B4-BE49-F238E27FC236}">
                <a16:creationId xmlns:a16="http://schemas.microsoft.com/office/drawing/2014/main" id="{E7434393-6978-4C41-9206-0347F296ECDA}"/>
              </a:ext>
            </a:extLst>
          </p:cNvPr>
          <p:cNvSpPr>
            <a:spLocks noGrp="1"/>
          </p:cNvSpPr>
          <p:nvPr>
            <p:ph type="body" idx="1"/>
          </p:nvPr>
        </p:nvSpPr>
        <p:spPr>
          <a:xfrm>
            <a:off x="3155949" y="5649137"/>
            <a:ext cx="5035549" cy="312455"/>
          </a:xfrm>
        </p:spPr>
        <p:txBody>
          <a:bodyPr>
            <a:normAutofit/>
          </a:bodyPr>
          <a:lstStyle/>
          <a:p>
            <a:r>
              <a:rPr lang="en-US" sz="1200" dirty="0">
                <a:hlinkClick r:id="rId3"/>
              </a:rPr>
              <a:t>https://app.vocfit.com/jmr/kGzywxsK3UBC85nMDId9VWoQyIm5wnE6</a:t>
            </a:r>
            <a:endParaRPr lang="en-US" sz="1200" dirty="0"/>
          </a:p>
        </p:txBody>
      </p:sp>
      <p:pic>
        <p:nvPicPr>
          <p:cNvPr id="5" name="Picture 4" descr="A screenshot of a cell phone&#10;&#10;Description automatically generated">
            <a:extLst>
              <a:ext uri="{FF2B5EF4-FFF2-40B4-BE49-F238E27FC236}">
                <a16:creationId xmlns:a16="http://schemas.microsoft.com/office/drawing/2014/main" id="{A8A10894-55AB-A14D-A58A-D475FEBE8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011" y="1608340"/>
            <a:ext cx="6534659" cy="3767653"/>
          </a:xfrm>
          <a:prstGeom prst="rect">
            <a:avLst/>
          </a:prstGeom>
        </p:spPr>
      </p:pic>
    </p:spTree>
    <p:extLst>
      <p:ext uri="{BB962C8B-B14F-4D97-AF65-F5344CB8AC3E}">
        <p14:creationId xmlns:p14="http://schemas.microsoft.com/office/powerpoint/2010/main" val="10496600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76&quot;/&gt;&lt;/object&gt;&lt;object type=&quot;3&quot; unique_id=&quot;10005&quot;&gt;&lt;property id=&quot;20148&quot; value=&quot;5&quot;/&gt;&lt;property id=&quot;20300&quot; value=&quot;Slide 3 - &amp;quot;CARD serves all of Florida&amp;quot;&quot;/&gt;&lt;property id=&quot;20307&quot; value=&quot;278&quot;/&gt;&lt;/object&gt;&lt;object type=&quot;3&quot; unique_id=&quot;10006&quot;&gt;&lt;property id=&quot;20148&quot; value=&quot;5&quot;/&gt;&lt;property id=&quot;20300&quot; value=&quot;Slide 4 - &amp;quot;UF Jacksonville CARD serves six counties&amp;quot;&quot;/&gt;&lt;property id=&quot;20307&quot; value=&quot;277&quot;/&gt;&lt;/object&gt;&lt;object type=&quot;3&quot; unique_id=&quot;10007&quot;&gt;&lt;property id=&quot;20148&quot; value=&quot;5&quot;/&gt;&lt;property id=&quot;20300&quot; value=&quot;Slide 5&quot;/&gt;&lt;property id=&quot;20307&quot; value=&quot;279&quot;/&gt;&lt;/object&gt;&lt;object type=&quot;3&quot; unique_id=&quot;10008&quot;&gt;&lt;property id=&quot;20148&quot; value=&quot;5&quot;/&gt;&lt;property id=&quot;20300&quot; value=&quot;Slide 6 - &amp;quot;UF Health Developmental Pediatric Center Programs&amp;quot;&quot;/&gt;&lt;property id=&quot;20307&quot; value=&quot;269&quot;/&gt;&lt;/object&gt;&lt;object type=&quot;3&quot; unique_id=&quot;10009&quot;&gt;&lt;property id=&quot;20148&quot; value=&quot;5&quot;/&gt;&lt;property id=&quot;20300&quot; value=&quot;Slide 7 - &amp;quot; &amp;quot;&quot;/&gt;&lt;property id=&quot;20307&quot; value=&quot;258&quot;/&gt;&lt;/object&gt;&lt;object type=&quot;3&quot; unique_id=&quot;10010&quot;&gt;&lt;property id=&quot;20148&quot; value=&quot;5&quot;/&gt;&lt;property id=&quot;20300&quot; value=&quot;Slide 8 - &amp;quot;   &amp;quot;&quot;/&gt;&lt;property id=&quot;20307&quot; value=&quot;263&quot;/&gt;&lt;/object&gt;&lt;object type=&quot;3&quot; unique_id=&quot;10011&quot;&gt;&lt;property id=&quot;20148&quot; value=&quot;5&quot;/&gt;&lt;property id=&quot;20300&quot; value=&quot;Slide 9 - &amp;quot;  CARD Transition Services &amp;amp;#x09;Individual Consultation Visits&amp;quot;&quot;/&gt;&lt;property id=&quot;20307&quot; value=&quot;273&quot;/&gt;&lt;/object&gt;&lt;object type=&quot;3&quot; unique_id=&quot;10012&quot;&gt;&lt;property id=&quot;20148&quot; value=&quot;5&quot;/&gt;&lt;property id=&quot;20300&quot; value=&quot;Slide 10 - &amp;quot;CARD Transition Services &amp;amp;#x09; &amp;amp;#x09;Group Activities&amp;quot;&quot;/&gt;&lt;property id=&quot;20307&quot; value=&quot;275&quot;/&gt;&lt;/object&gt;&lt;object type=&quot;3&quot; unique_id=&quot;10013&quot;&gt;&lt;property id=&quot;20148&quot; value=&quot;5&quot;/&gt;&lt;property id=&quot;20300&quot; value=&quot;Slide 11 - &amp;quot;  &amp;quot;&quot;/&gt;&lt;property id=&quot;20307&quot; value=&quot;259&quot;/&gt;&lt;/object&gt;&lt;object type=&quot;3&quot; unique_id=&quot;10014&quot;&gt;&lt;property id=&quot;20148&quot; value=&quot;5&quot;/&gt;&lt;property id=&quot;20300&quot; value=&quot;Slide 12 - &amp;quot;  &amp;quot;&quot;/&gt;&lt;property id=&quot;20307&quot; value=&quot;260&quot;/&gt;&lt;/object&gt;&lt;object type=&quot;3&quot; unique_id=&quot;10015&quot;&gt;&lt;property id=&quot;20148&quot; value=&quot;5&quot;/&gt;&lt;property id=&quot;20300&quot; value=&quot;Slide 13&quot;/&gt;&lt;property id=&quot;20307&quot; value=&quot;264&quot;/&gt;&lt;/object&gt;&lt;object type=&quot;3&quot; unique_id=&quot;10016&quot;&gt;&lt;property id=&quot;20148&quot; value=&quot;5&quot;/&gt;&lt;property id=&quot;20300&quot; value=&quot;Slide 14 - &amp;quot; &amp;quot;&quot;/&gt;&lt;property id=&quot;20307&quot; value=&quot;265&quot;/&gt;&lt;/object&gt;&lt;object type=&quot;3&quot; unique_id=&quot;10017&quot;&gt;&lt;property id=&quot;20148&quot; value=&quot;5&quot;/&gt;&lt;property id=&quot;20300&quot; value=&quot;Slide 15 - &amp;quot;Our Clinicians &amp;quot;&quot;/&gt;&lt;property id=&quot;20307&quot; value=&quot;270&quot;/&gt;&lt;/object&gt;&lt;object type=&quot;3&quot; unique_id=&quot;10018&quot;&gt;&lt;property id=&quot;20148&quot; value=&quot;5&quot;/&gt;&lt;property id=&quot;20300&quot; value=&quot;Slide 16&quot;/&gt;&lt;property id=&quot;20307&quot; value=&quot;266&quot;/&gt;&lt;/object&gt;&lt;/object&gt;&lt;object type=&quot;8&quot; unique_id=&quot;1003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6699FF"/>
            </a:solidFill>
            <a:effectLst/>
            <a:latin typeface="Arial" pitchFamily="34"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6699FF"/>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DOE_PPT_template_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EPPTTemplate" id="{D2B80F56-150B-4092-93BB-BA00B0DF299A}" vid="{E0A4CC8A-DB69-4F69-BCE4-E306290C5CE6}"/>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entona">
      <a:majorFont>
        <a:latin typeface="Gentona Book"/>
        <a:ea typeface=""/>
        <a:cs typeface=""/>
      </a:majorFont>
      <a:minorFont>
        <a:latin typeface="Genton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x36 blank poster template.potx" id="{E8816B43-9E7D-4288-B674-67799C62D50D}" vid="{D7DFFFF7-1100-430D-B118-BAAC7C27B2A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53680</TotalTime>
  <Words>6951</Words>
  <Application>Microsoft Office PowerPoint</Application>
  <PresentationFormat>On-screen Show (4:3)</PresentationFormat>
  <Paragraphs>854</Paragraphs>
  <Slides>103</Slides>
  <Notes>46</Notes>
  <HiddenSlides>0</HiddenSlides>
  <MMClips>2</MMClips>
  <ScaleCrop>false</ScaleCrop>
  <HeadingPairs>
    <vt:vector size="8" baseType="variant">
      <vt:variant>
        <vt:lpstr>Fonts Used</vt:lpstr>
      </vt:variant>
      <vt:variant>
        <vt:i4>16</vt:i4>
      </vt:variant>
      <vt:variant>
        <vt:lpstr>Theme</vt:lpstr>
      </vt:variant>
      <vt:variant>
        <vt:i4>6</vt:i4>
      </vt:variant>
      <vt:variant>
        <vt:lpstr>Embedded OLE Servers</vt:lpstr>
      </vt:variant>
      <vt:variant>
        <vt:i4>1</vt:i4>
      </vt:variant>
      <vt:variant>
        <vt:lpstr>Slide Titles</vt:lpstr>
      </vt:variant>
      <vt:variant>
        <vt:i4>103</vt:i4>
      </vt:variant>
    </vt:vector>
  </HeadingPairs>
  <TitlesOfParts>
    <vt:vector size="126" baseType="lpstr">
      <vt:lpstr>Arial</vt:lpstr>
      <vt:lpstr>Baskerville Old Face</vt:lpstr>
      <vt:lpstr>Berlin Sans FB</vt:lpstr>
      <vt:lpstr>Calibri</vt:lpstr>
      <vt:lpstr>Calibri Light</vt:lpstr>
      <vt:lpstr>Chaparral Pro</vt:lpstr>
      <vt:lpstr>Chaparral Pro Light</vt:lpstr>
      <vt:lpstr>Gentona Book</vt:lpstr>
      <vt:lpstr>Narkisim</vt:lpstr>
      <vt:lpstr>Neris</vt:lpstr>
      <vt:lpstr>Open Sans</vt:lpstr>
      <vt:lpstr>Quadon UltraBold</vt:lpstr>
      <vt:lpstr>Trebuchet MS</vt:lpstr>
      <vt:lpstr>Webdings</vt:lpstr>
      <vt:lpstr>Wingdings</vt:lpstr>
      <vt:lpstr>Wingdings 3</vt:lpstr>
      <vt:lpstr>Office Theme</vt:lpstr>
      <vt:lpstr>1_Office Theme</vt:lpstr>
      <vt:lpstr>Default Design</vt:lpstr>
      <vt:lpstr>FDOE_PPT_template_Standard</vt:lpstr>
      <vt:lpstr>Facet</vt:lpstr>
      <vt:lpstr>1_Office Theme</vt:lpstr>
      <vt:lpstr>Acrobat Document</vt:lpstr>
      <vt:lpstr>Transition Planning for Ages 18 – 22 </vt:lpstr>
      <vt:lpstr>PowerPoint Presentation</vt:lpstr>
      <vt:lpstr>PowerPoint Presentation</vt:lpstr>
      <vt:lpstr>CARD offices throughout the state</vt:lpstr>
      <vt:lpstr>UF Jacksonville CARD serves six counties</vt:lpstr>
      <vt:lpstr>PowerPoint Presentation</vt:lpstr>
      <vt:lpstr>UF Health Neurodevelopmental Pediatric Center Programs</vt:lpstr>
      <vt:lpstr>UF Health Neurodevelopmental Pediatric Center Programs</vt:lpstr>
      <vt:lpstr> </vt:lpstr>
      <vt:lpstr>CARD Support and Social Skills Services    </vt:lpstr>
      <vt:lpstr>  CARD Transition Services  Individual Consultation Visits</vt:lpstr>
      <vt:lpstr>  </vt:lpstr>
      <vt:lpstr>  </vt:lpstr>
      <vt:lpstr>PowerPoint Presentation</vt:lpstr>
      <vt:lpstr> </vt:lpstr>
      <vt:lpstr>Preparing for your First Family Support Appointment</vt:lpstr>
      <vt:lpstr>PowerPoint Presentation</vt:lpstr>
      <vt:lpstr>Our Team:</vt:lpstr>
      <vt:lpstr>PowerPoint Presentation</vt:lpstr>
      <vt:lpstr>Employment Enhancement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Vocational Rehabilitation and the Pathways to  Pre-Employment Transition Services  </vt:lpstr>
      <vt:lpstr>What is Vocational Rehabilitation?</vt:lpstr>
      <vt:lpstr>What does Vocational Rehabilitation do  for students?</vt:lpstr>
      <vt:lpstr>What does Vocational Rehabilitation do  for students?</vt:lpstr>
      <vt:lpstr>How can VR be beneficial to students?</vt:lpstr>
      <vt:lpstr>What services are available to students?</vt:lpstr>
      <vt:lpstr>What are the benefits of  Pre-Employment Transition Services?</vt:lpstr>
      <vt:lpstr>What are the requirements for students to receive Pre-ETS?</vt:lpstr>
      <vt:lpstr>How long may students receive Pre-ETS?</vt:lpstr>
      <vt:lpstr>What are the pathways to receiving Pre-Employment Transition Services?</vt:lpstr>
      <vt:lpstr>What services, in addition to Pre-ETS, may students receive if they apply to and are found eligible for VR services?</vt:lpstr>
      <vt:lpstr>What are the next steps for students and families?</vt:lpstr>
      <vt:lpstr>PowerPoint Presentation</vt:lpstr>
      <vt:lpstr>Where can students and families go for more information about VR and Pre-ETS?</vt:lpstr>
      <vt:lpstr>.</vt:lpstr>
      <vt:lpstr>Encouraging Independence through: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Dual &amp; Secondary Enrollment</vt:lpstr>
      <vt:lpstr>Dual Enrollment Programs</vt:lpstr>
      <vt:lpstr>Elective Programs </vt:lpstr>
      <vt:lpstr>PowerPoint Presentation</vt:lpstr>
      <vt:lpstr>FCTC Application  Deadlines</vt:lpstr>
      <vt:lpstr>Simple Steps  for Students</vt:lpstr>
      <vt:lpstr>Dual Enrollment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at the YELL Lab</vt:lpstr>
      <vt:lpstr>What is the PEDI-PRO?</vt:lpstr>
      <vt:lpstr>What does the PEDI-PRO measure?</vt:lpstr>
      <vt:lpstr>PowerPoint Presentation</vt:lpstr>
      <vt:lpstr>PowerPoint Presentation</vt:lpstr>
      <vt:lpstr>How does the PEDI-PRO work?</vt:lpstr>
      <vt:lpstr>PowerPoint Presentation</vt:lpstr>
      <vt:lpstr>VocFit Introduction</vt:lpstr>
      <vt:lpstr>PowerPoint Presentation</vt:lpstr>
      <vt:lpstr>Just Right Challenge</vt:lpstr>
      <vt:lpstr>”Just Right” Internship Opportunities</vt:lpstr>
      <vt:lpstr>“Just Right” Job Opportunities</vt:lpstr>
      <vt:lpstr>PowerPoint Presentation</vt:lpstr>
      <vt:lpstr>PowerPoint Presentation</vt:lpstr>
      <vt:lpstr>PowerPoint Presentation</vt:lpstr>
      <vt:lpstr>YELL Lab Contact Info</vt:lpstr>
    </vt:vector>
  </TitlesOfParts>
  <Company>ITCenter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awilson</dc:creator>
  <cp:lastModifiedBy>Sarah Rideman</cp:lastModifiedBy>
  <cp:revision>177</cp:revision>
  <cp:lastPrinted>2022-01-25T16:50:34Z</cp:lastPrinted>
  <dcterms:created xsi:type="dcterms:W3CDTF">2007-12-17T15:00:38Z</dcterms:created>
  <dcterms:modified xsi:type="dcterms:W3CDTF">2023-02-08T14:35:34Z</dcterms:modified>
</cp:coreProperties>
</file>