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18.jpg" ContentType="image/png"/>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88" r:id="rId4"/>
    <p:sldId id="289" r:id="rId5"/>
    <p:sldId id="259" r:id="rId6"/>
    <p:sldId id="261" r:id="rId7"/>
    <p:sldId id="285" r:id="rId8"/>
    <p:sldId id="287" r:id="rId9"/>
    <p:sldId id="260" r:id="rId10"/>
    <p:sldId id="278" r:id="rId11"/>
    <p:sldId id="264" r:id="rId12"/>
    <p:sldId id="284" r:id="rId13"/>
    <p:sldId id="275" r:id="rId14"/>
    <p:sldId id="265" r:id="rId15"/>
    <p:sldId id="262" r:id="rId16"/>
    <p:sldId id="290" r:id="rId17"/>
    <p:sldId id="277" r:id="rId18"/>
    <p:sldId id="299" r:id="rId19"/>
    <p:sldId id="301" r:id="rId20"/>
    <p:sldId id="291" r:id="rId21"/>
    <p:sldId id="292" r:id="rId22"/>
    <p:sldId id="293" r:id="rId23"/>
    <p:sldId id="297" r:id="rId24"/>
    <p:sldId id="294" r:id="rId25"/>
    <p:sldId id="295" r:id="rId26"/>
    <p:sldId id="296" r:id="rId27"/>
    <p:sldId id="298" r:id="rId28"/>
    <p:sldId id="300" r:id="rId29"/>
    <p:sldId id="26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snapToObjects="1">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ery Greene" userId="76ce46b6-64e0-494a-bb58-629e622e7f80" providerId="ADAL" clId="{C0D69B54-986E-47B2-9982-FB2E62523EA1}"/>
    <pc:docChg chg="delSld">
      <pc:chgData name="Avery Greene" userId="76ce46b6-64e0-494a-bb58-629e622e7f80" providerId="ADAL" clId="{C0D69B54-986E-47B2-9982-FB2E62523EA1}" dt="2021-04-06T23:04:49.091" v="0" actId="2696"/>
      <pc:docMkLst>
        <pc:docMk/>
      </pc:docMkLst>
      <pc:sldChg chg="del">
        <pc:chgData name="Avery Greene" userId="76ce46b6-64e0-494a-bb58-629e622e7f80" providerId="ADAL" clId="{C0D69B54-986E-47B2-9982-FB2E62523EA1}" dt="2021-04-06T23:04:49.091" v="0" actId="2696"/>
        <pc:sldMkLst>
          <pc:docMk/>
          <pc:sldMk cId="2867586520" sldId="256"/>
        </pc:sldMkLst>
      </pc:sldChg>
    </pc:docChg>
  </pc:docChgLst>
</pc:chgInfo>
</file>

<file path=ppt/diagrams/_rels/data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hyperlink" Target="mailto:Drtommy@oybcs.com" TargetMode="External"/><Relationship Id="rId1" Type="http://schemas.openxmlformats.org/officeDocument/2006/relationships/hyperlink" Target="mailto:drlexie@oybcs.com" TargetMode="Externa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mailto:drlexie@oybcs.com" TargetMode="External"/><Relationship Id="rId7" Type="http://schemas.openxmlformats.org/officeDocument/2006/relationships/image" Target="../media/image28.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hyperlink" Target="mailto:Drtommy@oybcs.com" TargetMode="External"/><Relationship Id="rId5" Type="http://schemas.openxmlformats.org/officeDocument/2006/relationships/image" Target="../media/image27.sv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758DCA-6087-4DEE-BEBE-6BBAB7D67456}"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E602D3A6-B9C1-4643-BC17-C15E38229243}">
      <dgm:prSet/>
      <dgm:spPr/>
      <dgm:t>
        <a:bodyPr/>
        <a:lstStyle/>
        <a:p>
          <a:r>
            <a:rPr lang="en-US"/>
            <a:t>Internal and external stressors</a:t>
          </a:r>
        </a:p>
      </dgm:t>
    </dgm:pt>
    <dgm:pt modelId="{3B2B7F2C-5465-4625-B25E-DF3A7896E291}" type="parTrans" cxnId="{2A640CB3-1FAE-42C6-A09F-CF39866AA674}">
      <dgm:prSet/>
      <dgm:spPr/>
      <dgm:t>
        <a:bodyPr/>
        <a:lstStyle/>
        <a:p>
          <a:endParaRPr lang="en-US"/>
        </a:p>
      </dgm:t>
    </dgm:pt>
    <dgm:pt modelId="{D9CB32B7-2958-4EC8-B7B3-E6FF96C294F6}" type="sibTrans" cxnId="{2A640CB3-1FAE-42C6-A09F-CF39866AA674}">
      <dgm:prSet/>
      <dgm:spPr/>
      <dgm:t>
        <a:bodyPr/>
        <a:lstStyle/>
        <a:p>
          <a:endParaRPr lang="en-US"/>
        </a:p>
      </dgm:t>
    </dgm:pt>
    <dgm:pt modelId="{03688D4B-7E64-42AF-834F-78A94F01148C}">
      <dgm:prSet/>
      <dgm:spPr/>
      <dgm:t>
        <a:bodyPr/>
        <a:lstStyle/>
        <a:p>
          <a:r>
            <a:rPr lang="en-US"/>
            <a:t>Internal Stressors</a:t>
          </a:r>
        </a:p>
      </dgm:t>
    </dgm:pt>
    <dgm:pt modelId="{82F6AAD2-AD9B-4049-B6E7-72D8EA4CAAF8}" type="parTrans" cxnId="{58A74E21-7B9D-43F7-8E8A-1D152777E019}">
      <dgm:prSet/>
      <dgm:spPr/>
      <dgm:t>
        <a:bodyPr/>
        <a:lstStyle/>
        <a:p>
          <a:endParaRPr lang="en-US"/>
        </a:p>
      </dgm:t>
    </dgm:pt>
    <dgm:pt modelId="{93E718D9-0219-4C7B-9860-6551488B6130}" type="sibTrans" cxnId="{58A74E21-7B9D-43F7-8E8A-1D152777E019}">
      <dgm:prSet/>
      <dgm:spPr/>
      <dgm:t>
        <a:bodyPr/>
        <a:lstStyle/>
        <a:p>
          <a:endParaRPr lang="en-US"/>
        </a:p>
      </dgm:t>
    </dgm:pt>
    <dgm:pt modelId="{6A296249-D413-4A37-B06C-DCEBDEF36244}">
      <dgm:prSet/>
      <dgm:spPr/>
      <dgm:t>
        <a:bodyPr/>
        <a:lstStyle/>
        <a:p>
          <a:r>
            <a:rPr lang="en-US"/>
            <a:t>Inflammation- poor nutrition, illness, </a:t>
          </a:r>
        </a:p>
      </dgm:t>
    </dgm:pt>
    <dgm:pt modelId="{7F2182B8-8F62-4926-AF07-D8D3BB6F871B}" type="parTrans" cxnId="{61A73FD4-DD37-4CA7-8E00-2BEF8EBE3C24}">
      <dgm:prSet/>
      <dgm:spPr/>
      <dgm:t>
        <a:bodyPr/>
        <a:lstStyle/>
        <a:p>
          <a:endParaRPr lang="en-US"/>
        </a:p>
      </dgm:t>
    </dgm:pt>
    <dgm:pt modelId="{AC1FFA79-9BFC-4E21-99D7-1EF45F6A4E7F}" type="sibTrans" cxnId="{61A73FD4-DD37-4CA7-8E00-2BEF8EBE3C24}">
      <dgm:prSet/>
      <dgm:spPr/>
      <dgm:t>
        <a:bodyPr/>
        <a:lstStyle/>
        <a:p>
          <a:endParaRPr lang="en-US"/>
        </a:p>
      </dgm:t>
    </dgm:pt>
    <dgm:pt modelId="{75D98600-1B6A-494E-A69C-8A5C5A9A2B9A}">
      <dgm:prSet/>
      <dgm:spPr/>
      <dgm:t>
        <a:bodyPr/>
        <a:lstStyle/>
        <a:p>
          <a:r>
            <a:rPr lang="en-US"/>
            <a:t>Emotions- anger, fear, unforgivness, negative self talk, perfectionism </a:t>
          </a:r>
        </a:p>
      </dgm:t>
    </dgm:pt>
    <dgm:pt modelId="{54AEDA26-33B5-4CEA-9674-DB79B8C1ECE1}" type="parTrans" cxnId="{1A7C2FD9-CB90-43D1-892F-F3D784F98CFA}">
      <dgm:prSet/>
      <dgm:spPr/>
      <dgm:t>
        <a:bodyPr/>
        <a:lstStyle/>
        <a:p>
          <a:endParaRPr lang="en-US"/>
        </a:p>
      </dgm:t>
    </dgm:pt>
    <dgm:pt modelId="{7DEF7A25-FC65-4D59-8920-1613A76B697A}" type="sibTrans" cxnId="{1A7C2FD9-CB90-43D1-892F-F3D784F98CFA}">
      <dgm:prSet/>
      <dgm:spPr/>
      <dgm:t>
        <a:bodyPr/>
        <a:lstStyle/>
        <a:p>
          <a:endParaRPr lang="en-US"/>
        </a:p>
      </dgm:t>
    </dgm:pt>
    <dgm:pt modelId="{8F69A02E-294F-4406-93ED-C84984E15A5E}">
      <dgm:prSet/>
      <dgm:spPr/>
      <dgm:t>
        <a:bodyPr/>
        <a:lstStyle/>
        <a:p>
          <a:r>
            <a:rPr lang="en-US"/>
            <a:t>Sleep</a:t>
          </a:r>
        </a:p>
      </dgm:t>
    </dgm:pt>
    <dgm:pt modelId="{80AD0F0B-3D19-45EC-8E7E-BBAF583B0224}" type="parTrans" cxnId="{E08547C1-5ABA-4C27-9F68-5CB5925B7C8A}">
      <dgm:prSet/>
      <dgm:spPr/>
      <dgm:t>
        <a:bodyPr/>
        <a:lstStyle/>
        <a:p>
          <a:endParaRPr lang="en-US"/>
        </a:p>
      </dgm:t>
    </dgm:pt>
    <dgm:pt modelId="{470E0D34-27EE-4F8B-818E-2D3C19C109E6}" type="sibTrans" cxnId="{E08547C1-5ABA-4C27-9F68-5CB5925B7C8A}">
      <dgm:prSet/>
      <dgm:spPr/>
      <dgm:t>
        <a:bodyPr/>
        <a:lstStyle/>
        <a:p>
          <a:endParaRPr lang="en-US"/>
        </a:p>
      </dgm:t>
    </dgm:pt>
    <dgm:pt modelId="{DCF7CCAF-6875-4926-A371-3E8AC546B442}">
      <dgm:prSet/>
      <dgm:spPr/>
      <dgm:t>
        <a:bodyPr/>
        <a:lstStyle/>
        <a:p>
          <a:r>
            <a:rPr lang="en-US"/>
            <a:t>External Stressors</a:t>
          </a:r>
        </a:p>
      </dgm:t>
    </dgm:pt>
    <dgm:pt modelId="{4E6AADD7-7E08-4953-AE38-DA7E9F6AEBA2}" type="parTrans" cxnId="{C275AC5A-9B56-492B-A1CC-F58951F4D2DB}">
      <dgm:prSet/>
      <dgm:spPr/>
      <dgm:t>
        <a:bodyPr/>
        <a:lstStyle/>
        <a:p>
          <a:endParaRPr lang="en-US"/>
        </a:p>
      </dgm:t>
    </dgm:pt>
    <dgm:pt modelId="{7E5024B2-1ABE-4E25-9B05-C94C2124C184}" type="sibTrans" cxnId="{C275AC5A-9B56-492B-A1CC-F58951F4D2DB}">
      <dgm:prSet/>
      <dgm:spPr/>
      <dgm:t>
        <a:bodyPr/>
        <a:lstStyle/>
        <a:p>
          <a:endParaRPr lang="en-US"/>
        </a:p>
      </dgm:t>
    </dgm:pt>
    <dgm:pt modelId="{2EF8CED9-8418-49A9-BC8E-E0423F62E4A6}">
      <dgm:prSet/>
      <dgm:spPr/>
      <dgm:t>
        <a:bodyPr/>
        <a:lstStyle/>
        <a:p>
          <a:r>
            <a:rPr lang="en-US"/>
            <a:t>Environment</a:t>
          </a:r>
        </a:p>
      </dgm:t>
    </dgm:pt>
    <dgm:pt modelId="{D0E02F10-FC4D-47C9-A628-03D67EBFD567}" type="parTrans" cxnId="{77C279E4-1658-4113-B74C-8DF53980CD58}">
      <dgm:prSet/>
      <dgm:spPr/>
      <dgm:t>
        <a:bodyPr/>
        <a:lstStyle/>
        <a:p>
          <a:endParaRPr lang="en-US"/>
        </a:p>
      </dgm:t>
    </dgm:pt>
    <dgm:pt modelId="{C092E884-37CE-4DD5-A408-CD7A7361331E}" type="sibTrans" cxnId="{77C279E4-1658-4113-B74C-8DF53980CD58}">
      <dgm:prSet/>
      <dgm:spPr/>
      <dgm:t>
        <a:bodyPr/>
        <a:lstStyle/>
        <a:p>
          <a:endParaRPr lang="en-US"/>
        </a:p>
      </dgm:t>
    </dgm:pt>
    <dgm:pt modelId="{E2252ADF-F349-422C-9CA2-F2D99DFC17C8}">
      <dgm:prSet/>
      <dgm:spPr/>
      <dgm:t>
        <a:bodyPr/>
        <a:lstStyle/>
        <a:p>
          <a:r>
            <a:rPr lang="en-US"/>
            <a:t>Lifestyle- movement or lack of, relationships, social interactions </a:t>
          </a:r>
        </a:p>
      </dgm:t>
    </dgm:pt>
    <dgm:pt modelId="{56E45113-273E-4194-B535-EF8056BCC49C}" type="parTrans" cxnId="{4B11114E-1A09-4E1A-BB86-1BA870269F4E}">
      <dgm:prSet/>
      <dgm:spPr/>
      <dgm:t>
        <a:bodyPr/>
        <a:lstStyle/>
        <a:p>
          <a:endParaRPr lang="en-US"/>
        </a:p>
      </dgm:t>
    </dgm:pt>
    <dgm:pt modelId="{217F62C4-7A75-49F8-98CD-D7CE5422E8F1}" type="sibTrans" cxnId="{4B11114E-1A09-4E1A-BB86-1BA870269F4E}">
      <dgm:prSet/>
      <dgm:spPr/>
      <dgm:t>
        <a:bodyPr/>
        <a:lstStyle/>
        <a:p>
          <a:endParaRPr lang="en-US"/>
        </a:p>
      </dgm:t>
    </dgm:pt>
    <dgm:pt modelId="{D17D2EEB-B9CF-4E28-8D84-3ABC6ECC542C}">
      <dgm:prSet/>
      <dgm:spPr/>
      <dgm:t>
        <a:bodyPr/>
        <a:lstStyle/>
        <a:p>
          <a:r>
            <a:rPr lang="en-US"/>
            <a:t>Habits- Screen time </a:t>
          </a:r>
        </a:p>
      </dgm:t>
    </dgm:pt>
    <dgm:pt modelId="{E9EBF5BE-0EC1-4F99-B3DE-05BCB0FD5FCF}" type="parTrans" cxnId="{41A68868-2299-44DD-9DDA-C93A0FFAF288}">
      <dgm:prSet/>
      <dgm:spPr/>
      <dgm:t>
        <a:bodyPr/>
        <a:lstStyle/>
        <a:p>
          <a:endParaRPr lang="en-US"/>
        </a:p>
      </dgm:t>
    </dgm:pt>
    <dgm:pt modelId="{D8CB7C1F-C25E-4F1F-8856-9532C73845E5}" type="sibTrans" cxnId="{41A68868-2299-44DD-9DDA-C93A0FFAF288}">
      <dgm:prSet/>
      <dgm:spPr/>
      <dgm:t>
        <a:bodyPr/>
        <a:lstStyle/>
        <a:p>
          <a:endParaRPr lang="en-US"/>
        </a:p>
      </dgm:t>
    </dgm:pt>
    <dgm:pt modelId="{4D9FE43C-F29D-4834-A4F4-20D4833F9D25}">
      <dgm:prSet/>
      <dgm:spPr/>
      <dgm:t>
        <a:bodyPr/>
        <a:lstStyle/>
        <a:p>
          <a:r>
            <a:rPr lang="en-US"/>
            <a:t>Life Changes </a:t>
          </a:r>
        </a:p>
      </dgm:t>
    </dgm:pt>
    <dgm:pt modelId="{86CA746E-AF46-4619-BA03-AA53F8A143E1}" type="parTrans" cxnId="{91425072-5504-442B-A52A-45011E3A9BC5}">
      <dgm:prSet/>
      <dgm:spPr/>
      <dgm:t>
        <a:bodyPr/>
        <a:lstStyle/>
        <a:p>
          <a:endParaRPr lang="en-US"/>
        </a:p>
      </dgm:t>
    </dgm:pt>
    <dgm:pt modelId="{4D693E13-6F04-40EF-8315-854415B88A60}" type="sibTrans" cxnId="{91425072-5504-442B-A52A-45011E3A9BC5}">
      <dgm:prSet/>
      <dgm:spPr/>
      <dgm:t>
        <a:bodyPr/>
        <a:lstStyle/>
        <a:p>
          <a:endParaRPr lang="en-US"/>
        </a:p>
      </dgm:t>
    </dgm:pt>
    <dgm:pt modelId="{5C73883D-687F-4EA7-8C43-ED137168AC43}">
      <dgm:prSet/>
      <dgm:spPr/>
      <dgm:t>
        <a:bodyPr/>
        <a:lstStyle/>
        <a:p>
          <a:r>
            <a:rPr lang="en-US"/>
            <a:t>Unforeseen Events</a:t>
          </a:r>
        </a:p>
      </dgm:t>
    </dgm:pt>
    <dgm:pt modelId="{7CB952BC-10D1-497F-A485-7D127296234B}" type="parTrans" cxnId="{FCDFE9A2-11AF-42DD-93EB-AC77641606F9}">
      <dgm:prSet/>
      <dgm:spPr/>
      <dgm:t>
        <a:bodyPr/>
        <a:lstStyle/>
        <a:p>
          <a:endParaRPr lang="en-US"/>
        </a:p>
      </dgm:t>
    </dgm:pt>
    <dgm:pt modelId="{52BEF175-A406-49CF-A537-6875B5535053}" type="sibTrans" cxnId="{FCDFE9A2-11AF-42DD-93EB-AC77641606F9}">
      <dgm:prSet/>
      <dgm:spPr/>
      <dgm:t>
        <a:bodyPr/>
        <a:lstStyle/>
        <a:p>
          <a:endParaRPr lang="en-US"/>
        </a:p>
      </dgm:t>
    </dgm:pt>
    <dgm:pt modelId="{6BCA4BBD-908A-A148-A53D-CD1BBAC3E884}" type="pres">
      <dgm:prSet presAssocID="{04758DCA-6087-4DEE-BEBE-6BBAB7D67456}" presName="Name0" presStyleCnt="0">
        <dgm:presLayoutVars>
          <dgm:dir/>
          <dgm:animLvl val="lvl"/>
          <dgm:resizeHandles val="exact"/>
        </dgm:presLayoutVars>
      </dgm:prSet>
      <dgm:spPr/>
    </dgm:pt>
    <dgm:pt modelId="{D700A40D-FE98-A940-B1FB-421B2CF53D29}" type="pres">
      <dgm:prSet presAssocID="{DCF7CCAF-6875-4926-A371-3E8AC546B442}" presName="boxAndChildren" presStyleCnt="0"/>
      <dgm:spPr/>
    </dgm:pt>
    <dgm:pt modelId="{B6FB02C5-917A-6148-9A1F-AC5EAE2A0587}" type="pres">
      <dgm:prSet presAssocID="{DCF7CCAF-6875-4926-A371-3E8AC546B442}" presName="parentTextBox" presStyleLbl="node1" presStyleIdx="0" presStyleCnt="3"/>
      <dgm:spPr/>
    </dgm:pt>
    <dgm:pt modelId="{4F077C21-5F5E-BF49-B47D-2EBA63B89688}" type="pres">
      <dgm:prSet presAssocID="{DCF7CCAF-6875-4926-A371-3E8AC546B442}" presName="entireBox" presStyleLbl="node1" presStyleIdx="0" presStyleCnt="3"/>
      <dgm:spPr/>
    </dgm:pt>
    <dgm:pt modelId="{81484FAC-1463-1E40-A8BF-DF5127FEB97B}" type="pres">
      <dgm:prSet presAssocID="{DCF7CCAF-6875-4926-A371-3E8AC546B442}" presName="descendantBox" presStyleCnt="0"/>
      <dgm:spPr/>
    </dgm:pt>
    <dgm:pt modelId="{4C57671F-8139-8E41-86EE-F55727AED7AB}" type="pres">
      <dgm:prSet presAssocID="{2EF8CED9-8418-49A9-BC8E-E0423F62E4A6}" presName="childTextBox" presStyleLbl="fgAccFollowNode1" presStyleIdx="0" presStyleCnt="8">
        <dgm:presLayoutVars>
          <dgm:bulletEnabled val="1"/>
        </dgm:presLayoutVars>
      </dgm:prSet>
      <dgm:spPr/>
    </dgm:pt>
    <dgm:pt modelId="{4D6CB10D-9C64-A54E-93F9-E340FF8DA0DD}" type="pres">
      <dgm:prSet presAssocID="{E2252ADF-F349-422C-9CA2-F2D99DFC17C8}" presName="childTextBox" presStyleLbl="fgAccFollowNode1" presStyleIdx="1" presStyleCnt="8">
        <dgm:presLayoutVars>
          <dgm:bulletEnabled val="1"/>
        </dgm:presLayoutVars>
      </dgm:prSet>
      <dgm:spPr/>
    </dgm:pt>
    <dgm:pt modelId="{3B19A193-5A66-D143-8939-F4A63829844E}" type="pres">
      <dgm:prSet presAssocID="{D17D2EEB-B9CF-4E28-8D84-3ABC6ECC542C}" presName="childTextBox" presStyleLbl="fgAccFollowNode1" presStyleIdx="2" presStyleCnt="8">
        <dgm:presLayoutVars>
          <dgm:bulletEnabled val="1"/>
        </dgm:presLayoutVars>
      </dgm:prSet>
      <dgm:spPr/>
    </dgm:pt>
    <dgm:pt modelId="{EF280455-F9FD-514F-8F2A-3A9DDE3E40F5}" type="pres">
      <dgm:prSet presAssocID="{4D9FE43C-F29D-4834-A4F4-20D4833F9D25}" presName="childTextBox" presStyleLbl="fgAccFollowNode1" presStyleIdx="3" presStyleCnt="8">
        <dgm:presLayoutVars>
          <dgm:bulletEnabled val="1"/>
        </dgm:presLayoutVars>
      </dgm:prSet>
      <dgm:spPr/>
    </dgm:pt>
    <dgm:pt modelId="{78A86D00-D5DE-DD46-97C1-C27882DA65C7}" type="pres">
      <dgm:prSet presAssocID="{5C73883D-687F-4EA7-8C43-ED137168AC43}" presName="childTextBox" presStyleLbl="fgAccFollowNode1" presStyleIdx="4" presStyleCnt="8">
        <dgm:presLayoutVars>
          <dgm:bulletEnabled val="1"/>
        </dgm:presLayoutVars>
      </dgm:prSet>
      <dgm:spPr/>
    </dgm:pt>
    <dgm:pt modelId="{548E4E21-D525-134A-99CA-7B4B4B97E412}" type="pres">
      <dgm:prSet presAssocID="{93E718D9-0219-4C7B-9860-6551488B6130}" presName="sp" presStyleCnt="0"/>
      <dgm:spPr/>
    </dgm:pt>
    <dgm:pt modelId="{FC2743CA-3828-FE44-ABA6-7E758ED59AFB}" type="pres">
      <dgm:prSet presAssocID="{03688D4B-7E64-42AF-834F-78A94F01148C}" presName="arrowAndChildren" presStyleCnt="0"/>
      <dgm:spPr/>
    </dgm:pt>
    <dgm:pt modelId="{259456C9-D190-DE4E-A5EE-331608C7F262}" type="pres">
      <dgm:prSet presAssocID="{03688D4B-7E64-42AF-834F-78A94F01148C}" presName="parentTextArrow" presStyleLbl="node1" presStyleIdx="0" presStyleCnt="3"/>
      <dgm:spPr/>
    </dgm:pt>
    <dgm:pt modelId="{A26F3BA3-4C83-5241-A7B9-947D8D59FECB}" type="pres">
      <dgm:prSet presAssocID="{03688D4B-7E64-42AF-834F-78A94F01148C}" presName="arrow" presStyleLbl="node1" presStyleIdx="1" presStyleCnt="3"/>
      <dgm:spPr/>
    </dgm:pt>
    <dgm:pt modelId="{18E2702D-807F-984B-9A03-5E5A28D0AE43}" type="pres">
      <dgm:prSet presAssocID="{03688D4B-7E64-42AF-834F-78A94F01148C}" presName="descendantArrow" presStyleCnt="0"/>
      <dgm:spPr/>
    </dgm:pt>
    <dgm:pt modelId="{EF3493B4-FED8-0A45-9396-63D9A87A135C}" type="pres">
      <dgm:prSet presAssocID="{6A296249-D413-4A37-B06C-DCEBDEF36244}" presName="childTextArrow" presStyleLbl="fgAccFollowNode1" presStyleIdx="5" presStyleCnt="8">
        <dgm:presLayoutVars>
          <dgm:bulletEnabled val="1"/>
        </dgm:presLayoutVars>
      </dgm:prSet>
      <dgm:spPr/>
    </dgm:pt>
    <dgm:pt modelId="{349E59CE-052F-EB41-9CCD-978314F94D0A}" type="pres">
      <dgm:prSet presAssocID="{75D98600-1B6A-494E-A69C-8A5C5A9A2B9A}" presName="childTextArrow" presStyleLbl="fgAccFollowNode1" presStyleIdx="6" presStyleCnt="8">
        <dgm:presLayoutVars>
          <dgm:bulletEnabled val="1"/>
        </dgm:presLayoutVars>
      </dgm:prSet>
      <dgm:spPr/>
    </dgm:pt>
    <dgm:pt modelId="{52295448-B56D-3042-8A21-8F3552EC1F14}" type="pres">
      <dgm:prSet presAssocID="{8F69A02E-294F-4406-93ED-C84984E15A5E}" presName="childTextArrow" presStyleLbl="fgAccFollowNode1" presStyleIdx="7" presStyleCnt="8">
        <dgm:presLayoutVars>
          <dgm:bulletEnabled val="1"/>
        </dgm:presLayoutVars>
      </dgm:prSet>
      <dgm:spPr/>
    </dgm:pt>
    <dgm:pt modelId="{73D39BD1-0D1B-2247-84C8-A2A155F04BD4}" type="pres">
      <dgm:prSet presAssocID="{D9CB32B7-2958-4EC8-B7B3-E6FF96C294F6}" presName="sp" presStyleCnt="0"/>
      <dgm:spPr/>
    </dgm:pt>
    <dgm:pt modelId="{C8281A8C-C76B-9C4F-BC13-DDA8321C75C1}" type="pres">
      <dgm:prSet presAssocID="{E602D3A6-B9C1-4643-BC17-C15E38229243}" presName="arrowAndChildren" presStyleCnt="0"/>
      <dgm:spPr/>
    </dgm:pt>
    <dgm:pt modelId="{6AF9DA58-13D0-DD4D-85BD-C69D82CCE11B}" type="pres">
      <dgm:prSet presAssocID="{E602D3A6-B9C1-4643-BC17-C15E38229243}" presName="parentTextArrow" presStyleLbl="node1" presStyleIdx="2" presStyleCnt="3"/>
      <dgm:spPr/>
    </dgm:pt>
  </dgm:ptLst>
  <dgm:cxnLst>
    <dgm:cxn modelId="{B5D7640F-17AC-F24A-ABF8-625D3A071445}" type="presOf" srcId="{8F69A02E-294F-4406-93ED-C84984E15A5E}" destId="{52295448-B56D-3042-8A21-8F3552EC1F14}" srcOrd="0" destOrd="0" presId="urn:microsoft.com/office/officeart/2005/8/layout/process4"/>
    <dgm:cxn modelId="{1AFB551D-6D1A-9A40-8F05-7DDFB1F20369}" type="presOf" srcId="{04758DCA-6087-4DEE-BEBE-6BBAB7D67456}" destId="{6BCA4BBD-908A-A148-A53D-CD1BBAC3E884}" srcOrd="0" destOrd="0" presId="urn:microsoft.com/office/officeart/2005/8/layout/process4"/>
    <dgm:cxn modelId="{58A74E21-7B9D-43F7-8E8A-1D152777E019}" srcId="{04758DCA-6087-4DEE-BEBE-6BBAB7D67456}" destId="{03688D4B-7E64-42AF-834F-78A94F01148C}" srcOrd="1" destOrd="0" parTransId="{82F6AAD2-AD9B-4049-B6E7-72D8EA4CAAF8}" sibTransId="{93E718D9-0219-4C7B-9860-6551488B6130}"/>
    <dgm:cxn modelId="{56FA1335-94F6-6747-9064-ED75B2993B1A}" type="presOf" srcId="{75D98600-1B6A-494E-A69C-8A5C5A9A2B9A}" destId="{349E59CE-052F-EB41-9CCD-978314F94D0A}" srcOrd="0" destOrd="0" presId="urn:microsoft.com/office/officeart/2005/8/layout/process4"/>
    <dgm:cxn modelId="{19D68E3A-3984-734C-943E-AF3208B869AF}" type="presOf" srcId="{5C73883D-687F-4EA7-8C43-ED137168AC43}" destId="{78A86D00-D5DE-DD46-97C1-C27882DA65C7}" srcOrd="0" destOrd="0" presId="urn:microsoft.com/office/officeart/2005/8/layout/process4"/>
    <dgm:cxn modelId="{38BFED3B-101A-C046-89CE-550A7C533F03}" type="presOf" srcId="{E2252ADF-F349-422C-9CA2-F2D99DFC17C8}" destId="{4D6CB10D-9C64-A54E-93F9-E340FF8DA0DD}" srcOrd="0" destOrd="0" presId="urn:microsoft.com/office/officeart/2005/8/layout/process4"/>
    <dgm:cxn modelId="{8A96BB5D-0E6B-7447-ADAB-7739065433EF}" type="presOf" srcId="{03688D4B-7E64-42AF-834F-78A94F01148C}" destId="{A26F3BA3-4C83-5241-A7B9-947D8D59FECB}" srcOrd="1" destOrd="0" presId="urn:microsoft.com/office/officeart/2005/8/layout/process4"/>
    <dgm:cxn modelId="{AE9FBB62-1024-8F47-BEDA-9DD7D60993C6}" type="presOf" srcId="{2EF8CED9-8418-49A9-BC8E-E0423F62E4A6}" destId="{4C57671F-8139-8E41-86EE-F55727AED7AB}" srcOrd="0" destOrd="0" presId="urn:microsoft.com/office/officeart/2005/8/layout/process4"/>
    <dgm:cxn modelId="{41A68868-2299-44DD-9DDA-C93A0FFAF288}" srcId="{DCF7CCAF-6875-4926-A371-3E8AC546B442}" destId="{D17D2EEB-B9CF-4E28-8D84-3ABC6ECC542C}" srcOrd="2" destOrd="0" parTransId="{E9EBF5BE-0EC1-4F99-B3DE-05BCB0FD5FCF}" sibTransId="{D8CB7C1F-C25E-4F1F-8856-9532C73845E5}"/>
    <dgm:cxn modelId="{A05FFD49-7BAC-CC46-BA8D-27898DDDFEED}" type="presOf" srcId="{03688D4B-7E64-42AF-834F-78A94F01148C}" destId="{259456C9-D190-DE4E-A5EE-331608C7F262}" srcOrd="0" destOrd="0" presId="urn:microsoft.com/office/officeart/2005/8/layout/process4"/>
    <dgm:cxn modelId="{BBCD7C4C-31CB-AF4F-8C08-38F97B78AB26}" type="presOf" srcId="{E602D3A6-B9C1-4643-BC17-C15E38229243}" destId="{6AF9DA58-13D0-DD4D-85BD-C69D82CCE11B}" srcOrd="0" destOrd="0" presId="urn:microsoft.com/office/officeart/2005/8/layout/process4"/>
    <dgm:cxn modelId="{4B11114E-1A09-4E1A-BB86-1BA870269F4E}" srcId="{DCF7CCAF-6875-4926-A371-3E8AC546B442}" destId="{E2252ADF-F349-422C-9CA2-F2D99DFC17C8}" srcOrd="1" destOrd="0" parTransId="{56E45113-273E-4194-B535-EF8056BCC49C}" sibTransId="{217F62C4-7A75-49F8-98CD-D7CE5422E8F1}"/>
    <dgm:cxn modelId="{91425072-5504-442B-A52A-45011E3A9BC5}" srcId="{DCF7CCAF-6875-4926-A371-3E8AC546B442}" destId="{4D9FE43C-F29D-4834-A4F4-20D4833F9D25}" srcOrd="3" destOrd="0" parTransId="{86CA746E-AF46-4619-BA03-AA53F8A143E1}" sibTransId="{4D693E13-6F04-40EF-8315-854415B88A60}"/>
    <dgm:cxn modelId="{C275AC5A-9B56-492B-A1CC-F58951F4D2DB}" srcId="{04758DCA-6087-4DEE-BEBE-6BBAB7D67456}" destId="{DCF7CCAF-6875-4926-A371-3E8AC546B442}" srcOrd="2" destOrd="0" parTransId="{4E6AADD7-7E08-4953-AE38-DA7E9F6AEBA2}" sibTransId="{7E5024B2-1ABE-4E25-9B05-C94C2124C184}"/>
    <dgm:cxn modelId="{09CABA7C-7E9A-BA4D-9A4F-196B503DA370}" type="presOf" srcId="{DCF7CCAF-6875-4926-A371-3E8AC546B442}" destId="{B6FB02C5-917A-6148-9A1F-AC5EAE2A0587}" srcOrd="0" destOrd="0" presId="urn:microsoft.com/office/officeart/2005/8/layout/process4"/>
    <dgm:cxn modelId="{0754A088-E8A2-B14D-9C74-8A2D617F2A47}" type="presOf" srcId="{D17D2EEB-B9CF-4E28-8D84-3ABC6ECC542C}" destId="{3B19A193-5A66-D143-8939-F4A63829844E}" srcOrd="0" destOrd="0" presId="urn:microsoft.com/office/officeart/2005/8/layout/process4"/>
    <dgm:cxn modelId="{FCDFE9A2-11AF-42DD-93EB-AC77641606F9}" srcId="{DCF7CCAF-6875-4926-A371-3E8AC546B442}" destId="{5C73883D-687F-4EA7-8C43-ED137168AC43}" srcOrd="4" destOrd="0" parTransId="{7CB952BC-10D1-497F-A485-7D127296234B}" sibTransId="{52BEF175-A406-49CF-A537-6875B5535053}"/>
    <dgm:cxn modelId="{E5D9B6AF-6515-9646-B31F-ECA81B0A09A5}" type="presOf" srcId="{6A296249-D413-4A37-B06C-DCEBDEF36244}" destId="{EF3493B4-FED8-0A45-9396-63D9A87A135C}" srcOrd="0" destOrd="0" presId="urn:microsoft.com/office/officeart/2005/8/layout/process4"/>
    <dgm:cxn modelId="{2A640CB3-1FAE-42C6-A09F-CF39866AA674}" srcId="{04758DCA-6087-4DEE-BEBE-6BBAB7D67456}" destId="{E602D3A6-B9C1-4643-BC17-C15E38229243}" srcOrd="0" destOrd="0" parTransId="{3B2B7F2C-5465-4625-B25E-DF3A7896E291}" sibTransId="{D9CB32B7-2958-4EC8-B7B3-E6FF96C294F6}"/>
    <dgm:cxn modelId="{E08547C1-5ABA-4C27-9F68-5CB5925B7C8A}" srcId="{03688D4B-7E64-42AF-834F-78A94F01148C}" destId="{8F69A02E-294F-4406-93ED-C84984E15A5E}" srcOrd="2" destOrd="0" parTransId="{80AD0F0B-3D19-45EC-8E7E-BBAF583B0224}" sibTransId="{470E0D34-27EE-4F8B-818E-2D3C19C109E6}"/>
    <dgm:cxn modelId="{61A73FD4-DD37-4CA7-8E00-2BEF8EBE3C24}" srcId="{03688D4B-7E64-42AF-834F-78A94F01148C}" destId="{6A296249-D413-4A37-B06C-DCEBDEF36244}" srcOrd="0" destOrd="0" parTransId="{7F2182B8-8F62-4926-AF07-D8D3BB6F871B}" sibTransId="{AC1FFA79-9BFC-4E21-99D7-1EF45F6A4E7F}"/>
    <dgm:cxn modelId="{1A7C2FD9-CB90-43D1-892F-F3D784F98CFA}" srcId="{03688D4B-7E64-42AF-834F-78A94F01148C}" destId="{75D98600-1B6A-494E-A69C-8A5C5A9A2B9A}" srcOrd="1" destOrd="0" parTransId="{54AEDA26-33B5-4CEA-9674-DB79B8C1ECE1}" sibTransId="{7DEF7A25-FC65-4D59-8920-1613A76B697A}"/>
    <dgm:cxn modelId="{77C279E4-1658-4113-B74C-8DF53980CD58}" srcId="{DCF7CCAF-6875-4926-A371-3E8AC546B442}" destId="{2EF8CED9-8418-49A9-BC8E-E0423F62E4A6}" srcOrd="0" destOrd="0" parTransId="{D0E02F10-FC4D-47C9-A628-03D67EBFD567}" sibTransId="{C092E884-37CE-4DD5-A408-CD7A7361331E}"/>
    <dgm:cxn modelId="{F71060F6-E983-9E4A-9E9E-4DCE461AAC75}" type="presOf" srcId="{DCF7CCAF-6875-4926-A371-3E8AC546B442}" destId="{4F077C21-5F5E-BF49-B47D-2EBA63B89688}" srcOrd="1" destOrd="0" presId="urn:microsoft.com/office/officeart/2005/8/layout/process4"/>
    <dgm:cxn modelId="{6B52B9FF-E8A4-7241-90CC-0B902F5520A3}" type="presOf" srcId="{4D9FE43C-F29D-4834-A4F4-20D4833F9D25}" destId="{EF280455-F9FD-514F-8F2A-3A9DDE3E40F5}" srcOrd="0" destOrd="0" presId="urn:microsoft.com/office/officeart/2005/8/layout/process4"/>
    <dgm:cxn modelId="{AA669F6A-FE83-9143-9CC0-A18BF0130731}" type="presParOf" srcId="{6BCA4BBD-908A-A148-A53D-CD1BBAC3E884}" destId="{D700A40D-FE98-A940-B1FB-421B2CF53D29}" srcOrd="0" destOrd="0" presId="urn:microsoft.com/office/officeart/2005/8/layout/process4"/>
    <dgm:cxn modelId="{E7867E10-851A-A248-87DB-7D23BF4EC69B}" type="presParOf" srcId="{D700A40D-FE98-A940-B1FB-421B2CF53D29}" destId="{B6FB02C5-917A-6148-9A1F-AC5EAE2A0587}" srcOrd="0" destOrd="0" presId="urn:microsoft.com/office/officeart/2005/8/layout/process4"/>
    <dgm:cxn modelId="{74492201-B7F7-BB44-803B-2C5E4C33A662}" type="presParOf" srcId="{D700A40D-FE98-A940-B1FB-421B2CF53D29}" destId="{4F077C21-5F5E-BF49-B47D-2EBA63B89688}" srcOrd="1" destOrd="0" presId="urn:microsoft.com/office/officeart/2005/8/layout/process4"/>
    <dgm:cxn modelId="{B0647044-8E56-AB45-9547-5F03A95A442C}" type="presParOf" srcId="{D700A40D-FE98-A940-B1FB-421B2CF53D29}" destId="{81484FAC-1463-1E40-A8BF-DF5127FEB97B}" srcOrd="2" destOrd="0" presId="urn:microsoft.com/office/officeart/2005/8/layout/process4"/>
    <dgm:cxn modelId="{5594F00D-AA2A-8044-BA71-6141E315BC6D}" type="presParOf" srcId="{81484FAC-1463-1E40-A8BF-DF5127FEB97B}" destId="{4C57671F-8139-8E41-86EE-F55727AED7AB}" srcOrd="0" destOrd="0" presId="urn:microsoft.com/office/officeart/2005/8/layout/process4"/>
    <dgm:cxn modelId="{9BE06C5A-A7FE-724B-B7F9-4A45EA5D8426}" type="presParOf" srcId="{81484FAC-1463-1E40-A8BF-DF5127FEB97B}" destId="{4D6CB10D-9C64-A54E-93F9-E340FF8DA0DD}" srcOrd="1" destOrd="0" presId="urn:microsoft.com/office/officeart/2005/8/layout/process4"/>
    <dgm:cxn modelId="{93F40408-926C-1F4C-AD27-33123D613F43}" type="presParOf" srcId="{81484FAC-1463-1E40-A8BF-DF5127FEB97B}" destId="{3B19A193-5A66-D143-8939-F4A63829844E}" srcOrd="2" destOrd="0" presId="urn:microsoft.com/office/officeart/2005/8/layout/process4"/>
    <dgm:cxn modelId="{FBFB75A7-35AD-4F4E-9226-D76C986DECA2}" type="presParOf" srcId="{81484FAC-1463-1E40-A8BF-DF5127FEB97B}" destId="{EF280455-F9FD-514F-8F2A-3A9DDE3E40F5}" srcOrd="3" destOrd="0" presId="urn:microsoft.com/office/officeart/2005/8/layout/process4"/>
    <dgm:cxn modelId="{12067718-C6EE-534D-8E00-510AD418F2F1}" type="presParOf" srcId="{81484FAC-1463-1E40-A8BF-DF5127FEB97B}" destId="{78A86D00-D5DE-DD46-97C1-C27882DA65C7}" srcOrd="4" destOrd="0" presId="urn:microsoft.com/office/officeart/2005/8/layout/process4"/>
    <dgm:cxn modelId="{8E1DAA56-4B02-A643-8FC7-4DDBC8B31E2C}" type="presParOf" srcId="{6BCA4BBD-908A-A148-A53D-CD1BBAC3E884}" destId="{548E4E21-D525-134A-99CA-7B4B4B97E412}" srcOrd="1" destOrd="0" presId="urn:microsoft.com/office/officeart/2005/8/layout/process4"/>
    <dgm:cxn modelId="{8E820CAB-0A71-264E-9690-373F018DEDE0}" type="presParOf" srcId="{6BCA4BBD-908A-A148-A53D-CD1BBAC3E884}" destId="{FC2743CA-3828-FE44-ABA6-7E758ED59AFB}" srcOrd="2" destOrd="0" presId="urn:microsoft.com/office/officeart/2005/8/layout/process4"/>
    <dgm:cxn modelId="{71F2C652-1E66-B34E-AE21-11C2DFE26BE4}" type="presParOf" srcId="{FC2743CA-3828-FE44-ABA6-7E758ED59AFB}" destId="{259456C9-D190-DE4E-A5EE-331608C7F262}" srcOrd="0" destOrd="0" presId="urn:microsoft.com/office/officeart/2005/8/layout/process4"/>
    <dgm:cxn modelId="{2D2B4713-3123-534E-9FB4-7F2B5E5937BE}" type="presParOf" srcId="{FC2743CA-3828-FE44-ABA6-7E758ED59AFB}" destId="{A26F3BA3-4C83-5241-A7B9-947D8D59FECB}" srcOrd="1" destOrd="0" presId="urn:microsoft.com/office/officeart/2005/8/layout/process4"/>
    <dgm:cxn modelId="{705DB0FB-50D4-CD49-B7A5-A326D968DCAF}" type="presParOf" srcId="{FC2743CA-3828-FE44-ABA6-7E758ED59AFB}" destId="{18E2702D-807F-984B-9A03-5E5A28D0AE43}" srcOrd="2" destOrd="0" presId="urn:microsoft.com/office/officeart/2005/8/layout/process4"/>
    <dgm:cxn modelId="{86A6CC66-77EC-A24C-8F92-CD9E8463F350}" type="presParOf" srcId="{18E2702D-807F-984B-9A03-5E5A28D0AE43}" destId="{EF3493B4-FED8-0A45-9396-63D9A87A135C}" srcOrd="0" destOrd="0" presId="urn:microsoft.com/office/officeart/2005/8/layout/process4"/>
    <dgm:cxn modelId="{2471A79D-F624-6945-B8B1-7A504D2B8E28}" type="presParOf" srcId="{18E2702D-807F-984B-9A03-5E5A28D0AE43}" destId="{349E59CE-052F-EB41-9CCD-978314F94D0A}" srcOrd="1" destOrd="0" presId="urn:microsoft.com/office/officeart/2005/8/layout/process4"/>
    <dgm:cxn modelId="{56877B50-D111-A248-B9E1-1265D4157B15}" type="presParOf" srcId="{18E2702D-807F-984B-9A03-5E5A28D0AE43}" destId="{52295448-B56D-3042-8A21-8F3552EC1F14}" srcOrd="2" destOrd="0" presId="urn:microsoft.com/office/officeart/2005/8/layout/process4"/>
    <dgm:cxn modelId="{B0C0F4F3-6593-9B4E-936B-E754E8ED7C4C}" type="presParOf" srcId="{6BCA4BBD-908A-A148-A53D-CD1BBAC3E884}" destId="{73D39BD1-0D1B-2247-84C8-A2A155F04BD4}" srcOrd="3" destOrd="0" presId="urn:microsoft.com/office/officeart/2005/8/layout/process4"/>
    <dgm:cxn modelId="{855353B3-889A-9B46-AF78-B23F69DF6676}" type="presParOf" srcId="{6BCA4BBD-908A-A148-A53D-CD1BBAC3E884}" destId="{C8281A8C-C76B-9C4F-BC13-DDA8321C75C1}" srcOrd="4" destOrd="0" presId="urn:microsoft.com/office/officeart/2005/8/layout/process4"/>
    <dgm:cxn modelId="{27C25CD9-2E04-874C-AEBF-E4A8270EC01B}" type="presParOf" srcId="{C8281A8C-C76B-9C4F-BC13-DDA8321C75C1}" destId="{6AF9DA58-13D0-DD4D-85BD-C69D82CCE11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177A99-4E30-4E0D-9445-79BCB4064E3B}" type="doc">
      <dgm:prSet loTypeId="urn:microsoft.com/office/officeart/2005/8/layout/list1" loCatId="list" qsTypeId="urn:microsoft.com/office/officeart/2005/8/quickstyle/simple5" qsCatId="simple" csTypeId="urn:microsoft.com/office/officeart/2005/8/colors/colorful2" csCatId="colorful"/>
      <dgm:spPr/>
      <dgm:t>
        <a:bodyPr/>
        <a:lstStyle/>
        <a:p>
          <a:endParaRPr lang="en-US"/>
        </a:p>
      </dgm:t>
    </dgm:pt>
    <dgm:pt modelId="{F2D486F5-56D4-41AE-8CF2-0A3CCF6629B9}">
      <dgm:prSet/>
      <dgm:spPr/>
      <dgm:t>
        <a:bodyPr/>
        <a:lstStyle/>
        <a:p>
          <a:r>
            <a:rPr lang="en-US"/>
            <a:t>HPA Axis Dysfunction</a:t>
          </a:r>
        </a:p>
      </dgm:t>
    </dgm:pt>
    <dgm:pt modelId="{5609AD6C-5CD9-44DF-897F-1F7A374E8033}" type="parTrans" cxnId="{E1CD9F4C-23F3-4FB6-A15F-C9548213673B}">
      <dgm:prSet/>
      <dgm:spPr/>
      <dgm:t>
        <a:bodyPr/>
        <a:lstStyle/>
        <a:p>
          <a:endParaRPr lang="en-US"/>
        </a:p>
      </dgm:t>
    </dgm:pt>
    <dgm:pt modelId="{316D866B-0860-4FD0-9F56-3DC5CAE68CAD}" type="sibTrans" cxnId="{E1CD9F4C-23F3-4FB6-A15F-C9548213673B}">
      <dgm:prSet/>
      <dgm:spPr/>
      <dgm:t>
        <a:bodyPr/>
        <a:lstStyle/>
        <a:p>
          <a:endParaRPr lang="en-US"/>
        </a:p>
      </dgm:t>
    </dgm:pt>
    <dgm:pt modelId="{45A65FA9-DA4C-4071-B56C-37C2B830EC48}">
      <dgm:prSet/>
      <dgm:spPr/>
      <dgm:t>
        <a:bodyPr/>
        <a:lstStyle/>
        <a:p>
          <a:r>
            <a:rPr lang="en-US"/>
            <a:t>Gut Dysbiosis</a:t>
          </a:r>
        </a:p>
      </dgm:t>
    </dgm:pt>
    <dgm:pt modelId="{F57B6C14-BBE2-4BD6-85B8-4627FF849B5F}" type="parTrans" cxnId="{38EEFC57-52F8-4DB8-BE8C-137D0EC7AD48}">
      <dgm:prSet/>
      <dgm:spPr/>
      <dgm:t>
        <a:bodyPr/>
        <a:lstStyle/>
        <a:p>
          <a:endParaRPr lang="en-US"/>
        </a:p>
      </dgm:t>
    </dgm:pt>
    <dgm:pt modelId="{7AADE32E-773B-4BC9-B5E1-9D4CAC2FF6E5}" type="sibTrans" cxnId="{38EEFC57-52F8-4DB8-BE8C-137D0EC7AD48}">
      <dgm:prSet/>
      <dgm:spPr/>
      <dgm:t>
        <a:bodyPr/>
        <a:lstStyle/>
        <a:p>
          <a:endParaRPr lang="en-US"/>
        </a:p>
      </dgm:t>
    </dgm:pt>
    <dgm:pt modelId="{22F56652-A564-4842-91C1-C1862EF008D4}">
      <dgm:prSet/>
      <dgm:spPr/>
      <dgm:t>
        <a:bodyPr/>
        <a:lstStyle/>
        <a:p>
          <a:r>
            <a:rPr lang="en-US"/>
            <a:t>Immune System Compromise</a:t>
          </a:r>
        </a:p>
      </dgm:t>
    </dgm:pt>
    <dgm:pt modelId="{B5C4CC91-0B49-41EA-9B25-CFA1AED35DD0}" type="parTrans" cxnId="{B433CDD1-F588-42E3-A8AF-E888FA69132A}">
      <dgm:prSet/>
      <dgm:spPr/>
      <dgm:t>
        <a:bodyPr/>
        <a:lstStyle/>
        <a:p>
          <a:endParaRPr lang="en-US"/>
        </a:p>
      </dgm:t>
    </dgm:pt>
    <dgm:pt modelId="{03E72509-2803-4219-831C-2DA07A50C51D}" type="sibTrans" cxnId="{B433CDD1-F588-42E3-A8AF-E888FA69132A}">
      <dgm:prSet/>
      <dgm:spPr/>
      <dgm:t>
        <a:bodyPr/>
        <a:lstStyle/>
        <a:p>
          <a:endParaRPr lang="en-US"/>
        </a:p>
      </dgm:t>
    </dgm:pt>
    <dgm:pt modelId="{6DC56F5B-2DE1-4FA4-9D25-1EB556A41F62}">
      <dgm:prSet/>
      <dgm:spPr/>
      <dgm:t>
        <a:bodyPr/>
        <a:lstStyle/>
        <a:p>
          <a:r>
            <a:rPr lang="en-US"/>
            <a:t>Inflammatory Disease </a:t>
          </a:r>
        </a:p>
      </dgm:t>
    </dgm:pt>
    <dgm:pt modelId="{7F63F9D4-9AD4-4B96-A111-D04F84061AAD}" type="parTrans" cxnId="{4358FB36-E44A-4DA5-8611-34547CF52A94}">
      <dgm:prSet/>
      <dgm:spPr/>
      <dgm:t>
        <a:bodyPr/>
        <a:lstStyle/>
        <a:p>
          <a:endParaRPr lang="en-US"/>
        </a:p>
      </dgm:t>
    </dgm:pt>
    <dgm:pt modelId="{DBA8A3D2-6DE4-4EC3-AA8F-7F39E11C58EC}" type="sibTrans" cxnId="{4358FB36-E44A-4DA5-8611-34547CF52A94}">
      <dgm:prSet/>
      <dgm:spPr/>
      <dgm:t>
        <a:bodyPr/>
        <a:lstStyle/>
        <a:p>
          <a:endParaRPr lang="en-US"/>
        </a:p>
      </dgm:t>
    </dgm:pt>
    <dgm:pt modelId="{8F01CE94-799B-4249-94F5-5CCA31A30A03}" type="pres">
      <dgm:prSet presAssocID="{8C177A99-4E30-4E0D-9445-79BCB4064E3B}" presName="linear" presStyleCnt="0">
        <dgm:presLayoutVars>
          <dgm:dir/>
          <dgm:animLvl val="lvl"/>
          <dgm:resizeHandles val="exact"/>
        </dgm:presLayoutVars>
      </dgm:prSet>
      <dgm:spPr/>
    </dgm:pt>
    <dgm:pt modelId="{5318B9AB-5601-0047-8ED8-1793B338CE18}" type="pres">
      <dgm:prSet presAssocID="{F2D486F5-56D4-41AE-8CF2-0A3CCF6629B9}" presName="parentLin" presStyleCnt="0"/>
      <dgm:spPr/>
    </dgm:pt>
    <dgm:pt modelId="{8D910E76-5B48-A84D-8B17-C9E280C99DDF}" type="pres">
      <dgm:prSet presAssocID="{F2D486F5-56D4-41AE-8CF2-0A3CCF6629B9}" presName="parentLeftMargin" presStyleLbl="node1" presStyleIdx="0" presStyleCnt="4"/>
      <dgm:spPr/>
    </dgm:pt>
    <dgm:pt modelId="{D501CF49-7219-FB46-823A-BE876523E9EE}" type="pres">
      <dgm:prSet presAssocID="{F2D486F5-56D4-41AE-8CF2-0A3CCF6629B9}" presName="parentText" presStyleLbl="node1" presStyleIdx="0" presStyleCnt="4">
        <dgm:presLayoutVars>
          <dgm:chMax val="0"/>
          <dgm:bulletEnabled val="1"/>
        </dgm:presLayoutVars>
      </dgm:prSet>
      <dgm:spPr/>
    </dgm:pt>
    <dgm:pt modelId="{839495E6-EF02-7E4B-A2AA-8AB8FC4F056E}" type="pres">
      <dgm:prSet presAssocID="{F2D486F5-56D4-41AE-8CF2-0A3CCF6629B9}" presName="negativeSpace" presStyleCnt="0"/>
      <dgm:spPr/>
    </dgm:pt>
    <dgm:pt modelId="{E7E64594-3EBF-B04F-B620-9D9193FDBA1B}" type="pres">
      <dgm:prSet presAssocID="{F2D486F5-56D4-41AE-8CF2-0A3CCF6629B9}" presName="childText" presStyleLbl="conFgAcc1" presStyleIdx="0" presStyleCnt="4">
        <dgm:presLayoutVars>
          <dgm:bulletEnabled val="1"/>
        </dgm:presLayoutVars>
      </dgm:prSet>
      <dgm:spPr/>
    </dgm:pt>
    <dgm:pt modelId="{500A7A4B-390C-6446-8369-20A451A1BE44}" type="pres">
      <dgm:prSet presAssocID="{316D866B-0860-4FD0-9F56-3DC5CAE68CAD}" presName="spaceBetweenRectangles" presStyleCnt="0"/>
      <dgm:spPr/>
    </dgm:pt>
    <dgm:pt modelId="{94D4053C-63D7-F446-A420-46BEAAA47488}" type="pres">
      <dgm:prSet presAssocID="{45A65FA9-DA4C-4071-B56C-37C2B830EC48}" presName="parentLin" presStyleCnt="0"/>
      <dgm:spPr/>
    </dgm:pt>
    <dgm:pt modelId="{728CABB5-F1DF-6F41-9251-B9C9F0A97BC2}" type="pres">
      <dgm:prSet presAssocID="{45A65FA9-DA4C-4071-B56C-37C2B830EC48}" presName="parentLeftMargin" presStyleLbl="node1" presStyleIdx="0" presStyleCnt="4"/>
      <dgm:spPr/>
    </dgm:pt>
    <dgm:pt modelId="{03BF3B94-3DB2-3A47-BF0D-D129D40CB9A0}" type="pres">
      <dgm:prSet presAssocID="{45A65FA9-DA4C-4071-B56C-37C2B830EC48}" presName="parentText" presStyleLbl="node1" presStyleIdx="1" presStyleCnt="4">
        <dgm:presLayoutVars>
          <dgm:chMax val="0"/>
          <dgm:bulletEnabled val="1"/>
        </dgm:presLayoutVars>
      </dgm:prSet>
      <dgm:spPr/>
    </dgm:pt>
    <dgm:pt modelId="{217897FB-B1A9-384A-875E-F87EAAD20A28}" type="pres">
      <dgm:prSet presAssocID="{45A65FA9-DA4C-4071-B56C-37C2B830EC48}" presName="negativeSpace" presStyleCnt="0"/>
      <dgm:spPr/>
    </dgm:pt>
    <dgm:pt modelId="{E911F21E-042E-924B-941C-3690A2F108E3}" type="pres">
      <dgm:prSet presAssocID="{45A65FA9-DA4C-4071-B56C-37C2B830EC48}" presName="childText" presStyleLbl="conFgAcc1" presStyleIdx="1" presStyleCnt="4">
        <dgm:presLayoutVars>
          <dgm:bulletEnabled val="1"/>
        </dgm:presLayoutVars>
      </dgm:prSet>
      <dgm:spPr/>
    </dgm:pt>
    <dgm:pt modelId="{99574A29-6F29-2148-A9B3-690EAF8FF31D}" type="pres">
      <dgm:prSet presAssocID="{7AADE32E-773B-4BC9-B5E1-9D4CAC2FF6E5}" presName="spaceBetweenRectangles" presStyleCnt="0"/>
      <dgm:spPr/>
    </dgm:pt>
    <dgm:pt modelId="{03872C3D-1DD0-9641-9C19-91F616657BE0}" type="pres">
      <dgm:prSet presAssocID="{22F56652-A564-4842-91C1-C1862EF008D4}" presName="parentLin" presStyleCnt="0"/>
      <dgm:spPr/>
    </dgm:pt>
    <dgm:pt modelId="{2D918607-BB7A-594C-AA23-ABEA89E35872}" type="pres">
      <dgm:prSet presAssocID="{22F56652-A564-4842-91C1-C1862EF008D4}" presName="parentLeftMargin" presStyleLbl="node1" presStyleIdx="1" presStyleCnt="4"/>
      <dgm:spPr/>
    </dgm:pt>
    <dgm:pt modelId="{73684DB2-4C69-394E-9CB3-2162C236BD88}" type="pres">
      <dgm:prSet presAssocID="{22F56652-A564-4842-91C1-C1862EF008D4}" presName="parentText" presStyleLbl="node1" presStyleIdx="2" presStyleCnt="4">
        <dgm:presLayoutVars>
          <dgm:chMax val="0"/>
          <dgm:bulletEnabled val="1"/>
        </dgm:presLayoutVars>
      </dgm:prSet>
      <dgm:spPr/>
    </dgm:pt>
    <dgm:pt modelId="{4B036C7F-46A0-B94A-8EC7-AD299B80441A}" type="pres">
      <dgm:prSet presAssocID="{22F56652-A564-4842-91C1-C1862EF008D4}" presName="negativeSpace" presStyleCnt="0"/>
      <dgm:spPr/>
    </dgm:pt>
    <dgm:pt modelId="{C6BFCE44-9B21-724A-968B-1DC0B9308E2D}" type="pres">
      <dgm:prSet presAssocID="{22F56652-A564-4842-91C1-C1862EF008D4}" presName="childText" presStyleLbl="conFgAcc1" presStyleIdx="2" presStyleCnt="4">
        <dgm:presLayoutVars>
          <dgm:bulletEnabled val="1"/>
        </dgm:presLayoutVars>
      </dgm:prSet>
      <dgm:spPr/>
    </dgm:pt>
    <dgm:pt modelId="{19A47E1F-5E4B-DB47-816C-839076C35D58}" type="pres">
      <dgm:prSet presAssocID="{03E72509-2803-4219-831C-2DA07A50C51D}" presName="spaceBetweenRectangles" presStyleCnt="0"/>
      <dgm:spPr/>
    </dgm:pt>
    <dgm:pt modelId="{9E1D2BDE-B298-5F4C-A486-CB7AEFB28814}" type="pres">
      <dgm:prSet presAssocID="{6DC56F5B-2DE1-4FA4-9D25-1EB556A41F62}" presName="parentLin" presStyleCnt="0"/>
      <dgm:spPr/>
    </dgm:pt>
    <dgm:pt modelId="{626FB969-153F-E442-92FD-B48A31058C19}" type="pres">
      <dgm:prSet presAssocID="{6DC56F5B-2DE1-4FA4-9D25-1EB556A41F62}" presName="parentLeftMargin" presStyleLbl="node1" presStyleIdx="2" presStyleCnt="4"/>
      <dgm:spPr/>
    </dgm:pt>
    <dgm:pt modelId="{FC29CC41-4D0F-954D-A9AB-9529A3D4884B}" type="pres">
      <dgm:prSet presAssocID="{6DC56F5B-2DE1-4FA4-9D25-1EB556A41F62}" presName="parentText" presStyleLbl="node1" presStyleIdx="3" presStyleCnt="4">
        <dgm:presLayoutVars>
          <dgm:chMax val="0"/>
          <dgm:bulletEnabled val="1"/>
        </dgm:presLayoutVars>
      </dgm:prSet>
      <dgm:spPr/>
    </dgm:pt>
    <dgm:pt modelId="{A82D8F0C-BBF0-E347-95CA-717079E14BEF}" type="pres">
      <dgm:prSet presAssocID="{6DC56F5B-2DE1-4FA4-9D25-1EB556A41F62}" presName="negativeSpace" presStyleCnt="0"/>
      <dgm:spPr/>
    </dgm:pt>
    <dgm:pt modelId="{DDFD5269-B68E-C147-A600-B935915603CD}" type="pres">
      <dgm:prSet presAssocID="{6DC56F5B-2DE1-4FA4-9D25-1EB556A41F62}" presName="childText" presStyleLbl="conFgAcc1" presStyleIdx="3" presStyleCnt="4">
        <dgm:presLayoutVars>
          <dgm:bulletEnabled val="1"/>
        </dgm:presLayoutVars>
      </dgm:prSet>
      <dgm:spPr/>
    </dgm:pt>
  </dgm:ptLst>
  <dgm:cxnLst>
    <dgm:cxn modelId="{3C976612-A8ED-4F40-95AA-ECD8AB67D8C3}" type="presOf" srcId="{F2D486F5-56D4-41AE-8CF2-0A3CCF6629B9}" destId="{D501CF49-7219-FB46-823A-BE876523E9EE}" srcOrd="1" destOrd="0" presId="urn:microsoft.com/office/officeart/2005/8/layout/list1"/>
    <dgm:cxn modelId="{E8F07714-5042-E449-AB6F-FE6704293140}" type="presOf" srcId="{6DC56F5B-2DE1-4FA4-9D25-1EB556A41F62}" destId="{626FB969-153F-E442-92FD-B48A31058C19}" srcOrd="0" destOrd="0" presId="urn:microsoft.com/office/officeart/2005/8/layout/list1"/>
    <dgm:cxn modelId="{AFFAAC17-DE47-E34A-975A-BC21DBC97EAC}" type="presOf" srcId="{8C177A99-4E30-4E0D-9445-79BCB4064E3B}" destId="{8F01CE94-799B-4249-94F5-5CCA31A30A03}" srcOrd="0" destOrd="0" presId="urn:microsoft.com/office/officeart/2005/8/layout/list1"/>
    <dgm:cxn modelId="{6999122F-4214-BB48-A3AB-94DE8D03C801}" type="presOf" srcId="{45A65FA9-DA4C-4071-B56C-37C2B830EC48}" destId="{03BF3B94-3DB2-3A47-BF0D-D129D40CB9A0}" srcOrd="1" destOrd="0" presId="urn:microsoft.com/office/officeart/2005/8/layout/list1"/>
    <dgm:cxn modelId="{4358FB36-E44A-4DA5-8611-34547CF52A94}" srcId="{8C177A99-4E30-4E0D-9445-79BCB4064E3B}" destId="{6DC56F5B-2DE1-4FA4-9D25-1EB556A41F62}" srcOrd="3" destOrd="0" parTransId="{7F63F9D4-9AD4-4B96-A111-D04F84061AAD}" sibTransId="{DBA8A3D2-6DE4-4EC3-AA8F-7F39E11C58EC}"/>
    <dgm:cxn modelId="{E1CD9F4C-23F3-4FB6-A15F-C9548213673B}" srcId="{8C177A99-4E30-4E0D-9445-79BCB4064E3B}" destId="{F2D486F5-56D4-41AE-8CF2-0A3CCF6629B9}" srcOrd="0" destOrd="0" parTransId="{5609AD6C-5CD9-44DF-897F-1F7A374E8033}" sibTransId="{316D866B-0860-4FD0-9F56-3DC5CAE68CAD}"/>
    <dgm:cxn modelId="{1E23CF6C-6CBF-8744-8B85-F7630C4B1702}" type="presOf" srcId="{22F56652-A564-4842-91C1-C1862EF008D4}" destId="{2D918607-BB7A-594C-AA23-ABEA89E35872}" srcOrd="0" destOrd="0" presId="urn:microsoft.com/office/officeart/2005/8/layout/list1"/>
    <dgm:cxn modelId="{65714175-1A93-0B43-AE0B-C1E2316167A4}" type="presOf" srcId="{6DC56F5B-2DE1-4FA4-9D25-1EB556A41F62}" destId="{FC29CC41-4D0F-954D-A9AB-9529A3D4884B}" srcOrd="1" destOrd="0" presId="urn:microsoft.com/office/officeart/2005/8/layout/list1"/>
    <dgm:cxn modelId="{38EEFC57-52F8-4DB8-BE8C-137D0EC7AD48}" srcId="{8C177A99-4E30-4E0D-9445-79BCB4064E3B}" destId="{45A65FA9-DA4C-4071-B56C-37C2B830EC48}" srcOrd="1" destOrd="0" parTransId="{F57B6C14-BBE2-4BD6-85B8-4627FF849B5F}" sibTransId="{7AADE32E-773B-4BC9-B5E1-9D4CAC2FF6E5}"/>
    <dgm:cxn modelId="{D8988B92-A4F5-B344-9607-AAE6C38E1BB0}" type="presOf" srcId="{F2D486F5-56D4-41AE-8CF2-0A3CCF6629B9}" destId="{8D910E76-5B48-A84D-8B17-C9E280C99DDF}" srcOrd="0" destOrd="0" presId="urn:microsoft.com/office/officeart/2005/8/layout/list1"/>
    <dgm:cxn modelId="{2C46E7AA-FCEA-F747-B862-01525A3417EA}" type="presOf" srcId="{45A65FA9-DA4C-4071-B56C-37C2B830EC48}" destId="{728CABB5-F1DF-6F41-9251-B9C9F0A97BC2}" srcOrd="0" destOrd="0" presId="urn:microsoft.com/office/officeart/2005/8/layout/list1"/>
    <dgm:cxn modelId="{287F09CC-4591-F142-8DDE-FDC2D162A6A7}" type="presOf" srcId="{22F56652-A564-4842-91C1-C1862EF008D4}" destId="{73684DB2-4C69-394E-9CB3-2162C236BD88}" srcOrd="1" destOrd="0" presId="urn:microsoft.com/office/officeart/2005/8/layout/list1"/>
    <dgm:cxn modelId="{B433CDD1-F588-42E3-A8AF-E888FA69132A}" srcId="{8C177A99-4E30-4E0D-9445-79BCB4064E3B}" destId="{22F56652-A564-4842-91C1-C1862EF008D4}" srcOrd="2" destOrd="0" parTransId="{B5C4CC91-0B49-41EA-9B25-CFA1AED35DD0}" sibTransId="{03E72509-2803-4219-831C-2DA07A50C51D}"/>
    <dgm:cxn modelId="{EDB10FD3-8D59-214B-9438-B4CFB7638B9E}" type="presParOf" srcId="{8F01CE94-799B-4249-94F5-5CCA31A30A03}" destId="{5318B9AB-5601-0047-8ED8-1793B338CE18}" srcOrd="0" destOrd="0" presId="urn:microsoft.com/office/officeart/2005/8/layout/list1"/>
    <dgm:cxn modelId="{A855BC36-23A4-F344-8F2A-C8D3884EBDC1}" type="presParOf" srcId="{5318B9AB-5601-0047-8ED8-1793B338CE18}" destId="{8D910E76-5B48-A84D-8B17-C9E280C99DDF}" srcOrd="0" destOrd="0" presId="urn:microsoft.com/office/officeart/2005/8/layout/list1"/>
    <dgm:cxn modelId="{0B8C5C78-EB4F-D847-B5C4-9585C24AD7A6}" type="presParOf" srcId="{5318B9AB-5601-0047-8ED8-1793B338CE18}" destId="{D501CF49-7219-FB46-823A-BE876523E9EE}" srcOrd="1" destOrd="0" presId="urn:microsoft.com/office/officeart/2005/8/layout/list1"/>
    <dgm:cxn modelId="{AB80382A-BB4A-1A42-B86A-0D05E85012A0}" type="presParOf" srcId="{8F01CE94-799B-4249-94F5-5CCA31A30A03}" destId="{839495E6-EF02-7E4B-A2AA-8AB8FC4F056E}" srcOrd="1" destOrd="0" presId="urn:microsoft.com/office/officeart/2005/8/layout/list1"/>
    <dgm:cxn modelId="{BB86DEDB-EF62-CA41-9571-51BA70582CA7}" type="presParOf" srcId="{8F01CE94-799B-4249-94F5-5CCA31A30A03}" destId="{E7E64594-3EBF-B04F-B620-9D9193FDBA1B}" srcOrd="2" destOrd="0" presId="urn:microsoft.com/office/officeart/2005/8/layout/list1"/>
    <dgm:cxn modelId="{8680B9B8-25ED-F446-B612-1EADFC36D789}" type="presParOf" srcId="{8F01CE94-799B-4249-94F5-5CCA31A30A03}" destId="{500A7A4B-390C-6446-8369-20A451A1BE44}" srcOrd="3" destOrd="0" presId="urn:microsoft.com/office/officeart/2005/8/layout/list1"/>
    <dgm:cxn modelId="{F010CF23-5ECD-7240-9480-7A76970A1F54}" type="presParOf" srcId="{8F01CE94-799B-4249-94F5-5CCA31A30A03}" destId="{94D4053C-63D7-F446-A420-46BEAAA47488}" srcOrd="4" destOrd="0" presId="urn:microsoft.com/office/officeart/2005/8/layout/list1"/>
    <dgm:cxn modelId="{40585D9E-6C53-E643-A620-0871F414E557}" type="presParOf" srcId="{94D4053C-63D7-F446-A420-46BEAAA47488}" destId="{728CABB5-F1DF-6F41-9251-B9C9F0A97BC2}" srcOrd="0" destOrd="0" presId="urn:microsoft.com/office/officeart/2005/8/layout/list1"/>
    <dgm:cxn modelId="{E5EEB778-73DF-554A-8EF6-DE2A995C73C2}" type="presParOf" srcId="{94D4053C-63D7-F446-A420-46BEAAA47488}" destId="{03BF3B94-3DB2-3A47-BF0D-D129D40CB9A0}" srcOrd="1" destOrd="0" presId="urn:microsoft.com/office/officeart/2005/8/layout/list1"/>
    <dgm:cxn modelId="{096EE4C8-7A51-8546-B6D7-4053CDBF4219}" type="presParOf" srcId="{8F01CE94-799B-4249-94F5-5CCA31A30A03}" destId="{217897FB-B1A9-384A-875E-F87EAAD20A28}" srcOrd="5" destOrd="0" presId="urn:microsoft.com/office/officeart/2005/8/layout/list1"/>
    <dgm:cxn modelId="{64DCE073-DC2C-B243-BAB7-9E7344A51D11}" type="presParOf" srcId="{8F01CE94-799B-4249-94F5-5CCA31A30A03}" destId="{E911F21E-042E-924B-941C-3690A2F108E3}" srcOrd="6" destOrd="0" presId="urn:microsoft.com/office/officeart/2005/8/layout/list1"/>
    <dgm:cxn modelId="{17E67146-0207-D04E-AE3B-408144282368}" type="presParOf" srcId="{8F01CE94-799B-4249-94F5-5CCA31A30A03}" destId="{99574A29-6F29-2148-A9B3-690EAF8FF31D}" srcOrd="7" destOrd="0" presId="urn:microsoft.com/office/officeart/2005/8/layout/list1"/>
    <dgm:cxn modelId="{D099E55A-0920-284A-9CC7-C06A237EFFA3}" type="presParOf" srcId="{8F01CE94-799B-4249-94F5-5CCA31A30A03}" destId="{03872C3D-1DD0-9641-9C19-91F616657BE0}" srcOrd="8" destOrd="0" presId="urn:microsoft.com/office/officeart/2005/8/layout/list1"/>
    <dgm:cxn modelId="{153EBB9F-712B-B144-AEEA-F82C988346F0}" type="presParOf" srcId="{03872C3D-1DD0-9641-9C19-91F616657BE0}" destId="{2D918607-BB7A-594C-AA23-ABEA89E35872}" srcOrd="0" destOrd="0" presId="urn:microsoft.com/office/officeart/2005/8/layout/list1"/>
    <dgm:cxn modelId="{0ABC77A1-0933-7B4A-BD23-2442C285D0EC}" type="presParOf" srcId="{03872C3D-1DD0-9641-9C19-91F616657BE0}" destId="{73684DB2-4C69-394E-9CB3-2162C236BD88}" srcOrd="1" destOrd="0" presId="urn:microsoft.com/office/officeart/2005/8/layout/list1"/>
    <dgm:cxn modelId="{EA8F717B-9130-4C43-AB34-AE8CB21EC55A}" type="presParOf" srcId="{8F01CE94-799B-4249-94F5-5CCA31A30A03}" destId="{4B036C7F-46A0-B94A-8EC7-AD299B80441A}" srcOrd="9" destOrd="0" presId="urn:microsoft.com/office/officeart/2005/8/layout/list1"/>
    <dgm:cxn modelId="{A780F3A8-28F2-4149-8FDC-62AF6C9F596C}" type="presParOf" srcId="{8F01CE94-799B-4249-94F5-5CCA31A30A03}" destId="{C6BFCE44-9B21-724A-968B-1DC0B9308E2D}" srcOrd="10" destOrd="0" presId="urn:microsoft.com/office/officeart/2005/8/layout/list1"/>
    <dgm:cxn modelId="{24708804-511E-104F-A3C9-DA334D9B4A18}" type="presParOf" srcId="{8F01CE94-799B-4249-94F5-5CCA31A30A03}" destId="{19A47E1F-5E4B-DB47-816C-839076C35D58}" srcOrd="11" destOrd="0" presId="urn:microsoft.com/office/officeart/2005/8/layout/list1"/>
    <dgm:cxn modelId="{06303943-8252-444F-8C52-2E8BA2A5A381}" type="presParOf" srcId="{8F01CE94-799B-4249-94F5-5CCA31A30A03}" destId="{9E1D2BDE-B298-5F4C-A486-CB7AEFB28814}" srcOrd="12" destOrd="0" presId="urn:microsoft.com/office/officeart/2005/8/layout/list1"/>
    <dgm:cxn modelId="{473B9AAE-2BFB-5840-9FB9-0C702F11E550}" type="presParOf" srcId="{9E1D2BDE-B298-5F4C-A486-CB7AEFB28814}" destId="{626FB969-153F-E442-92FD-B48A31058C19}" srcOrd="0" destOrd="0" presId="urn:microsoft.com/office/officeart/2005/8/layout/list1"/>
    <dgm:cxn modelId="{0E04EB28-634C-8049-AB55-45C9F8AA0DE6}" type="presParOf" srcId="{9E1D2BDE-B298-5F4C-A486-CB7AEFB28814}" destId="{FC29CC41-4D0F-954D-A9AB-9529A3D4884B}" srcOrd="1" destOrd="0" presId="urn:microsoft.com/office/officeart/2005/8/layout/list1"/>
    <dgm:cxn modelId="{A177279D-DDC2-1841-88A5-F8FEE84FA204}" type="presParOf" srcId="{8F01CE94-799B-4249-94F5-5CCA31A30A03}" destId="{A82D8F0C-BBF0-E347-95CA-717079E14BEF}" srcOrd="13" destOrd="0" presId="urn:microsoft.com/office/officeart/2005/8/layout/list1"/>
    <dgm:cxn modelId="{C4100AD1-F96D-7C40-81CA-E06D37F2C9BC}" type="presParOf" srcId="{8F01CE94-799B-4249-94F5-5CCA31A30A03}" destId="{DDFD5269-B68E-C147-A600-B935915603CD}"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20F911-F44E-460B-A3B3-DB68D374784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6E2C6A1-FC8A-4D59-B5F9-2B4FB9BEC8A0}">
      <dgm:prSet/>
      <dgm:spPr/>
      <dgm:t>
        <a:bodyPr/>
        <a:lstStyle/>
        <a:p>
          <a:r>
            <a:rPr lang="en-US"/>
            <a:t>Constant hyperstimulation of the adrenal glands ultimately results in adrenal exhaustion. </a:t>
          </a:r>
        </a:p>
      </dgm:t>
    </dgm:pt>
    <dgm:pt modelId="{8438F55B-2558-454E-BEA4-DDC430AC2497}" type="parTrans" cxnId="{EC872821-D210-4380-A056-67B1D613D189}">
      <dgm:prSet/>
      <dgm:spPr/>
      <dgm:t>
        <a:bodyPr/>
        <a:lstStyle/>
        <a:p>
          <a:endParaRPr lang="en-US"/>
        </a:p>
      </dgm:t>
    </dgm:pt>
    <dgm:pt modelId="{8A5309A0-CCBE-4526-AE4B-34E1E2B534FF}" type="sibTrans" cxnId="{EC872821-D210-4380-A056-67B1D613D189}">
      <dgm:prSet/>
      <dgm:spPr/>
      <dgm:t>
        <a:bodyPr/>
        <a:lstStyle/>
        <a:p>
          <a:endParaRPr lang="en-US"/>
        </a:p>
      </dgm:t>
    </dgm:pt>
    <dgm:pt modelId="{1F3F339C-DB7B-4B16-AF3D-1B496B31F99C}">
      <dgm:prSet/>
      <dgm:spPr/>
      <dgm:t>
        <a:bodyPr/>
        <a:lstStyle/>
        <a:p>
          <a:r>
            <a:rPr lang="en-US"/>
            <a:t>This is the result of being in a prolonged state of stress. </a:t>
          </a:r>
        </a:p>
      </dgm:t>
    </dgm:pt>
    <dgm:pt modelId="{881A02BE-80D6-4E0B-9A5D-CA3E7143D979}" type="parTrans" cxnId="{087788D7-119F-4AB6-BAD9-581F1C07D1E8}">
      <dgm:prSet/>
      <dgm:spPr/>
      <dgm:t>
        <a:bodyPr/>
        <a:lstStyle/>
        <a:p>
          <a:endParaRPr lang="en-US"/>
        </a:p>
      </dgm:t>
    </dgm:pt>
    <dgm:pt modelId="{7993B575-522D-4EEC-8886-E8025066C0F6}" type="sibTrans" cxnId="{087788D7-119F-4AB6-BAD9-581F1C07D1E8}">
      <dgm:prSet/>
      <dgm:spPr/>
      <dgm:t>
        <a:bodyPr/>
        <a:lstStyle/>
        <a:p>
          <a:endParaRPr lang="en-US"/>
        </a:p>
      </dgm:t>
    </dgm:pt>
    <dgm:pt modelId="{F42F30F7-E47B-4370-BADA-9CA29B31D8B2}">
      <dgm:prSet/>
      <dgm:spPr/>
      <dgm:t>
        <a:bodyPr/>
        <a:lstStyle/>
        <a:p>
          <a:r>
            <a:rPr lang="en-US"/>
            <a:t>Evaluating both clinical and subclinical sources of chronic stress is paramount to clinical success. </a:t>
          </a:r>
        </a:p>
      </dgm:t>
    </dgm:pt>
    <dgm:pt modelId="{14A3BA3E-1B13-4BA7-9903-8F965FFC9CEA}" type="parTrans" cxnId="{C9AD9450-349C-4C2B-BB41-3AD8E9CF7C32}">
      <dgm:prSet/>
      <dgm:spPr/>
      <dgm:t>
        <a:bodyPr/>
        <a:lstStyle/>
        <a:p>
          <a:endParaRPr lang="en-US"/>
        </a:p>
      </dgm:t>
    </dgm:pt>
    <dgm:pt modelId="{937842E7-9AAA-4C05-A033-4157ED68878E}" type="sibTrans" cxnId="{C9AD9450-349C-4C2B-BB41-3AD8E9CF7C32}">
      <dgm:prSet/>
      <dgm:spPr/>
      <dgm:t>
        <a:bodyPr/>
        <a:lstStyle/>
        <a:p>
          <a:endParaRPr lang="en-US"/>
        </a:p>
      </dgm:t>
    </dgm:pt>
    <dgm:pt modelId="{4EF907B7-5915-44E3-8572-F1BCCD696919}">
      <dgm:prSet/>
      <dgm:spPr/>
      <dgm:t>
        <a:bodyPr/>
        <a:lstStyle/>
        <a:p>
          <a:r>
            <a:rPr lang="en-US" dirty="0"/>
            <a:t>Positive lifestyle practices along with specific hormonal and nutritional support protocols will enhance recovery. </a:t>
          </a:r>
        </a:p>
      </dgm:t>
    </dgm:pt>
    <dgm:pt modelId="{7E84F430-13A3-4A4C-AE85-ACCFBDAF2A98}" type="parTrans" cxnId="{8B5E7521-41F1-4ED2-952E-5FF5ECD75D53}">
      <dgm:prSet/>
      <dgm:spPr/>
      <dgm:t>
        <a:bodyPr/>
        <a:lstStyle/>
        <a:p>
          <a:endParaRPr lang="en-US"/>
        </a:p>
      </dgm:t>
    </dgm:pt>
    <dgm:pt modelId="{6C383833-BDA1-4F7E-8632-51D0FD2A964B}" type="sibTrans" cxnId="{8B5E7521-41F1-4ED2-952E-5FF5ECD75D53}">
      <dgm:prSet/>
      <dgm:spPr/>
      <dgm:t>
        <a:bodyPr/>
        <a:lstStyle/>
        <a:p>
          <a:endParaRPr lang="en-US"/>
        </a:p>
      </dgm:t>
    </dgm:pt>
    <dgm:pt modelId="{DAE5F730-1522-408B-BB79-8EA24A250B0C}">
      <dgm:prSet/>
      <dgm:spPr/>
      <dgm:t>
        <a:bodyPr/>
        <a:lstStyle/>
        <a:p>
          <a:r>
            <a:rPr lang="en-US" dirty="0"/>
            <a:t>Failure to properly diagnose and treat the cause (source) of chronic stress will result in further adrenal exhaustion, and over time, hormone, immune and metabolic systems breakdown. </a:t>
          </a:r>
        </a:p>
      </dgm:t>
    </dgm:pt>
    <dgm:pt modelId="{ECE7E13D-484A-4DA9-AC55-C28AD80F005A}" type="parTrans" cxnId="{8B4339F6-009D-4632-A02E-212B9A82D458}">
      <dgm:prSet/>
      <dgm:spPr/>
      <dgm:t>
        <a:bodyPr/>
        <a:lstStyle/>
        <a:p>
          <a:endParaRPr lang="en-US"/>
        </a:p>
      </dgm:t>
    </dgm:pt>
    <dgm:pt modelId="{3D67D797-DC32-44A7-B471-FEE85940BA9D}" type="sibTrans" cxnId="{8B4339F6-009D-4632-A02E-212B9A82D458}">
      <dgm:prSet/>
      <dgm:spPr/>
      <dgm:t>
        <a:bodyPr/>
        <a:lstStyle/>
        <a:p>
          <a:endParaRPr lang="en-US"/>
        </a:p>
      </dgm:t>
    </dgm:pt>
    <dgm:pt modelId="{2CC735DF-2AC4-BD43-BB82-EB9FA9A2D60E}" type="pres">
      <dgm:prSet presAssocID="{9220F911-F44E-460B-A3B3-DB68D3747844}" presName="diagram" presStyleCnt="0">
        <dgm:presLayoutVars>
          <dgm:dir/>
          <dgm:resizeHandles val="exact"/>
        </dgm:presLayoutVars>
      </dgm:prSet>
      <dgm:spPr/>
    </dgm:pt>
    <dgm:pt modelId="{437F3B85-0E81-CA49-9FF3-E8F2B6657F5B}" type="pres">
      <dgm:prSet presAssocID="{96E2C6A1-FC8A-4D59-B5F9-2B4FB9BEC8A0}" presName="node" presStyleLbl="node1" presStyleIdx="0" presStyleCnt="5">
        <dgm:presLayoutVars>
          <dgm:bulletEnabled val="1"/>
        </dgm:presLayoutVars>
      </dgm:prSet>
      <dgm:spPr/>
    </dgm:pt>
    <dgm:pt modelId="{5F06491E-D2DC-9D4B-A5EB-4AB0BCF53207}" type="pres">
      <dgm:prSet presAssocID="{8A5309A0-CCBE-4526-AE4B-34E1E2B534FF}" presName="sibTrans" presStyleCnt="0"/>
      <dgm:spPr/>
    </dgm:pt>
    <dgm:pt modelId="{AB057A6A-3177-FC42-9104-DEC4052DF70D}" type="pres">
      <dgm:prSet presAssocID="{1F3F339C-DB7B-4B16-AF3D-1B496B31F99C}" presName="node" presStyleLbl="node1" presStyleIdx="1" presStyleCnt="5">
        <dgm:presLayoutVars>
          <dgm:bulletEnabled val="1"/>
        </dgm:presLayoutVars>
      </dgm:prSet>
      <dgm:spPr/>
    </dgm:pt>
    <dgm:pt modelId="{E7BF5062-A502-D748-8842-56B98702A3DE}" type="pres">
      <dgm:prSet presAssocID="{7993B575-522D-4EEC-8886-E8025066C0F6}" presName="sibTrans" presStyleCnt="0"/>
      <dgm:spPr/>
    </dgm:pt>
    <dgm:pt modelId="{EF111462-DB36-AE4A-82DE-1C35613C15BF}" type="pres">
      <dgm:prSet presAssocID="{F42F30F7-E47B-4370-BADA-9CA29B31D8B2}" presName="node" presStyleLbl="node1" presStyleIdx="2" presStyleCnt="5">
        <dgm:presLayoutVars>
          <dgm:bulletEnabled val="1"/>
        </dgm:presLayoutVars>
      </dgm:prSet>
      <dgm:spPr/>
    </dgm:pt>
    <dgm:pt modelId="{26ED5963-50B0-FD41-A228-3B07C18DD76D}" type="pres">
      <dgm:prSet presAssocID="{937842E7-9AAA-4C05-A033-4157ED68878E}" presName="sibTrans" presStyleCnt="0"/>
      <dgm:spPr/>
    </dgm:pt>
    <dgm:pt modelId="{19F0B04F-CCB6-E540-B8BA-433A00DAF84C}" type="pres">
      <dgm:prSet presAssocID="{4EF907B7-5915-44E3-8572-F1BCCD696919}" presName="node" presStyleLbl="node1" presStyleIdx="3" presStyleCnt="5">
        <dgm:presLayoutVars>
          <dgm:bulletEnabled val="1"/>
        </dgm:presLayoutVars>
      </dgm:prSet>
      <dgm:spPr/>
    </dgm:pt>
    <dgm:pt modelId="{C757F2D4-45AB-2343-98BD-9125104CA3A6}" type="pres">
      <dgm:prSet presAssocID="{6C383833-BDA1-4F7E-8632-51D0FD2A964B}" presName="sibTrans" presStyleCnt="0"/>
      <dgm:spPr/>
    </dgm:pt>
    <dgm:pt modelId="{1EF9DF23-7AFD-2D4F-B3C2-C825AADB3447}" type="pres">
      <dgm:prSet presAssocID="{DAE5F730-1522-408B-BB79-8EA24A250B0C}" presName="node" presStyleLbl="node1" presStyleIdx="4" presStyleCnt="5">
        <dgm:presLayoutVars>
          <dgm:bulletEnabled val="1"/>
        </dgm:presLayoutVars>
      </dgm:prSet>
      <dgm:spPr/>
    </dgm:pt>
  </dgm:ptLst>
  <dgm:cxnLst>
    <dgm:cxn modelId="{28CCA415-1DEE-A64B-8762-ABD26BBC00CE}" type="presOf" srcId="{DAE5F730-1522-408B-BB79-8EA24A250B0C}" destId="{1EF9DF23-7AFD-2D4F-B3C2-C825AADB3447}" srcOrd="0" destOrd="0" presId="urn:microsoft.com/office/officeart/2005/8/layout/default"/>
    <dgm:cxn modelId="{EC872821-D210-4380-A056-67B1D613D189}" srcId="{9220F911-F44E-460B-A3B3-DB68D3747844}" destId="{96E2C6A1-FC8A-4D59-B5F9-2B4FB9BEC8A0}" srcOrd="0" destOrd="0" parTransId="{8438F55B-2558-454E-BEA4-DDC430AC2497}" sibTransId="{8A5309A0-CCBE-4526-AE4B-34E1E2B534FF}"/>
    <dgm:cxn modelId="{8B5E7521-41F1-4ED2-952E-5FF5ECD75D53}" srcId="{9220F911-F44E-460B-A3B3-DB68D3747844}" destId="{4EF907B7-5915-44E3-8572-F1BCCD696919}" srcOrd="3" destOrd="0" parTransId="{7E84F430-13A3-4A4C-AE85-ACCFBDAF2A98}" sibTransId="{6C383833-BDA1-4F7E-8632-51D0FD2A964B}"/>
    <dgm:cxn modelId="{6D0D886A-C4FD-D24D-9584-016EFD9B39BF}" type="presOf" srcId="{F42F30F7-E47B-4370-BADA-9CA29B31D8B2}" destId="{EF111462-DB36-AE4A-82DE-1C35613C15BF}" srcOrd="0" destOrd="0" presId="urn:microsoft.com/office/officeart/2005/8/layout/default"/>
    <dgm:cxn modelId="{C9AD9450-349C-4C2B-BB41-3AD8E9CF7C32}" srcId="{9220F911-F44E-460B-A3B3-DB68D3747844}" destId="{F42F30F7-E47B-4370-BADA-9CA29B31D8B2}" srcOrd="2" destOrd="0" parTransId="{14A3BA3E-1B13-4BA7-9903-8F965FFC9CEA}" sibTransId="{937842E7-9AAA-4C05-A033-4157ED68878E}"/>
    <dgm:cxn modelId="{A394EC75-79EA-6347-9855-40FB054D25E5}" type="presOf" srcId="{4EF907B7-5915-44E3-8572-F1BCCD696919}" destId="{19F0B04F-CCB6-E540-B8BA-433A00DAF84C}" srcOrd="0" destOrd="0" presId="urn:microsoft.com/office/officeart/2005/8/layout/default"/>
    <dgm:cxn modelId="{D38E00A0-67D0-1A44-9E51-0671E689C290}" type="presOf" srcId="{9220F911-F44E-460B-A3B3-DB68D3747844}" destId="{2CC735DF-2AC4-BD43-BB82-EB9FA9A2D60E}" srcOrd="0" destOrd="0" presId="urn:microsoft.com/office/officeart/2005/8/layout/default"/>
    <dgm:cxn modelId="{5ACDF6B8-056E-6548-844C-DC1E9B5E06FC}" type="presOf" srcId="{1F3F339C-DB7B-4B16-AF3D-1B496B31F99C}" destId="{AB057A6A-3177-FC42-9104-DEC4052DF70D}" srcOrd="0" destOrd="0" presId="urn:microsoft.com/office/officeart/2005/8/layout/default"/>
    <dgm:cxn modelId="{087788D7-119F-4AB6-BAD9-581F1C07D1E8}" srcId="{9220F911-F44E-460B-A3B3-DB68D3747844}" destId="{1F3F339C-DB7B-4B16-AF3D-1B496B31F99C}" srcOrd="1" destOrd="0" parTransId="{881A02BE-80D6-4E0B-9A5D-CA3E7143D979}" sibTransId="{7993B575-522D-4EEC-8886-E8025066C0F6}"/>
    <dgm:cxn modelId="{9729C7EC-C542-0E4E-978E-8E7780ED7EB1}" type="presOf" srcId="{96E2C6A1-FC8A-4D59-B5F9-2B4FB9BEC8A0}" destId="{437F3B85-0E81-CA49-9FF3-E8F2B6657F5B}" srcOrd="0" destOrd="0" presId="urn:microsoft.com/office/officeart/2005/8/layout/default"/>
    <dgm:cxn modelId="{8B4339F6-009D-4632-A02E-212B9A82D458}" srcId="{9220F911-F44E-460B-A3B3-DB68D3747844}" destId="{DAE5F730-1522-408B-BB79-8EA24A250B0C}" srcOrd="4" destOrd="0" parTransId="{ECE7E13D-484A-4DA9-AC55-C28AD80F005A}" sibTransId="{3D67D797-DC32-44A7-B471-FEE85940BA9D}"/>
    <dgm:cxn modelId="{91D5B39C-249E-CD42-B601-9C38DDA5CED6}" type="presParOf" srcId="{2CC735DF-2AC4-BD43-BB82-EB9FA9A2D60E}" destId="{437F3B85-0E81-CA49-9FF3-E8F2B6657F5B}" srcOrd="0" destOrd="0" presId="urn:microsoft.com/office/officeart/2005/8/layout/default"/>
    <dgm:cxn modelId="{48894427-3EAD-7442-951B-FD628CD52E71}" type="presParOf" srcId="{2CC735DF-2AC4-BD43-BB82-EB9FA9A2D60E}" destId="{5F06491E-D2DC-9D4B-A5EB-4AB0BCF53207}" srcOrd="1" destOrd="0" presId="urn:microsoft.com/office/officeart/2005/8/layout/default"/>
    <dgm:cxn modelId="{8523F8B9-3106-5E42-862D-0CC97E078F62}" type="presParOf" srcId="{2CC735DF-2AC4-BD43-BB82-EB9FA9A2D60E}" destId="{AB057A6A-3177-FC42-9104-DEC4052DF70D}" srcOrd="2" destOrd="0" presId="urn:microsoft.com/office/officeart/2005/8/layout/default"/>
    <dgm:cxn modelId="{27A73913-597F-AD45-A3FF-8B27A4720D96}" type="presParOf" srcId="{2CC735DF-2AC4-BD43-BB82-EB9FA9A2D60E}" destId="{E7BF5062-A502-D748-8842-56B98702A3DE}" srcOrd="3" destOrd="0" presId="urn:microsoft.com/office/officeart/2005/8/layout/default"/>
    <dgm:cxn modelId="{C7E7E8B3-26B3-E345-8E10-E5E54743796A}" type="presParOf" srcId="{2CC735DF-2AC4-BD43-BB82-EB9FA9A2D60E}" destId="{EF111462-DB36-AE4A-82DE-1C35613C15BF}" srcOrd="4" destOrd="0" presId="urn:microsoft.com/office/officeart/2005/8/layout/default"/>
    <dgm:cxn modelId="{62CAC06E-9911-6A43-AE04-E03BE572B7FF}" type="presParOf" srcId="{2CC735DF-2AC4-BD43-BB82-EB9FA9A2D60E}" destId="{26ED5963-50B0-FD41-A228-3B07C18DD76D}" srcOrd="5" destOrd="0" presId="urn:microsoft.com/office/officeart/2005/8/layout/default"/>
    <dgm:cxn modelId="{F6BC9F69-FC7A-1444-959B-4031801A12EF}" type="presParOf" srcId="{2CC735DF-2AC4-BD43-BB82-EB9FA9A2D60E}" destId="{19F0B04F-CCB6-E540-B8BA-433A00DAF84C}" srcOrd="6" destOrd="0" presId="urn:microsoft.com/office/officeart/2005/8/layout/default"/>
    <dgm:cxn modelId="{0799D63C-36B7-3A4A-8454-434B5EE08B9C}" type="presParOf" srcId="{2CC735DF-2AC4-BD43-BB82-EB9FA9A2D60E}" destId="{C757F2D4-45AB-2343-98BD-9125104CA3A6}" srcOrd="7" destOrd="0" presId="urn:microsoft.com/office/officeart/2005/8/layout/default"/>
    <dgm:cxn modelId="{66BCC4E3-5280-F84C-B8E7-F975CC8F37EF}" type="presParOf" srcId="{2CC735DF-2AC4-BD43-BB82-EB9FA9A2D60E}" destId="{1EF9DF23-7AFD-2D4F-B3C2-C825AADB344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906E02-CD1C-457D-8C05-4EF998366416}"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213318C8-77A3-49C6-BAF5-0D6077070C62}">
      <dgm:prSet/>
      <dgm:spPr/>
      <dgm:t>
        <a:bodyPr/>
        <a:lstStyle/>
        <a:p>
          <a:r>
            <a:rPr lang="en-US" dirty="0"/>
            <a:t>A recent study examined whether chronic stress impairs the immune system's capacity to respond to hormonal signals that terminate inflammation.</a:t>
          </a:r>
        </a:p>
      </dgm:t>
    </dgm:pt>
    <dgm:pt modelId="{EF12CA33-75A3-4342-A860-477BD3704E63}" type="parTrans" cxnId="{05DE9CD7-DC2B-4BEC-A783-A27046FF35CF}">
      <dgm:prSet/>
      <dgm:spPr/>
      <dgm:t>
        <a:bodyPr/>
        <a:lstStyle/>
        <a:p>
          <a:endParaRPr lang="en-US"/>
        </a:p>
      </dgm:t>
    </dgm:pt>
    <dgm:pt modelId="{70289D30-B88F-4037-BBF4-57D8F12B4561}" type="sibTrans" cxnId="{05DE9CD7-DC2B-4BEC-A783-A27046FF35CF}">
      <dgm:prSet/>
      <dgm:spPr/>
      <dgm:t>
        <a:bodyPr/>
        <a:lstStyle/>
        <a:p>
          <a:endParaRPr lang="en-US"/>
        </a:p>
      </dgm:t>
    </dgm:pt>
    <dgm:pt modelId="{4F8B2F37-3864-49F7-900A-4195562382A4}">
      <dgm:prSet/>
      <dgm:spPr/>
      <dgm:t>
        <a:bodyPr/>
        <a:lstStyle/>
        <a:p>
          <a:r>
            <a:rPr lang="en-US" dirty="0"/>
            <a:t>Fifty healthy adults were studied; half were parents of cancer patients, and half were parents of healthy children. Parents of cancer patients reported more psychological distress than parents of healthy children.</a:t>
          </a:r>
        </a:p>
        <a:p>
          <a:r>
            <a:rPr lang="en-US" dirty="0"/>
            <a:t> They also had flatter diurnal slopes of cortisol secretion, primarily because of reduced output during the morning hours. There was also evidence that chronic stress impaired the immune system's response to anti-inflammatory signals: The capacity of a synthetic glucocorticoid hormone to suppress in vitro production of the pro-inflammatory cytokine interleukin-6was diminished among parents of cancer patients.</a:t>
          </a:r>
        </a:p>
        <a:p>
          <a:r>
            <a:rPr lang="en-US" dirty="0"/>
            <a:t> Findings suggest a novel pathway by which chronic stress might alter the course of inflammatory disease.</a:t>
          </a:r>
        </a:p>
      </dgm:t>
    </dgm:pt>
    <dgm:pt modelId="{D5C3CC73-49B9-4584-A621-8627496ABD02}" type="parTrans" cxnId="{48DD3AB0-5547-4E80-8602-819808AECBBF}">
      <dgm:prSet/>
      <dgm:spPr/>
      <dgm:t>
        <a:bodyPr/>
        <a:lstStyle/>
        <a:p>
          <a:endParaRPr lang="en-US"/>
        </a:p>
      </dgm:t>
    </dgm:pt>
    <dgm:pt modelId="{A4152F2F-125B-4C2E-85DE-7C2AB2AE0AE2}" type="sibTrans" cxnId="{48DD3AB0-5547-4E80-8602-819808AECBBF}">
      <dgm:prSet/>
      <dgm:spPr/>
      <dgm:t>
        <a:bodyPr/>
        <a:lstStyle/>
        <a:p>
          <a:endParaRPr lang="en-US"/>
        </a:p>
      </dgm:t>
    </dgm:pt>
    <dgm:pt modelId="{37434683-B7D2-BF4B-9FE7-1AF2FCC05ACD}" type="pres">
      <dgm:prSet presAssocID="{86906E02-CD1C-457D-8C05-4EF998366416}" presName="linear" presStyleCnt="0">
        <dgm:presLayoutVars>
          <dgm:animLvl val="lvl"/>
          <dgm:resizeHandles val="exact"/>
        </dgm:presLayoutVars>
      </dgm:prSet>
      <dgm:spPr/>
    </dgm:pt>
    <dgm:pt modelId="{24A4B4A1-A776-6C4F-8C4F-8059075B3809}" type="pres">
      <dgm:prSet presAssocID="{213318C8-77A3-49C6-BAF5-0D6077070C62}" presName="parentText" presStyleLbl="node1" presStyleIdx="0" presStyleCnt="2">
        <dgm:presLayoutVars>
          <dgm:chMax val="0"/>
          <dgm:bulletEnabled val="1"/>
        </dgm:presLayoutVars>
      </dgm:prSet>
      <dgm:spPr/>
    </dgm:pt>
    <dgm:pt modelId="{CAF28A1E-4F28-5147-832A-9B88B92E12AB}" type="pres">
      <dgm:prSet presAssocID="{70289D30-B88F-4037-BBF4-57D8F12B4561}" presName="spacer" presStyleCnt="0"/>
      <dgm:spPr/>
    </dgm:pt>
    <dgm:pt modelId="{8081C8E7-48E2-C14F-872C-02E305520538}" type="pres">
      <dgm:prSet presAssocID="{4F8B2F37-3864-49F7-900A-4195562382A4}" presName="parentText" presStyleLbl="node1" presStyleIdx="1" presStyleCnt="2">
        <dgm:presLayoutVars>
          <dgm:chMax val="0"/>
          <dgm:bulletEnabled val="1"/>
        </dgm:presLayoutVars>
      </dgm:prSet>
      <dgm:spPr/>
    </dgm:pt>
  </dgm:ptLst>
  <dgm:cxnLst>
    <dgm:cxn modelId="{AC0A65A7-F437-224A-85EC-95574BB938BA}" type="presOf" srcId="{213318C8-77A3-49C6-BAF5-0D6077070C62}" destId="{24A4B4A1-A776-6C4F-8C4F-8059075B3809}" srcOrd="0" destOrd="0" presId="urn:microsoft.com/office/officeart/2005/8/layout/vList2"/>
    <dgm:cxn modelId="{48DD3AB0-5547-4E80-8602-819808AECBBF}" srcId="{86906E02-CD1C-457D-8C05-4EF998366416}" destId="{4F8B2F37-3864-49F7-900A-4195562382A4}" srcOrd="1" destOrd="0" parTransId="{D5C3CC73-49B9-4584-A621-8627496ABD02}" sibTransId="{A4152F2F-125B-4C2E-85DE-7C2AB2AE0AE2}"/>
    <dgm:cxn modelId="{05DE9CD7-DC2B-4BEC-A783-A27046FF35CF}" srcId="{86906E02-CD1C-457D-8C05-4EF998366416}" destId="{213318C8-77A3-49C6-BAF5-0D6077070C62}" srcOrd="0" destOrd="0" parTransId="{EF12CA33-75A3-4342-A860-477BD3704E63}" sibTransId="{70289D30-B88F-4037-BBF4-57D8F12B4561}"/>
    <dgm:cxn modelId="{471462E1-7512-D740-A1C5-61BCF88ED2D2}" type="presOf" srcId="{86906E02-CD1C-457D-8C05-4EF998366416}" destId="{37434683-B7D2-BF4B-9FE7-1AF2FCC05ACD}" srcOrd="0" destOrd="0" presId="urn:microsoft.com/office/officeart/2005/8/layout/vList2"/>
    <dgm:cxn modelId="{20DE30E2-6FBC-3249-A45C-30298F9D5D72}" type="presOf" srcId="{4F8B2F37-3864-49F7-900A-4195562382A4}" destId="{8081C8E7-48E2-C14F-872C-02E305520538}" srcOrd="0" destOrd="0" presId="urn:microsoft.com/office/officeart/2005/8/layout/vList2"/>
    <dgm:cxn modelId="{E0FCD4A2-2427-D145-8832-60FD3263E705}" type="presParOf" srcId="{37434683-B7D2-BF4B-9FE7-1AF2FCC05ACD}" destId="{24A4B4A1-A776-6C4F-8C4F-8059075B3809}" srcOrd="0" destOrd="0" presId="urn:microsoft.com/office/officeart/2005/8/layout/vList2"/>
    <dgm:cxn modelId="{D7C04766-1D98-0243-A667-7CF04D2EDC8A}" type="presParOf" srcId="{37434683-B7D2-BF4B-9FE7-1AF2FCC05ACD}" destId="{CAF28A1E-4F28-5147-832A-9B88B92E12AB}" srcOrd="1" destOrd="0" presId="urn:microsoft.com/office/officeart/2005/8/layout/vList2"/>
    <dgm:cxn modelId="{6ED7B1DF-F978-3140-AD35-0E304D80A5EF}" type="presParOf" srcId="{37434683-B7D2-BF4B-9FE7-1AF2FCC05ACD}" destId="{8081C8E7-48E2-C14F-872C-02E30552053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3E3C3F-A1E7-4486-BBE8-7CA31EA46D0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2208438-3FE2-40EA-8D91-A74299F7E22F}">
      <dgm:prSet/>
      <dgm:spPr/>
      <dgm:t>
        <a:bodyPr/>
        <a:lstStyle/>
        <a:p>
          <a:r>
            <a:rPr lang="en-US"/>
            <a:t>Our bodies are far from a microbe-free environment. Rather, the reality is our bodies are full of caverns rich in microscopic organisms that help us maintain internal homeostasis and immunostasis – often by interacting with our immune cells. These “conversations” have been shown to affect autoimmunity, inflammation, cancer, and our susceptibility to infection.</a:t>
          </a:r>
        </a:p>
      </dgm:t>
    </dgm:pt>
    <dgm:pt modelId="{06E06B6C-170F-4453-A7FF-95DB258D313B}" type="parTrans" cxnId="{DDD2371D-D699-48B5-9293-F4AF3FFC0376}">
      <dgm:prSet/>
      <dgm:spPr/>
      <dgm:t>
        <a:bodyPr/>
        <a:lstStyle/>
        <a:p>
          <a:endParaRPr lang="en-US"/>
        </a:p>
      </dgm:t>
    </dgm:pt>
    <dgm:pt modelId="{9F30B068-A602-4179-AFDE-B94DA255590D}" type="sibTrans" cxnId="{DDD2371D-D699-48B5-9293-F4AF3FFC0376}">
      <dgm:prSet/>
      <dgm:spPr/>
      <dgm:t>
        <a:bodyPr/>
        <a:lstStyle/>
        <a:p>
          <a:endParaRPr lang="en-US"/>
        </a:p>
      </dgm:t>
    </dgm:pt>
    <dgm:pt modelId="{25219501-90F4-4AFD-BA1F-4E3BA979473F}">
      <dgm:prSet/>
      <dgm:spPr/>
      <dgm:t>
        <a:bodyPr/>
        <a:lstStyle/>
        <a:p>
          <a:r>
            <a:rPr lang="en-US"/>
            <a:t>The gut microbiome aids in orchestrating these communications. Depending on the balance and fitness of the gut flora, our immune response can prove to be strong and resilient, or weak and late to the game. Nurturing our gut ecosystem can be one of the most profound ways we can beef up our immune response.</a:t>
          </a:r>
        </a:p>
      </dgm:t>
    </dgm:pt>
    <dgm:pt modelId="{B219E2F8-D81F-46BC-A24B-FA6145A50CBB}" type="parTrans" cxnId="{641B0DB4-CE08-4162-BC7A-569E0F7758A6}">
      <dgm:prSet/>
      <dgm:spPr/>
      <dgm:t>
        <a:bodyPr/>
        <a:lstStyle/>
        <a:p>
          <a:endParaRPr lang="en-US"/>
        </a:p>
      </dgm:t>
    </dgm:pt>
    <dgm:pt modelId="{B3D4E543-13BC-49CD-A822-95A618A0B6DD}" type="sibTrans" cxnId="{641B0DB4-CE08-4162-BC7A-569E0F7758A6}">
      <dgm:prSet/>
      <dgm:spPr/>
      <dgm:t>
        <a:bodyPr/>
        <a:lstStyle/>
        <a:p>
          <a:endParaRPr lang="en-US"/>
        </a:p>
      </dgm:t>
    </dgm:pt>
    <dgm:pt modelId="{4B07CE0A-0985-4BF4-B295-5C4A9B94B2BE}">
      <dgm:prSet/>
      <dgm:spPr/>
      <dgm:t>
        <a:bodyPr/>
        <a:lstStyle/>
        <a:p>
          <a:r>
            <a:rPr lang="en-US"/>
            <a:t>When dysfunctional, your gut microbiome can cause unintentional harm when performing its normal tasks, like a dull knife. However, when kept in fit condition, it performs seamlessly and precisely with less risk to surrounding areas. In this manner, a healthy gut microbiome functions well and is less likely to harm your intestinal lining - the thin barrier that keeps microbes safe and sound in their preferred environment - your gut - and keeps them from exploring other areas we don’t want – like in your blood!</a:t>
          </a:r>
        </a:p>
      </dgm:t>
    </dgm:pt>
    <dgm:pt modelId="{0CD12B9D-AB0C-4D9D-9E87-1B92A1772BCB}" type="parTrans" cxnId="{A5FAEF87-FBB4-4F28-98D0-B47819A0185B}">
      <dgm:prSet/>
      <dgm:spPr/>
      <dgm:t>
        <a:bodyPr/>
        <a:lstStyle/>
        <a:p>
          <a:endParaRPr lang="en-US"/>
        </a:p>
      </dgm:t>
    </dgm:pt>
    <dgm:pt modelId="{79E9C355-0A3A-42D2-8C24-5477F9027605}" type="sibTrans" cxnId="{A5FAEF87-FBB4-4F28-98D0-B47819A0185B}">
      <dgm:prSet/>
      <dgm:spPr/>
      <dgm:t>
        <a:bodyPr/>
        <a:lstStyle/>
        <a:p>
          <a:endParaRPr lang="en-US"/>
        </a:p>
      </dgm:t>
    </dgm:pt>
    <dgm:pt modelId="{6B70A2D1-13D4-BC40-9652-BD6059A2E661}" type="pres">
      <dgm:prSet presAssocID="{573E3C3F-A1E7-4486-BBE8-7CA31EA46D01}" presName="linear" presStyleCnt="0">
        <dgm:presLayoutVars>
          <dgm:animLvl val="lvl"/>
          <dgm:resizeHandles val="exact"/>
        </dgm:presLayoutVars>
      </dgm:prSet>
      <dgm:spPr/>
    </dgm:pt>
    <dgm:pt modelId="{8659177C-5413-FB4C-852E-87E0F6358DFA}" type="pres">
      <dgm:prSet presAssocID="{E2208438-3FE2-40EA-8D91-A74299F7E22F}" presName="parentText" presStyleLbl="node1" presStyleIdx="0" presStyleCnt="3">
        <dgm:presLayoutVars>
          <dgm:chMax val="0"/>
          <dgm:bulletEnabled val="1"/>
        </dgm:presLayoutVars>
      </dgm:prSet>
      <dgm:spPr/>
    </dgm:pt>
    <dgm:pt modelId="{1EF8439E-AA29-9E41-9EF7-23111D69FF52}" type="pres">
      <dgm:prSet presAssocID="{9F30B068-A602-4179-AFDE-B94DA255590D}" presName="spacer" presStyleCnt="0"/>
      <dgm:spPr/>
    </dgm:pt>
    <dgm:pt modelId="{6321A494-31D5-134A-8240-B2CB3C60C3DA}" type="pres">
      <dgm:prSet presAssocID="{25219501-90F4-4AFD-BA1F-4E3BA979473F}" presName="parentText" presStyleLbl="node1" presStyleIdx="1" presStyleCnt="3">
        <dgm:presLayoutVars>
          <dgm:chMax val="0"/>
          <dgm:bulletEnabled val="1"/>
        </dgm:presLayoutVars>
      </dgm:prSet>
      <dgm:spPr/>
    </dgm:pt>
    <dgm:pt modelId="{C0B8CF71-99DB-F24C-ABDE-B8D6CB620EB4}" type="pres">
      <dgm:prSet presAssocID="{B3D4E543-13BC-49CD-A822-95A618A0B6DD}" presName="spacer" presStyleCnt="0"/>
      <dgm:spPr/>
    </dgm:pt>
    <dgm:pt modelId="{D528A827-B597-4C45-8E8E-4CAE77385682}" type="pres">
      <dgm:prSet presAssocID="{4B07CE0A-0985-4BF4-B295-5C4A9B94B2BE}" presName="parentText" presStyleLbl="node1" presStyleIdx="2" presStyleCnt="3">
        <dgm:presLayoutVars>
          <dgm:chMax val="0"/>
          <dgm:bulletEnabled val="1"/>
        </dgm:presLayoutVars>
      </dgm:prSet>
      <dgm:spPr/>
    </dgm:pt>
  </dgm:ptLst>
  <dgm:cxnLst>
    <dgm:cxn modelId="{DDD2371D-D699-48B5-9293-F4AF3FFC0376}" srcId="{573E3C3F-A1E7-4486-BBE8-7CA31EA46D01}" destId="{E2208438-3FE2-40EA-8D91-A74299F7E22F}" srcOrd="0" destOrd="0" parTransId="{06E06B6C-170F-4453-A7FF-95DB258D313B}" sibTransId="{9F30B068-A602-4179-AFDE-B94DA255590D}"/>
    <dgm:cxn modelId="{8D9EC782-1593-7743-8FDF-B4D16DEFCB60}" type="presOf" srcId="{25219501-90F4-4AFD-BA1F-4E3BA979473F}" destId="{6321A494-31D5-134A-8240-B2CB3C60C3DA}" srcOrd="0" destOrd="0" presId="urn:microsoft.com/office/officeart/2005/8/layout/vList2"/>
    <dgm:cxn modelId="{A5FAEF87-FBB4-4F28-98D0-B47819A0185B}" srcId="{573E3C3F-A1E7-4486-BBE8-7CA31EA46D01}" destId="{4B07CE0A-0985-4BF4-B295-5C4A9B94B2BE}" srcOrd="2" destOrd="0" parTransId="{0CD12B9D-AB0C-4D9D-9E87-1B92A1772BCB}" sibTransId="{79E9C355-0A3A-42D2-8C24-5477F9027605}"/>
    <dgm:cxn modelId="{6AF5FF90-D43A-E744-B579-20FCAADFB08A}" type="presOf" srcId="{4B07CE0A-0985-4BF4-B295-5C4A9B94B2BE}" destId="{D528A827-B597-4C45-8E8E-4CAE77385682}" srcOrd="0" destOrd="0" presId="urn:microsoft.com/office/officeart/2005/8/layout/vList2"/>
    <dgm:cxn modelId="{BE428A9C-92A2-284C-A25D-738BA8120C25}" type="presOf" srcId="{E2208438-3FE2-40EA-8D91-A74299F7E22F}" destId="{8659177C-5413-FB4C-852E-87E0F6358DFA}" srcOrd="0" destOrd="0" presId="urn:microsoft.com/office/officeart/2005/8/layout/vList2"/>
    <dgm:cxn modelId="{641B0DB4-CE08-4162-BC7A-569E0F7758A6}" srcId="{573E3C3F-A1E7-4486-BBE8-7CA31EA46D01}" destId="{25219501-90F4-4AFD-BA1F-4E3BA979473F}" srcOrd="1" destOrd="0" parTransId="{B219E2F8-D81F-46BC-A24B-FA6145A50CBB}" sibTransId="{B3D4E543-13BC-49CD-A822-95A618A0B6DD}"/>
    <dgm:cxn modelId="{9FBA81E3-60B2-084D-BFD5-0ACD7AE5FED7}" type="presOf" srcId="{573E3C3F-A1E7-4486-BBE8-7CA31EA46D01}" destId="{6B70A2D1-13D4-BC40-9652-BD6059A2E661}" srcOrd="0" destOrd="0" presId="urn:microsoft.com/office/officeart/2005/8/layout/vList2"/>
    <dgm:cxn modelId="{ECB72A83-8B38-684B-A2C5-0EFA3B6CADA9}" type="presParOf" srcId="{6B70A2D1-13D4-BC40-9652-BD6059A2E661}" destId="{8659177C-5413-FB4C-852E-87E0F6358DFA}" srcOrd="0" destOrd="0" presId="urn:microsoft.com/office/officeart/2005/8/layout/vList2"/>
    <dgm:cxn modelId="{DA5F661F-5C95-3743-AC20-9FE4B2EF6C8E}" type="presParOf" srcId="{6B70A2D1-13D4-BC40-9652-BD6059A2E661}" destId="{1EF8439E-AA29-9E41-9EF7-23111D69FF52}" srcOrd="1" destOrd="0" presId="urn:microsoft.com/office/officeart/2005/8/layout/vList2"/>
    <dgm:cxn modelId="{D89FEA43-4A82-974D-989B-D6CC28992E10}" type="presParOf" srcId="{6B70A2D1-13D4-BC40-9652-BD6059A2E661}" destId="{6321A494-31D5-134A-8240-B2CB3C60C3DA}" srcOrd="2" destOrd="0" presId="urn:microsoft.com/office/officeart/2005/8/layout/vList2"/>
    <dgm:cxn modelId="{477BF3EE-9223-B34E-A584-E96DB8E0EF7F}" type="presParOf" srcId="{6B70A2D1-13D4-BC40-9652-BD6059A2E661}" destId="{C0B8CF71-99DB-F24C-ABDE-B8D6CB620EB4}" srcOrd="3" destOrd="0" presId="urn:microsoft.com/office/officeart/2005/8/layout/vList2"/>
    <dgm:cxn modelId="{72B8EAE6-316E-C949-8E4D-C46BF976537C}" type="presParOf" srcId="{6B70A2D1-13D4-BC40-9652-BD6059A2E661}" destId="{D528A827-B597-4C45-8E8E-4CAE7738568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1EA7D0-6F3F-4DD8-9231-A73D50E8FB4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3947A74-E92C-4EE1-B5E2-84959CFD7817}">
      <dgm:prSet/>
      <dgm:spPr/>
      <dgm:t>
        <a:bodyPr/>
        <a:lstStyle/>
        <a:p>
          <a:r>
            <a:rPr lang="en-US"/>
            <a:t>90% of serotonin is produced and stored in the gut. 10% is produced by neurons in the central nervous system.</a:t>
          </a:r>
        </a:p>
      </dgm:t>
    </dgm:pt>
    <dgm:pt modelId="{79C17C77-4CE3-4371-974D-3C1378336506}" type="parTrans" cxnId="{40654C2C-BFE3-40F9-A202-BA1A7903E76A}">
      <dgm:prSet/>
      <dgm:spPr/>
      <dgm:t>
        <a:bodyPr/>
        <a:lstStyle/>
        <a:p>
          <a:endParaRPr lang="en-US"/>
        </a:p>
      </dgm:t>
    </dgm:pt>
    <dgm:pt modelId="{6BA0A450-88B9-4439-8D2D-25D51B79D2EC}" type="sibTrans" cxnId="{40654C2C-BFE3-40F9-A202-BA1A7903E76A}">
      <dgm:prSet/>
      <dgm:spPr/>
      <dgm:t>
        <a:bodyPr/>
        <a:lstStyle/>
        <a:p>
          <a:endParaRPr lang="en-US"/>
        </a:p>
      </dgm:t>
    </dgm:pt>
    <dgm:pt modelId="{EC34CCC6-6C4A-465C-AA04-141845B2FC65}">
      <dgm:prSet/>
      <dgm:spPr/>
      <dgm:t>
        <a:bodyPr/>
        <a:lstStyle/>
        <a:p>
          <a:r>
            <a:rPr lang="en-US" dirty="0"/>
            <a:t>Serotonin is plays a viral role in mood, hunger, appetite, influencing learning memory reward happiness physiological processes like sleep, behavior and appetite . </a:t>
          </a:r>
        </a:p>
      </dgm:t>
    </dgm:pt>
    <dgm:pt modelId="{E4B1B410-5FF5-4E2A-B0A3-57A433C8DABF}" type="parTrans" cxnId="{24C03E08-418F-4EA9-81E1-3AE17750083C}">
      <dgm:prSet/>
      <dgm:spPr/>
      <dgm:t>
        <a:bodyPr/>
        <a:lstStyle/>
        <a:p>
          <a:endParaRPr lang="en-US"/>
        </a:p>
      </dgm:t>
    </dgm:pt>
    <dgm:pt modelId="{3D517884-A1D8-4258-BC32-6E32C004070F}" type="sibTrans" cxnId="{24C03E08-418F-4EA9-81E1-3AE17750083C}">
      <dgm:prSet/>
      <dgm:spPr/>
      <dgm:t>
        <a:bodyPr/>
        <a:lstStyle/>
        <a:p>
          <a:endParaRPr lang="en-US"/>
        </a:p>
      </dgm:t>
    </dgm:pt>
    <dgm:pt modelId="{49099C20-70C0-B647-9C36-9C858DFDCB1A}" type="pres">
      <dgm:prSet presAssocID="{A11EA7D0-6F3F-4DD8-9231-A73D50E8FB42}" presName="linear" presStyleCnt="0">
        <dgm:presLayoutVars>
          <dgm:animLvl val="lvl"/>
          <dgm:resizeHandles val="exact"/>
        </dgm:presLayoutVars>
      </dgm:prSet>
      <dgm:spPr/>
    </dgm:pt>
    <dgm:pt modelId="{CF6134F5-0E00-E44E-A05B-5FC7CBC26C2D}" type="pres">
      <dgm:prSet presAssocID="{F3947A74-E92C-4EE1-B5E2-84959CFD7817}" presName="parentText" presStyleLbl="node1" presStyleIdx="0" presStyleCnt="2">
        <dgm:presLayoutVars>
          <dgm:chMax val="0"/>
          <dgm:bulletEnabled val="1"/>
        </dgm:presLayoutVars>
      </dgm:prSet>
      <dgm:spPr/>
    </dgm:pt>
    <dgm:pt modelId="{CD339DB2-AF57-4946-B3EF-A4F200A4CCC2}" type="pres">
      <dgm:prSet presAssocID="{6BA0A450-88B9-4439-8D2D-25D51B79D2EC}" presName="spacer" presStyleCnt="0"/>
      <dgm:spPr/>
    </dgm:pt>
    <dgm:pt modelId="{8FA6F3FD-519E-9C4A-9DA7-EC5F0D86FA7D}" type="pres">
      <dgm:prSet presAssocID="{EC34CCC6-6C4A-465C-AA04-141845B2FC65}" presName="parentText" presStyleLbl="node1" presStyleIdx="1" presStyleCnt="2">
        <dgm:presLayoutVars>
          <dgm:chMax val="0"/>
          <dgm:bulletEnabled val="1"/>
        </dgm:presLayoutVars>
      </dgm:prSet>
      <dgm:spPr/>
    </dgm:pt>
  </dgm:ptLst>
  <dgm:cxnLst>
    <dgm:cxn modelId="{24C03E08-418F-4EA9-81E1-3AE17750083C}" srcId="{A11EA7D0-6F3F-4DD8-9231-A73D50E8FB42}" destId="{EC34CCC6-6C4A-465C-AA04-141845B2FC65}" srcOrd="1" destOrd="0" parTransId="{E4B1B410-5FF5-4E2A-B0A3-57A433C8DABF}" sibTransId="{3D517884-A1D8-4258-BC32-6E32C004070F}"/>
    <dgm:cxn modelId="{40654C2C-BFE3-40F9-A202-BA1A7903E76A}" srcId="{A11EA7D0-6F3F-4DD8-9231-A73D50E8FB42}" destId="{F3947A74-E92C-4EE1-B5E2-84959CFD7817}" srcOrd="0" destOrd="0" parTransId="{79C17C77-4CE3-4371-974D-3C1378336506}" sibTransId="{6BA0A450-88B9-4439-8D2D-25D51B79D2EC}"/>
    <dgm:cxn modelId="{67333146-998B-A546-AE2B-AABE60B13ED8}" type="presOf" srcId="{F3947A74-E92C-4EE1-B5E2-84959CFD7817}" destId="{CF6134F5-0E00-E44E-A05B-5FC7CBC26C2D}" srcOrd="0" destOrd="0" presId="urn:microsoft.com/office/officeart/2005/8/layout/vList2"/>
    <dgm:cxn modelId="{3D82EF58-3CD3-4140-86D2-33E8499A8317}" type="presOf" srcId="{EC34CCC6-6C4A-465C-AA04-141845B2FC65}" destId="{8FA6F3FD-519E-9C4A-9DA7-EC5F0D86FA7D}" srcOrd="0" destOrd="0" presId="urn:microsoft.com/office/officeart/2005/8/layout/vList2"/>
    <dgm:cxn modelId="{F8E7519B-BB3F-564F-A9C3-79AA7FEE4F38}" type="presOf" srcId="{A11EA7D0-6F3F-4DD8-9231-A73D50E8FB42}" destId="{49099C20-70C0-B647-9C36-9C858DFDCB1A}" srcOrd="0" destOrd="0" presId="urn:microsoft.com/office/officeart/2005/8/layout/vList2"/>
    <dgm:cxn modelId="{E0C73A33-B7A9-C841-B473-AE6ADA4F0D33}" type="presParOf" srcId="{49099C20-70C0-B647-9C36-9C858DFDCB1A}" destId="{CF6134F5-0E00-E44E-A05B-5FC7CBC26C2D}" srcOrd="0" destOrd="0" presId="urn:microsoft.com/office/officeart/2005/8/layout/vList2"/>
    <dgm:cxn modelId="{7C5B83F1-66D4-1943-AFBC-D6374FA58177}" type="presParOf" srcId="{49099C20-70C0-B647-9C36-9C858DFDCB1A}" destId="{CD339DB2-AF57-4946-B3EF-A4F200A4CCC2}" srcOrd="1" destOrd="0" presId="urn:microsoft.com/office/officeart/2005/8/layout/vList2"/>
    <dgm:cxn modelId="{F711D5A0-BE31-754A-BA83-3669767636F7}" type="presParOf" srcId="{49099C20-70C0-B647-9C36-9C858DFDCB1A}" destId="{8FA6F3FD-519E-9C4A-9DA7-EC5F0D86FA7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45CE79-D4B1-4FA0-A23C-6FEF344A035C}"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0D8BD127-4DF0-4A98-9E83-97352B90F728}">
      <dgm:prSet/>
      <dgm:spPr/>
      <dgm:t>
        <a:bodyPr/>
        <a:lstStyle/>
        <a:p>
          <a:pPr>
            <a:lnSpc>
              <a:spcPct val="100000"/>
            </a:lnSpc>
          </a:pPr>
          <a:r>
            <a:rPr lang="en-US"/>
            <a:t>Sugary food. Diets with high sugar content enable unhealthy bacteria to thrive inside the gut, causing weight gain and other health conditions.</a:t>
          </a:r>
        </a:p>
      </dgm:t>
    </dgm:pt>
    <dgm:pt modelId="{AD49141F-1EE9-42C1-8BF8-344E559B6735}" type="parTrans" cxnId="{5285FD88-D8D9-4A7F-B7CF-1BCF9121B1D2}">
      <dgm:prSet/>
      <dgm:spPr/>
      <dgm:t>
        <a:bodyPr/>
        <a:lstStyle/>
        <a:p>
          <a:endParaRPr lang="en-US"/>
        </a:p>
      </dgm:t>
    </dgm:pt>
    <dgm:pt modelId="{6359A547-9931-40C2-8FD7-47C551230893}" type="sibTrans" cxnId="{5285FD88-D8D9-4A7F-B7CF-1BCF9121B1D2}">
      <dgm:prSet/>
      <dgm:spPr/>
      <dgm:t>
        <a:bodyPr/>
        <a:lstStyle/>
        <a:p>
          <a:endParaRPr lang="en-US"/>
        </a:p>
      </dgm:t>
    </dgm:pt>
    <dgm:pt modelId="{078CDE90-88DA-4DEE-B0FE-21CFFFF11E67}">
      <dgm:prSet/>
      <dgm:spPr/>
      <dgm:t>
        <a:bodyPr/>
        <a:lstStyle/>
        <a:p>
          <a:pPr>
            <a:lnSpc>
              <a:spcPct val="100000"/>
            </a:lnSpc>
          </a:pPr>
          <a:r>
            <a:rPr lang="en-US"/>
            <a:t>Artificial sweeteners like saccharin or aspartame, reduce good bacteria in your gut and can lead to high levels of blood sugar.</a:t>
          </a:r>
        </a:p>
      </dgm:t>
    </dgm:pt>
    <dgm:pt modelId="{D758FE6F-1DCA-46F7-8EA6-27506E4FCEDF}" type="parTrans" cxnId="{AA4F90BF-7FB2-4600-A38F-2B1811C7E3A8}">
      <dgm:prSet/>
      <dgm:spPr/>
      <dgm:t>
        <a:bodyPr/>
        <a:lstStyle/>
        <a:p>
          <a:endParaRPr lang="en-US"/>
        </a:p>
      </dgm:t>
    </dgm:pt>
    <dgm:pt modelId="{1DF1328F-0DDF-4012-ABDE-D2C6F6D885FA}" type="sibTrans" cxnId="{AA4F90BF-7FB2-4600-A38F-2B1811C7E3A8}">
      <dgm:prSet/>
      <dgm:spPr/>
      <dgm:t>
        <a:bodyPr/>
        <a:lstStyle/>
        <a:p>
          <a:endParaRPr lang="en-US"/>
        </a:p>
      </dgm:t>
    </dgm:pt>
    <dgm:pt modelId="{C72904EC-0A1F-4D4E-A04F-0960BC40FEAF}">
      <dgm:prSet/>
      <dgm:spPr/>
      <dgm:t>
        <a:bodyPr/>
        <a:lstStyle/>
        <a:p>
          <a:pPr>
            <a:lnSpc>
              <a:spcPct val="100000"/>
            </a:lnSpc>
          </a:pPr>
          <a:r>
            <a:rPr lang="en-US"/>
            <a:t>Unhealthy fats. While fats like Omega 3 help the good gut bacteria, saturated fats can cause bad bacteria to thrive.</a:t>
          </a:r>
        </a:p>
      </dgm:t>
    </dgm:pt>
    <dgm:pt modelId="{6145709B-118F-42E7-801F-291C61A01FB4}" type="parTrans" cxnId="{45D9137B-72FC-4849-A167-69A2F5E2E459}">
      <dgm:prSet/>
      <dgm:spPr/>
      <dgm:t>
        <a:bodyPr/>
        <a:lstStyle/>
        <a:p>
          <a:endParaRPr lang="en-US"/>
        </a:p>
      </dgm:t>
    </dgm:pt>
    <dgm:pt modelId="{BCBF072B-517E-4BB4-B8F4-D5338C529D6D}" type="sibTrans" cxnId="{45D9137B-72FC-4849-A167-69A2F5E2E459}">
      <dgm:prSet/>
      <dgm:spPr/>
      <dgm:t>
        <a:bodyPr/>
        <a:lstStyle/>
        <a:p>
          <a:endParaRPr lang="en-US"/>
        </a:p>
      </dgm:t>
    </dgm:pt>
    <dgm:pt modelId="{771A2BE4-1E57-477A-8F72-DF95C3AAE84C}">
      <dgm:prSet/>
      <dgm:spPr/>
      <dgm:t>
        <a:bodyPr/>
        <a:lstStyle/>
        <a:p>
          <a:pPr>
            <a:lnSpc>
              <a:spcPct val="100000"/>
            </a:lnSpc>
          </a:pPr>
          <a:r>
            <a:rPr lang="en-US"/>
            <a:t>Processed or cured meats contain not only high amounts of sodium, but also flavorings, preservatives, and chemicals, including nitrites that are known to be unhealthy.</a:t>
          </a:r>
        </a:p>
      </dgm:t>
    </dgm:pt>
    <dgm:pt modelId="{F331C93A-3E1D-4632-A338-503DFEB45830}" type="parTrans" cxnId="{639B0F2B-B012-497B-AA73-AA098DCC8415}">
      <dgm:prSet/>
      <dgm:spPr/>
      <dgm:t>
        <a:bodyPr/>
        <a:lstStyle/>
        <a:p>
          <a:endParaRPr lang="en-US"/>
        </a:p>
      </dgm:t>
    </dgm:pt>
    <dgm:pt modelId="{569E3161-670F-4541-92B6-03DBDB8F4BC6}" type="sibTrans" cxnId="{639B0F2B-B012-497B-AA73-AA098DCC8415}">
      <dgm:prSet/>
      <dgm:spPr/>
      <dgm:t>
        <a:bodyPr/>
        <a:lstStyle/>
        <a:p>
          <a:endParaRPr lang="en-US"/>
        </a:p>
      </dgm:t>
    </dgm:pt>
    <dgm:pt modelId="{1FD0F119-0392-E648-BEB5-86650CF4E6D1}" type="pres">
      <dgm:prSet presAssocID="{ED45CE79-D4B1-4FA0-A23C-6FEF344A035C}" presName="linear" presStyleCnt="0">
        <dgm:presLayoutVars>
          <dgm:animLvl val="lvl"/>
          <dgm:resizeHandles val="exact"/>
        </dgm:presLayoutVars>
      </dgm:prSet>
      <dgm:spPr/>
    </dgm:pt>
    <dgm:pt modelId="{5E8B5AC7-9382-6445-96ED-42CE42A8E2C5}" type="pres">
      <dgm:prSet presAssocID="{0D8BD127-4DF0-4A98-9E83-97352B90F728}" presName="parentText" presStyleLbl="node1" presStyleIdx="0" presStyleCnt="4">
        <dgm:presLayoutVars>
          <dgm:chMax val="0"/>
          <dgm:bulletEnabled val="1"/>
        </dgm:presLayoutVars>
      </dgm:prSet>
      <dgm:spPr/>
    </dgm:pt>
    <dgm:pt modelId="{347F83A8-A07A-894B-8647-130399D80696}" type="pres">
      <dgm:prSet presAssocID="{6359A547-9931-40C2-8FD7-47C551230893}" presName="spacer" presStyleCnt="0"/>
      <dgm:spPr/>
    </dgm:pt>
    <dgm:pt modelId="{4336BAEE-F347-3941-AFE7-378BA1FCA8B1}" type="pres">
      <dgm:prSet presAssocID="{078CDE90-88DA-4DEE-B0FE-21CFFFF11E67}" presName="parentText" presStyleLbl="node1" presStyleIdx="1" presStyleCnt="4">
        <dgm:presLayoutVars>
          <dgm:chMax val="0"/>
          <dgm:bulletEnabled val="1"/>
        </dgm:presLayoutVars>
      </dgm:prSet>
      <dgm:spPr/>
    </dgm:pt>
    <dgm:pt modelId="{8FF44E21-1621-9D4F-A994-E4ADAF5FA594}" type="pres">
      <dgm:prSet presAssocID="{1DF1328F-0DDF-4012-ABDE-D2C6F6D885FA}" presName="spacer" presStyleCnt="0"/>
      <dgm:spPr/>
    </dgm:pt>
    <dgm:pt modelId="{ADC03B10-BAF7-044D-A136-21E54BD44C0A}" type="pres">
      <dgm:prSet presAssocID="{C72904EC-0A1F-4D4E-A04F-0960BC40FEAF}" presName="parentText" presStyleLbl="node1" presStyleIdx="2" presStyleCnt="4">
        <dgm:presLayoutVars>
          <dgm:chMax val="0"/>
          <dgm:bulletEnabled val="1"/>
        </dgm:presLayoutVars>
      </dgm:prSet>
      <dgm:spPr/>
    </dgm:pt>
    <dgm:pt modelId="{FE2878E1-3BDD-1A4C-85BF-C40E49ACF3CD}" type="pres">
      <dgm:prSet presAssocID="{BCBF072B-517E-4BB4-B8F4-D5338C529D6D}" presName="spacer" presStyleCnt="0"/>
      <dgm:spPr/>
    </dgm:pt>
    <dgm:pt modelId="{341079CD-F4FE-1B4C-94DC-14A4027676B4}" type="pres">
      <dgm:prSet presAssocID="{771A2BE4-1E57-477A-8F72-DF95C3AAE84C}" presName="parentText" presStyleLbl="node1" presStyleIdx="3" presStyleCnt="4">
        <dgm:presLayoutVars>
          <dgm:chMax val="0"/>
          <dgm:bulletEnabled val="1"/>
        </dgm:presLayoutVars>
      </dgm:prSet>
      <dgm:spPr/>
    </dgm:pt>
  </dgm:ptLst>
  <dgm:cxnLst>
    <dgm:cxn modelId="{B4C7EC13-E71F-4841-B45B-C21A0D1D179A}" type="presOf" srcId="{ED45CE79-D4B1-4FA0-A23C-6FEF344A035C}" destId="{1FD0F119-0392-E648-BEB5-86650CF4E6D1}" srcOrd="0" destOrd="0" presId="urn:microsoft.com/office/officeart/2005/8/layout/vList2"/>
    <dgm:cxn modelId="{94408D24-95E1-5F4E-9754-E4650F2E27A0}" type="presOf" srcId="{771A2BE4-1E57-477A-8F72-DF95C3AAE84C}" destId="{341079CD-F4FE-1B4C-94DC-14A4027676B4}" srcOrd="0" destOrd="0" presId="urn:microsoft.com/office/officeart/2005/8/layout/vList2"/>
    <dgm:cxn modelId="{639B0F2B-B012-497B-AA73-AA098DCC8415}" srcId="{ED45CE79-D4B1-4FA0-A23C-6FEF344A035C}" destId="{771A2BE4-1E57-477A-8F72-DF95C3AAE84C}" srcOrd="3" destOrd="0" parTransId="{F331C93A-3E1D-4632-A338-503DFEB45830}" sibTransId="{569E3161-670F-4541-92B6-03DBDB8F4BC6}"/>
    <dgm:cxn modelId="{45D9137B-72FC-4849-A167-69A2F5E2E459}" srcId="{ED45CE79-D4B1-4FA0-A23C-6FEF344A035C}" destId="{C72904EC-0A1F-4D4E-A04F-0960BC40FEAF}" srcOrd="2" destOrd="0" parTransId="{6145709B-118F-42E7-801F-291C61A01FB4}" sibTransId="{BCBF072B-517E-4BB4-B8F4-D5338C529D6D}"/>
    <dgm:cxn modelId="{5285FD88-D8D9-4A7F-B7CF-1BCF9121B1D2}" srcId="{ED45CE79-D4B1-4FA0-A23C-6FEF344A035C}" destId="{0D8BD127-4DF0-4A98-9E83-97352B90F728}" srcOrd="0" destOrd="0" parTransId="{AD49141F-1EE9-42C1-8BF8-344E559B6735}" sibTransId="{6359A547-9931-40C2-8FD7-47C551230893}"/>
    <dgm:cxn modelId="{2BB11590-8686-4D41-94AF-D8FEEDDE3C94}" type="presOf" srcId="{078CDE90-88DA-4DEE-B0FE-21CFFFF11E67}" destId="{4336BAEE-F347-3941-AFE7-378BA1FCA8B1}" srcOrd="0" destOrd="0" presId="urn:microsoft.com/office/officeart/2005/8/layout/vList2"/>
    <dgm:cxn modelId="{DA90B0BA-78BE-CD4E-A4FA-0FD1E100247A}" type="presOf" srcId="{C72904EC-0A1F-4D4E-A04F-0960BC40FEAF}" destId="{ADC03B10-BAF7-044D-A136-21E54BD44C0A}" srcOrd="0" destOrd="0" presId="urn:microsoft.com/office/officeart/2005/8/layout/vList2"/>
    <dgm:cxn modelId="{AA4F90BF-7FB2-4600-A38F-2B1811C7E3A8}" srcId="{ED45CE79-D4B1-4FA0-A23C-6FEF344A035C}" destId="{078CDE90-88DA-4DEE-B0FE-21CFFFF11E67}" srcOrd="1" destOrd="0" parTransId="{D758FE6F-1DCA-46F7-8EA6-27506E4FCEDF}" sibTransId="{1DF1328F-0DDF-4012-ABDE-D2C6F6D885FA}"/>
    <dgm:cxn modelId="{D0770DCE-BEC0-0349-AFA4-F289138C646D}" type="presOf" srcId="{0D8BD127-4DF0-4A98-9E83-97352B90F728}" destId="{5E8B5AC7-9382-6445-96ED-42CE42A8E2C5}" srcOrd="0" destOrd="0" presId="urn:microsoft.com/office/officeart/2005/8/layout/vList2"/>
    <dgm:cxn modelId="{5C9E1510-F5A4-014F-A6FF-A44855E09B40}" type="presParOf" srcId="{1FD0F119-0392-E648-BEB5-86650CF4E6D1}" destId="{5E8B5AC7-9382-6445-96ED-42CE42A8E2C5}" srcOrd="0" destOrd="0" presId="urn:microsoft.com/office/officeart/2005/8/layout/vList2"/>
    <dgm:cxn modelId="{0F203B19-E094-B94C-B8A7-50FB45EBCB96}" type="presParOf" srcId="{1FD0F119-0392-E648-BEB5-86650CF4E6D1}" destId="{347F83A8-A07A-894B-8647-130399D80696}" srcOrd="1" destOrd="0" presId="urn:microsoft.com/office/officeart/2005/8/layout/vList2"/>
    <dgm:cxn modelId="{B85D5AF4-6D39-E244-89A3-CBC4633A5653}" type="presParOf" srcId="{1FD0F119-0392-E648-BEB5-86650CF4E6D1}" destId="{4336BAEE-F347-3941-AFE7-378BA1FCA8B1}" srcOrd="2" destOrd="0" presId="urn:microsoft.com/office/officeart/2005/8/layout/vList2"/>
    <dgm:cxn modelId="{99897401-4D13-2A4D-B84D-E1E9A61B5F0D}" type="presParOf" srcId="{1FD0F119-0392-E648-BEB5-86650CF4E6D1}" destId="{8FF44E21-1621-9D4F-A994-E4ADAF5FA594}" srcOrd="3" destOrd="0" presId="urn:microsoft.com/office/officeart/2005/8/layout/vList2"/>
    <dgm:cxn modelId="{C1FD3B2C-D770-0D45-9F93-626EFFF46F69}" type="presParOf" srcId="{1FD0F119-0392-E648-BEB5-86650CF4E6D1}" destId="{ADC03B10-BAF7-044D-A136-21E54BD44C0A}" srcOrd="4" destOrd="0" presId="urn:microsoft.com/office/officeart/2005/8/layout/vList2"/>
    <dgm:cxn modelId="{ED3FA7A5-281C-FB42-A1E6-9AC36F2D1E3C}" type="presParOf" srcId="{1FD0F119-0392-E648-BEB5-86650CF4E6D1}" destId="{FE2878E1-3BDD-1A4C-85BF-C40E49ACF3CD}" srcOrd="5" destOrd="0" presId="urn:microsoft.com/office/officeart/2005/8/layout/vList2"/>
    <dgm:cxn modelId="{4FDBA733-ED35-3646-9276-520B5791B58A}" type="presParOf" srcId="{1FD0F119-0392-E648-BEB5-86650CF4E6D1}" destId="{341079CD-F4FE-1B4C-94DC-14A4027676B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346A47-0DE9-4EEC-B369-6CB69C8BB3C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6E78933-69D6-464D-8BC2-6CA6561D3F0E}">
      <dgm:prSet/>
      <dgm:spPr/>
      <dgm:t>
        <a:bodyPr/>
        <a:lstStyle/>
        <a:p>
          <a:r>
            <a:rPr lang="en-US" dirty="0"/>
            <a:t>Frontal Lobe- flexor inhibition, executive function, sympathetic nervous system activation, our decision maker.  </a:t>
          </a:r>
        </a:p>
      </dgm:t>
    </dgm:pt>
    <dgm:pt modelId="{0CCEC81B-A8F9-45C0-861A-DF6A2C81A8B3}" type="parTrans" cxnId="{B19652FF-1B08-40A6-A719-00FE16BE5E7F}">
      <dgm:prSet/>
      <dgm:spPr/>
      <dgm:t>
        <a:bodyPr/>
        <a:lstStyle/>
        <a:p>
          <a:endParaRPr lang="en-US"/>
        </a:p>
      </dgm:t>
    </dgm:pt>
    <dgm:pt modelId="{EBE7D590-7DFA-437F-96B5-F3402E95A2FD}" type="sibTrans" cxnId="{B19652FF-1B08-40A6-A719-00FE16BE5E7F}">
      <dgm:prSet/>
      <dgm:spPr/>
      <dgm:t>
        <a:bodyPr/>
        <a:lstStyle/>
        <a:p>
          <a:endParaRPr lang="en-US"/>
        </a:p>
      </dgm:t>
    </dgm:pt>
    <dgm:pt modelId="{5F9584F0-6C71-4951-B1DA-82F274D75670}">
      <dgm:prSet/>
      <dgm:spPr/>
      <dgm:t>
        <a:bodyPr/>
        <a:lstStyle/>
        <a:p>
          <a:r>
            <a:rPr lang="en-US" dirty="0"/>
            <a:t>Temporal Lobe- emotional brain</a:t>
          </a:r>
        </a:p>
      </dgm:t>
    </dgm:pt>
    <dgm:pt modelId="{CD66BA3C-8C07-42AA-85C4-E7AE4A42A03B}" type="parTrans" cxnId="{9D5F37FB-8050-403A-975B-D5867B1D0F72}">
      <dgm:prSet/>
      <dgm:spPr/>
      <dgm:t>
        <a:bodyPr/>
        <a:lstStyle/>
        <a:p>
          <a:endParaRPr lang="en-US"/>
        </a:p>
      </dgm:t>
    </dgm:pt>
    <dgm:pt modelId="{7BD3E87D-56DE-4FCE-86C4-A351A2955777}" type="sibTrans" cxnId="{9D5F37FB-8050-403A-975B-D5867B1D0F72}">
      <dgm:prSet/>
      <dgm:spPr/>
      <dgm:t>
        <a:bodyPr/>
        <a:lstStyle/>
        <a:p>
          <a:endParaRPr lang="en-US"/>
        </a:p>
      </dgm:t>
    </dgm:pt>
    <dgm:pt modelId="{7CF3EC47-3514-4727-ABBD-DB4D2033F2FD}">
      <dgm:prSet/>
      <dgm:spPr/>
      <dgm:t>
        <a:bodyPr/>
        <a:lstStyle/>
        <a:p>
          <a:r>
            <a:rPr lang="en-US" dirty="0"/>
            <a:t>GET MOVING </a:t>
          </a:r>
        </a:p>
      </dgm:t>
    </dgm:pt>
    <dgm:pt modelId="{57239924-7171-4E4D-B906-2DD72B305BB1}" type="parTrans" cxnId="{AD901AB2-877A-42DA-9554-50CB004B7178}">
      <dgm:prSet/>
      <dgm:spPr/>
      <dgm:t>
        <a:bodyPr/>
        <a:lstStyle/>
        <a:p>
          <a:endParaRPr lang="en-US"/>
        </a:p>
      </dgm:t>
    </dgm:pt>
    <dgm:pt modelId="{D73D8478-4276-45F1-93B8-87E4D9CDD4AB}" type="sibTrans" cxnId="{AD901AB2-877A-42DA-9554-50CB004B7178}">
      <dgm:prSet/>
      <dgm:spPr/>
      <dgm:t>
        <a:bodyPr/>
        <a:lstStyle/>
        <a:p>
          <a:endParaRPr lang="en-US"/>
        </a:p>
      </dgm:t>
    </dgm:pt>
    <dgm:pt modelId="{E1840D6E-D419-4172-9D3C-178B79C176A4}" type="pres">
      <dgm:prSet presAssocID="{FC346A47-0DE9-4EEC-B369-6CB69C8BB3C6}" presName="root" presStyleCnt="0">
        <dgm:presLayoutVars>
          <dgm:dir/>
          <dgm:resizeHandles val="exact"/>
        </dgm:presLayoutVars>
      </dgm:prSet>
      <dgm:spPr/>
    </dgm:pt>
    <dgm:pt modelId="{5D9DCB42-759B-4BEB-9706-C967C4BA0B70}" type="pres">
      <dgm:prSet presAssocID="{E6E78933-69D6-464D-8BC2-6CA6561D3F0E}" presName="compNode" presStyleCnt="0"/>
      <dgm:spPr/>
    </dgm:pt>
    <dgm:pt modelId="{FF62420B-D4BC-4240-AB90-EF892FA06A6B}" type="pres">
      <dgm:prSet presAssocID="{E6E78933-69D6-464D-8BC2-6CA6561D3F0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FE192E77-9BFB-4777-A6B4-FB1DD468DD2C}" type="pres">
      <dgm:prSet presAssocID="{E6E78933-69D6-464D-8BC2-6CA6561D3F0E}" presName="spaceRect" presStyleCnt="0"/>
      <dgm:spPr/>
    </dgm:pt>
    <dgm:pt modelId="{C53AD803-DE25-4EDD-B9F9-539A55FD9153}" type="pres">
      <dgm:prSet presAssocID="{E6E78933-69D6-464D-8BC2-6CA6561D3F0E}" presName="textRect" presStyleLbl="revTx" presStyleIdx="0" presStyleCnt="3">
        <dgm:presLayoutVars>
          <dgm:chMax val="1"/>
          <dgm:chPref val="1"/>
        </dgm:presLayoutVars>
      </dgm:prSet>
      <dgm:spPr/>
    </dgm:pt>
    <dgm:pt modelId="{1D0FF11F-F69F-4DC5-806A-3358E3F8A12C}" type="pres">
      <dgm:prSet presAssocID="{EBE7D590-7DFA-437F-96B5-F3402E95A2FD}" presName="sibTrans" presStyleCnt="0"/>
      <dgm:spPr/>
    </dgm:pt>
    <dgm:pt modelId="{C1585469-C9D6-4DBC-A367-EE38576BA505}" type="pres">
      <dgm:prSet presAssocID="{5F9584F0-6C71-4951-B1DA-82F274D75670}" presName="compNode" presStyleCnt="0"/>
      <dgm:spPr/>
    </dgm:pt>
    <dgm:pt modelId="{0E39F35B-A5D5-4E3A-BFF3-42D130F8FCF0}" type="pres">
      <dgm:prSet presAssocID="{5F9584F0-6C71-4951-B1DA-82F274D756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E901379A-C2E4-4930-8485-0C6F130B44EA}" type="pres">
      <dgm:prSet presAssocID="{5F9584F0-6C71-4951-B1DA-82F274D75670}" presName="spaceRect" presStyleCnt="0"/>
      <dgm:spPr/>
    </dgm:pt>
    <dgm:pt modelId="{3BDE284D-EA2B-4EB7-A02A-8AEA7B4EAC54}" type="pres">
      <dgm:prSet presAssocID="{5F9584F0-6C71-4951-B1DA-82F274D75670}" presName="textRect" presStyleLbl="revTx" presStyleIdx="1" presStyleCnt="3">
        <dgm:presLayoutVars>
          <dgm:chMax val="1"/>
          <dgm:chPref val="1"/>
        </dgm:presLayoutVars>
      </dgm:prSet>
      <dgm:spPr/>
    </dgm:pt>
    <dgm:pt modelId="{C402E660-72FC-4B28-A47B-7267D1B66381}" type="pres">
      <dgm:prSet presAssocID="{7BD3E87D-56DE-4FCE-86C4-A351A2955777}" presName="sibTrans" presStyleCnt="0"/>
      <dgm:spPr/>
    </dgm:pt>
    <dgm:pt modelId="{3000BAA6-BD30-4443-89BF-EE3661A2D89A}" type="pres">
      <dgm:prSet presAssocID="{7CF3EC47-3514-4727-ABBD-DB4D2033F2FD}" presName="compNode" presStyleCnt="0"/>
      <dgm:spPr/>
    </dgm:pt>
    <dgm:pt modelId="{93260396-2D2F-4EF7-A153-269D022752D5}" type="pres">
      <dgm:prSet presAssocID="{7CF3EC47-3514-4727-ABBD-DB4D2033F2F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
        </a:ext>
      </dgm:extLst>
    </dgm:pt>
    <dgm:pt modelId="{3953C59B-7BCF-43E0-A70C-D32B712AF1B5}" type="pres">
      <dgm:prSet presAssocID="{7CF3EC47-3514-4727-ABBD-DB4D2033F2FD}" presName="spaceRect" presStyleCnt="0"/>
      <dgm:spPr/>
    </dgm:pt>
    <dgm:pt modelId="{13CCF018-1451-4457-B898-3BE611D26DC6}" type="pres">
      <dgm:prSet presAssocID="{7CF3EC47-3514-4727-ABBD-DB4D2033F2FD}" presName="textRect" presStyleLbl="revTx" presStyleIdx="2" presStyleCnt="3">
        <dgm:presLayoutVars>
          <dgm:chMax val="1"/>
          <dgm:chPref val="1"/>
        </dgm:presLayoutVars>
      </dgm:prSet>
      <dgm:spPr/>
    </dgm:pt>
  </dgm:ptLst>
  <dgm:cxnLst>
    <dgm:cxn modelId="{3674FE6C-235B-4CBB-9DB0-A2D82C31245D}" type="presOf" srcId="{5F9584F0-6C71-4951-B1DA-82F274D75670}" destId="{3BDE284D-EA2B-4EB7-A02A-8AEA7B4EAC54}" srcOrd="0" destOrd="0" presId="urn:microsoft.com/office/officeart/2018/2/layout/IconLabelList"/>
    <dgm:cxn modelId="{94AA6F55-19BE-4E89-ADF5-83637B804200}" type="presOf" srcId="{FC346A47-0DE9-4EEC-B369-6CB69C8BB3C6}" destId="{E1840D6E-D419-4172-9D3C-178B79C176A4}" srcOrd="0" destOrd="0" presId="urn:microsoft.com/office/officeart/2018/2/layout/IconLabelList"/>
    <dgm:cxn modelId="{AD901AB2-877A-42DA-9554-50CB004B7178}" srcId="{FC346A47-0DE9-4EEC-B369-6CB69C8BB3C6}" destId="{7CF3EC47-3514-4727-ABBD-DB4D2033F2FD}" srcOrd="2" destOrd="0" parTransId="{57239924-7171-4E4D-B906-2DD72B305BB1}" sibTransId="{D73D8478-4276-45F1-93B8-87E4D9CDD4AB}"/>
    <dgm:cxn modelId="{2D887FE2-F6D4-48E7-BBBF-C0E7001A9B06}" type="presOf" srcId="{7CF3EC47-3514-4727-ABBD-DB4D2033F2FD}" destId="{13CCF018-1451-4457-B898-3BE611D26DC6}" srcOrd="0" destOrd="0" presId="urn:microsoft.com/office/officeart/2018/2/layout/IconLabelList"/>
    <dgm:cxn modelId="{149502E6-D110-4475-BC6A-89985AF25D5F}" type="presOf" srcId="{E6E78933-69D6-464D-8BC2-6CA6561D3F0E}" destId="{C53AD803-DE25-4EDD-B9F9-539A55FD9153}" srcOrd="0" destOrd="0" presId="urn:microsoft.com/office/officeart/2018/2/layout/IconLabelList"/>
    <dgm:cxn modelId="{9D5F37FB-8050-403A-975B-D5867B1D0F72}" srcId="{FC346A47-0DE9-4EEC-B369-6CB69C8BB3C6}" destId="{5F9584F0-6C71-4951-B1DA-82F274D75670}" srcOrd="1" destOrd="0" parTransId="{CD66BA3C-8C07-42AA-85C4-E7AE4A42A03B}" sibTransId="{7BD3E87D-56DE-4FCE-86C4-A351A2955777}"/>
    <dgm:cxn modelId="{B19652FF-1B08-40A6-A719-00FE16BE5E7F}" srcId="{FC346A47-0DE9-4EEC-B369-6CB69C8BB3C6}" destId="{E6E78933-69D6-464D-8BC2-6CA6561D3F0E}" srcOrd="0" destOrd="0" parTransId="{0CCEC81B-A8F9-45C0-861A-DF6A2C81A8B3}" sibTransId="{EBE7D590-7DFA-437F-96B5-F3402E95A2FD}"/>
    <dgm:cxn modelId="{46A2D979-AB0E-42BC-9AA2-84589FA4AED5}" type="presParOf" srcId="{E1840D6E-D419-4172-9D3C-178B79C176A4}" destId="{5D9DCB42-759B-4BEB-9706-C967C4BA0B70}" srcOrd="0" destOrd="0" presId="urn:microsoft.com/office/officeart/2018/2/layout/IconLabelList"/>
    <dgm:cxn modelId="{DB7DDFA8-611E-4297-AD48-D71D64BAB12A}" type="presParOf" srcId="{5D9DCB42-759B-4BEB-9706-C967C4BA0B70}" destId="{FF62420B-D4BC-4240-AB90-EF892FA06A6B}" srcOrd="0" destOrd="0" presId="urn:microsoft.com/office/officeart/2018/2/layout/IconLabelList"/>
    <dgm:cxn modelId="{578BCB3C-D238-4E7E-9832-786BA6DAAE68}" type="presParOf" srcId="{5D9DCB42-759B-4BEB-9706-C967C4BA0B70}" destId="{FE192E77-9BFB-4777-A6B4-FB1DD468DD2C}" srcOrd="1" destOrd="0" presId="urn:microsoft.com/office/officeart/2018/2/layout/IconLabelList"/>
    <dgm:cxn modelId="{D77DAC41-22AD-4C5A-84FA-1DBC40B32486}" type="presParOf" srcId="{5D9DCB42-759B-4BEB-9706-C967C4BA0B70}" destId="{C53AD803-DE25-4EDD-B9F9-539A55FD9153}" srcOrd="2" destOrd="0" presId="urn:microsoft.com/office/officeart/2018/2/layout/IconLabelList"/>
    <dgm:cxn modelId="{E3CA1A68-2982-4426-A50F-2B3A49475899}" type="presParOf" srcId="{E1840D6E-D419-4172-9D3C-178B79C176A4}" destId="{1D0FF11F-F69F-4DC5-806A-3358E3F8A12C}" srcOrd="1" destOrd="0" presId="urn:microsoft.com/office/officeart/2018/2/layout/IconLabelList"/>
    <dgm:cxn modelId="{12D93320-BE1A-491A-843F-6A0D8AA64750}" type="presParOf" srcId="{E1840D6E-D419-4172-9D3C-178B79C176A4}" destId="{C1585469-C9D6-4DBC-A367-EE38576BA505}" srcOrd="2" destOrd="0" presId="urn:microsoft.com/office/officeart/2018/2/layout/IconLabelList"/>
    <dgm:cxn modelId="{EC38B0AE-0F78-4365-9432-EC2631B332B1}" type="presParOf" srcId="{C1585469-C9D6-4DBC-A367-EE38576BA505}" destId="{0E39F35B-A5D5-4E3A-BFF3-42D130F8FCF0}" srcOrd="0" destOrd="0" presId="urn:microsoft.com/office/officeart/2018/2/layout/IconLabelList"/>
    <dgm:cxn modelId="{F73F10A7-087E-4702-BA5F-6527B6CF6B42}" type="presParOf" srcId="{C1585469-C9D6-4DBC-A367-EE38576BA505}" destId="{E901379A-C2E4-4930-8485-0C6F130B44EA}" srcOrd="1" destOrd="0" presId="urn:microsoft.com/office/officeart/2018/2/layout/IconLabelList"/>
    <dgm:cxn modelId="{29A0FC57-AAD5-41B7-A7D0-CC52192577CC}" type="presParOf" srcId="{C1585469-C9D6-4DBC-A367-EE38576BA505}" destId="{3BDE284D-EA2B-4EB7-A02A-8AEA7B4EAC54}" srcOrd="2" destOrd="0" presId="urn:microsoft.com/office/officeart/2018/2/layout/IconLabelList"/>
    <dgm:cxn modelId="{3D21C255-E3BD-4C33-9BE5-47E3B4BE431A}" type="presParOf" srcId="{E1840D6E-D419-4172-9D3C-178B79C176A4}" destId="{C402E660-72FC-4B28-A47B-7267D1B66381}" srcOrd="3" destOrd="0" presId="urn:microsoft.com/office/officeart/2018/2/layout/IconLabelList"/>
    <dgm:cxn modelId="{626CDC50-9C75-482E-A58E-5852CCE8A9E6}" type="presParOf" srcId="{E1840D6E-D419-4172-9D3C-178B79C176A4}" destId="{3000BAA6-BD30-4443-89BF-EE3661A2D89A}" srcOrd="4" destOrd="0" presId="urn:microsoft.com/office/officeart/2018/2/layout/IconLabelList"/>
    <dgm:cxn modelId="{7DB228DC-F629-4732-85C4-8FCF38A1D25D}" type="presParOf" srcId="{3000BAA6-BD30-4443-89BF-EE3661A2D89A}" destId="{93260396-2D2F-4EF7-A153-269D022752D5}" srcOrd="0" destOrd="0" presId="urn:microsoft.com/office/officeart/2018/2/layout/IconLabelList"/>
    <dgm:cxn modelId="{2965FB05-2BBD-4707-9C2F-37D801DE4D42}" type="presParOf" srcId="{3000BAA6-BD30-4443-89BF-EE3661A2D89A}" destId="{3953C59B-7BCF-43E0-A70C-D32B712AF1B5}" srcOrd="1" destOrd="0" presId="urn:microsoft.com/office/officeart/2018/2/layout/IconLabelList"/>
    <dgm:cxn modelId="{50B51C33-75FE-453B-9E7F-FE19E4D8B3BF}" type="presParOf" srcId="{3000BAA6-BD30-4443-89BF-EE3661A2D89A}" destId="{13CCF018-1451-4457-B898-3BE611D26DC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151CF5-5037-4C80-8E64-CF08C39653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7E91D7A-B466-4FD5-B86F-890E1A6B8237}">
      <dgm:prSet/>
      <dgm:spPr/>
      <dgm:t>
        <a:bodyPr/>
        <a:lstStyle/>
        <a:p>
          <a:r>
            <a:rPr lang="en-US">
              <a:hlinkClick xmlns:r="http://schemas.openxmlformats.org/officeDocument/2006/relationships" r:id="rId1"/>
            </a:rPr>
            <a:t>drlexie@oybcs.com</a:t>
          </a:r>
          <a:endParaRPr lang="en-US"/>
        </a:p>
      </dgm:t>
    </dgm:pt>
    <dgm:pt modelId="{FCA69B53-7EAF-4B9B-A726-C33F97A6382A}" type="parTrans" cxnId="{E7AD9E55-E794-4DE1-8BED-1E0A6AB2B8B1}">
      <dgm:prSet/>
      <dgm:spPr/>
      <dgm:t>
        <a:bodyPr/>
        <a:lstStyle/>
        <a:p>
          <a:endParaRPr lang="en-US"/>
        </a:p>
      </dgm:t>
    </dgm:pt>
    <dgm:pt modelId="{0F006FB6-2E10-4F6A-9C5C-329CA571E43B}" type="sibTrans" cxnId="{E7AD9E55-E794-4DE1-8BED-1E0A6AB2B8B1}">
      <dgm:prSet/>
      <dgm:spPr/>
      <dgm:t>
        <a:bodyPr/>
        <a:lstStyle/>
        <a:p>
          <a:endParaRPr lang="en-US"/>
        </a:p>
      </dgm:t>
    </dgm:pt>
    <dgm:pt modelId="{AD6C1CEC-6931-48BB-979B-CE0ACA19CDC7}">
      <dgm:prSet/>
      <dgm:spPr/>
      <dgm:t>
        <a:bodyPr/>
        <a:lstStyle/>
        <a:p>
          <a:r>
            <a:rPr lang="en-US">
              <a:hlinkClick xmlns:r="http://schemas.openxmlformats.org/officeDocument/2006/relationships" r:id="rId2"/>
            </a:rPr>
            <a:t>Drtommy@oybcs.com</a:t>
          </a:r>
          <a:endParaRPr lang="en-US"/>
        </a:p>
      </dgm:t>
    </dgm:pt>
    <dgm:pt modelId="{34DC1A0D-9645-4C0F-B430-907195C6D138}" type="parTrans" cxnId="{A1AC504C-97B6-4DBE-9634-5E00AADEAC0A}">
      <dgm:prSet/>
      <dgm:spPr/>
      <dgm:t>
        <a:bodyPr/>
        <a:lstStyle/>
        <a:p>
          <a:endParaRPr lang="en-US"/>
        </a:p>
      </dgm:t>
    </dgm:pt>
    <dgm:pt modelId="{F0D709F9-793A-452F-B5ED-15275F027235}" type="sibTrans" cxnId="{A1AC504C-97B6-4DBE-9634-5E00AADEAC0A}">
      <dgm:prSet/>
      <dgm:spPr/>
      <dgm:t>
        <a:bodyPr/>
        <a:lstStyle/>
        <a:p>
          <a:endParaRPr lang="en-US"/>
        </a:p>
      </dgm:t>
    </dgm:pt>
    <dgm:pt modelId="{FC1BE61D-6EB2-487D-B427-36822E809714}">
      <dgm:prSet/>
      <dgm:spPr/>
      <dgm:t>
        <a:bodyPr/>
        <a:lstStyle/>
        <a:p>
          <a:r>
            <a:rPr lang="en-US"/>
            <a:t>Optimalyou.health</a:t>
          </a:r>
        </a:p>
      </dgm:t>
    </dgm:pt>
    <dgm:pt modelId="{63C84B27-D2E3-43B2-830F-A93425FC825A}" type="parTrans" cxnId="{1584399A-489D-408E-BE7A-CD5FAB5F182D}">
      <dgm:prSet/>
      <dgm:spPr/>
      <dgm:t>
        <a:bodyPr/>
        <a:lstStyle/>
        <a:p>
          <a:endParaRPr lang="en-US"/>
        </a:p>
      </dgm:t>
    </dgm:pt>
    <dgm:pt modelId="{89A4A5BA-92BA-468C-B815-A7C368581495}" type="sibTrans" cxnId="{1584399A-489D-408E-BE7A-CD5FAB5F182D}">
      <dgm:prSet/>
      <dgm:spPr/>
      <dgm:t>
        <a:bodyPr/>
        <a:lstStyle/>
        <a:p>
          <a:endParaRPr lang="en-US"/>
        </a:p>
      </dgm:t>
    </dgm:pt>
    <dgm:pt modelId="{5A5B1B3B-3BF8-47A5-82DD-589771BF258A}" type="pres">
      <dgm:prSet presAssocID="{DB151CF5-5037-4C80-8E64-CF08C39653AA}" presName="root" presStyleCnt="0">
        <dgm:presLayoutVars>
          <dgm:dir/>
          <dgm:resizeHandles val="exact"/>
        </dgm:presLayoutVars>
      </dgm:prSet>
      <dgm:spPr/>
    </dgm:pt>
    <dgm:pt modelId="{48FC95AD-884A-4C4E-870A-29FC3B422009}" type="pres">
      <dgm:prSet presAssocID="{07E91D7A-B466-4FD5-B86F-890E1A6B8237}" presName="compNode" presStyleCnt="0"/>
      <dgm:spPr/>
    </dgm:pt>
    <dgm:pt modelId="{CFC7F696-7D65-46CB-AD4A-18C31A0F35D3}" type="pres">
      <dgm:prSet presAssocID="{07E91D7A-B466-4FD5-B86F-890E1A6B8237}" presName="bgRect" presStyleLbl="bgShp" presStyleIdx="0" presStyleCnt="3"/>
      <dgm:spPr/>
    </dgm:pt>
    <dgm:pt modelId="{C1974E77-7380-4BF0-A5E0-287B39ECF4FC}" type="pres">
      <dgm:prSet presAssocID="{07E91D7A-B466-4FD5-B86F-890E1A6B8237}"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A1CAFC6A-E217-426D-BAA7-DAA436B72B02}" type="pres">
      <dgm:prSet presAssocID="{07E91D7A-B466-4FD5-B86F-890E1A6B8237}" presName="spaceRect" presStyleCnt="0"/>
      <dgm:spPr/>
    </dgm:pt>
    <dgm:pt modelId="{311400BF-0F94-4C25-AF03-23FEA932475E}" type="pres">
      <dgm:prSet presAssocID="{07E91D7A-B466-4FD5-B86F-890E1A6B8237}" presName="parTx" presStyleLbl="revTx" presStyleIdx="0" presStyleCnt="3">
        <dgm:presLayoutVars>
          <dgm:chMax val="0"/>
          <dgm:chPref val="0"/>
        </dgm:presLayoutVars>
      </dgm:prSet>
      <dgm:spPr/>
    </dgm:pt>
    <dgm:pt modelId="{32F57C06-7F78-4B33-8D04-2CC1A3FB20A8}" type="pres">
      <dgm:prSet presAssocID="{0F006FB6-2E10-4F6A-9C5C-329CA571E43B}" presName="sibTrans" presStyleCnt="0"/>
      <dgm:spPr/>
    </dgm:pt>
    <dgm:pt modelId="{74F5A50A-F658-4143-B063-6601F79BCEFA}" type="pres">
      <dgm:prSet presAssocID="{AD6C1CEC-6931-48BB-979B-CE0ACA19CDC7}" presName="compNode" presStyleCnt="0"/>
      <dgm:spPr/>
    </dgm:pt>
    <dgm:pt modelId="{6F4799D8-F331-4098-9DBB-27F8C7844CC5}" type="pres">
      <dgm:prSet presAssocID="{AD6C1CEC-6931-48BB-979B-CE0ACA19CDC7}" presName="bgRect" presStyleLbl="bgShp" presStyleIdx="1" presStyleCnt="3"/>
      <dgm:spPr/>
    </dgm:pt>
    <dgm:pt modelId="{20A1B047-1F1E-402A-85EC-4F9ED1FC8B21}" type="pres">
      <dgm:prSet presAssocID="{AD6C1CEC-6931-48BB-979B-CE0ACA19CDC7}"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EC49B311-0612-499A-B69D-0068A8612D99}" type="pres">
      <dgm:prSet presAssocID="{AD6C1CEC-6931-48BB-979B-CE0ACA19CDC7}" presName="spaceRect" presStyleCnt="0"/>
      <dgm:spPr/>
    </dgm:pt>
    <dgm:pt modelId="{9B1BAC4D-514F-45EA-ADD6-A3E78FAFE500}" type="pres">
      <dgm:prSet presAssocID="{AD6C1CEC-6931-48BB-979B-CE0ACA19CDC7}" presName="parTx" presStyleLbl="revTx" presStyleIdx="1" presStyleCnt="3">
        <dgm:presLayoutVars>
          <dgm:chMax val="0"/>
          <dgm:chPref val="0"/>
        </dgm:presLayoutVars>
      </dgm:prSet>
      <dgm:spPr/>
    </dgm:pt>
    <dgm:pt modelId="{4B4A74E4-E38B-483E-98AD-CF1E32E5F445}" type="pres">
      <dgm:prSet presAssocID="{F0D709F9-793A-452F-B5ED-15275F027235}" presName="sibTrans" presStyleCnt="0"/>
      <dgm:spPr/>
    </dgm:pt>
    <dgm:pt modelId="{F3246162-A9C2-44BF-A7D0-C8BD20AB2AA0}" type="pres">
      <dgm:prSet presAssocID="{FC1BE61D-6EB2-487D-B427-36822E809714}" presName="compNode" presStyleCnt="0"/>
      <dgm:spPr/>
    </dgm:pt>
    <dgm:pt modelId="{7BA36830-EAC0-4075-881F-F1F143FF2D39}" type="pres">
      <dgm:prSet presAssocID="{FC1BE61D-6EB2-487D-B427-36822E809714}" presName="bgRect" presStyleLbl="bgShp" presStyleIdx="2" presStyleCnt="3"/>
      <dgm:spPr/>
    </dgm:pt>
    <dgm:pt modelId="{AC07A213-75F6-41CD-9405-5DDB3E95E283}" type="pres">
      <dgm:prSet presAssocID="{FC1BE61D-6EB2-487D-B427-36822E809714}"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2F9EE20B-A591-4522-8515-0A00541C0948}" type="pres">
      <dgm:prSet presAssocID="{FC1BE61D-6EB2-487D-B427-36822E809714}" presName="spaceRect" presStyleCnt="0"/>
      <dgm:spPr/>
    </dgm:pt>
    <dgm:pt modelId="{66C290F9-6B7E-494C-BF9A-2592B4020B8D}" type="pres">
      <dgm:prSet presAssocID="{FC1BE61D-6EB2-487D-B427-36822E809714}" presName="parTx" presStyleLbl="revTx" presStyleIdx="2" presStyleCnt="3">
        <dgm:presLayoutVars>
          <dgm:chMax val="0"/>
          <dgm:chPref val="0"/>
        </dgm:presLayoutVars>
      </dgm:prSet>
      <dgm:spPr/>
    </dgm:pt>
  </dgm:ptLst>
  <dgm:cxnLst>
    <dgm:cxn modelId="{09C33236-707D-4167-A8CF-CF6D23B2CD1B}" type="presOf" srcId="{DB151CF5-5037-4C80-8E64-CF08C39653AA}" destId="{5A5B1B3B-3BF8-47A5-82DD-589771BF258A}" srcOrd="0" destOrd="0" presId="urn:microsoft.com/office/officeart/2018/2/layout/IconVerticalSolidList"/>
    <dgm:cxn modelId="{9BCB1D62-61A5-42F7-A373-C3E7030298CC}" type="presOf" srcId="{AD6C1CEC-6931-48BB-979B-CE0ACA19CDC7}" destId="{9B1BAC4D-514F-45EA-ADD6-A3E78FAFE500}" srcOrd="0" destOrd="0" presId="urn:microsoft.com/office/officeart/2018/2/layout/IconVerticalSolidList"/>
    <dgm:cxn modelId="{A1AC504C-97B6-4DBE-9634-5E00AADEAC0A}" srcId="{DB151CF5-5037-4C80-8E64-CF08C39653AA}" destId="{AD6C1CEC-6931-48BB-979B-CE0ACA19CDC7}" srcOrd="1" destOrd="0" parTransId="{34DC1A0D-9645-4C0F-B430-907195C6D138}" sibTransId="{F0D709F9-793A-452F-B5ED-15275F027235}"/>
    <dgm:cxn modelId="{E7AD9E55-E794-4DE1-8BED-1E0A6AB2B8B1}" srcId="{DB151CF5-5037-4C80-8E64-CF08C39653AA}" destId="{07E91D7A-B466-4FD5-B86F-890E1A6B8237}" srcOrd="0" destOrd="0" parTransId="{FCA69B53-7EAF-4B9B-A726-C33F97A6382A}" sibTransId="{0F006FB6-2E10-4F6A-9C5C-329CA571E43B}"/>
    <dgm:cxn modelId="{E0F62F8A-6C93-464D-97F9-B4986EBC25A7}" type="presOf" srcId="{07E91D7A-B466-4FD5-B86F-890E1A6B8237}" destId="{311400BF-0F94-4C25-AF03-23FEA932475E}" srcOrd="0" destOrd="0" presId="urn:microsoft.com/office/officeart/2018/2/layout/IconVerticalSolidList"/>
    <dgm:cxn modelId="{1584399A-489D-408E-BE7A-CD5FAB5F182D}" srcId="{DB151CF5-5037-4C80-8E64-CF08C39653AA}" destId="{FC1BE61D-6EB2-487D-B427-36822E809714}" srcOrd="2" destOrd="0" parTransId="{63C84B27-D2E3-43B2-830F-A93425FC825A}" sibTransId="{89A4A5BA-92BA-468C-B815-A7C368581495}"/>
    <dgm:cxn modelId="{2669C5DC-3883-449F-AB1C-780D10843041}" type="presOf" srcId="{FC1BE61D-6EB2-487D-B427-36822E809714}" destId="{66C290F9-6B7E-494C-BF9A-2592B4020B8D}" srcOrd="0" destOrd="0" presId="urn:microsoft.com/office/officeart/2018/2/layout/IconVerticalSolidList"/>
    <dgm:cxn modelId="{50AE9EAD-C05C-4366-B842-E80AC5F86FFD}" type="presParOf" srcId="{5A5B1B3B-3BF8-47A5-82DD-589771BF258A}" destId="{48FC95AD-884A-4C4E-870A-29FC3B422009}" srcOrd="0" destOrd="0" presId="urn:microsoft.com/office/officeart/2018/2/layout/IconVerticalSolidList"/>
    <dgm:cxn modelId="{9937E24F-C0A0-462F-8F36-9330AF2A39CD}" type="presParOf" srcId="{48FC95AD-884A-4C4E-870A-29FC3B422009}" destId="{CFC7F696-7D65-46CB-AD4A-18C31A0F35D3}" srcOrd="0" destOrd="0" presId="urn:microsoft.com/office/officeart/2018/2/layout/IconVerticalSolidList"/>
    <dgm:cxn modelId="{54E22C07-622F-44C5-9048-08196E3A7208}" type="presParOf" srcId="{48FC95AD-884A-4C4E-870A-29FC3B422009}" destId="{C1974E77-7380-4BF0-A5E0-287B39ECF4FC}" srcOrd="1" destOrd="0" presId="urn:microsoft.com/office/officeart/2018/2/layout/IconVerticalSolidList"/>
    <dgm:cxn modelId="{1C24644B-9E86-4B71-A920-DAF7D0240DA4}" type="presParOf" srcId="{48FC95AD-884A-4C4E-870A-29FC3B422009}" destId="{A1CAFC6A-E217-426D-BAA7-DAA436B72B02}" srcOrd="2" destOrd="0" presId="urn:microsoft.com/office/officeart/2018/2/layout/IconVerticalSolidList"/>
    <dgm:cxn modelId="{577882FC-9249-444E-8535-AADEA875B04C}" type="presParOf" srcId="{48FC95AD-884A-4C4E-870A-29FC3B422009}" destId="{311400BF-0F94-4C25-AF03-23FEA932475E}" srcOrd="3" destOrd="0" presId="urn:microsoft.com/office/officeart/2018/2/layout/IconVerticalSolidList"/>
    <dgm:cxn modelId="{741838E4-388E-414A-B46D-3CE265103401}" type="presParOf" srcId="{5A5B1B3B-3BF8-47A5-82DD-589771BF258A}" destId="{32F57C06-7F78-4B33-8D04-2CC1A3FB20A8}" srcOrd="1" destOrd="0" presId="urn:microsoft.com/office/officeart/2018/2/layout/IconVerticalSolidList"/>
    <dgm:cxn modelId="{72A1368A-30D8-44BA-938B-A05F3ED4568E}" type="presParOf" srcId="{5A5B1B3B-3BF8-47A5-82DD-589771BF258A}" destId="{74F5A50A-F658-4143-B063-6601F79BCEFA}" srcOrd="2" destOrd="0" presId="urn:microsoft.com/office/officeart/2018/2/layout/IconVerticalSolidList"/>
    <dgm:cxn modelId="{2C6237DD-11C8-4315-B16A-DB16EC353899}" type="presParOf" srcId="{74F5A50A-F658-4143-B063-6601F79BCEFA}" destId="{6F4799D8-F331-4098-9DBB-27F8C7844CC5}" srcOrd="0" destOrd="0" presId="urn:microsoft.com/office/officeart/2018/2/layout/IconVerticalSolidList"/>
    <dgm:cxn modelId="{4FAB45E1-2556-4A92-8073-B65EFE7FDE8E}" type="presParOf" srcId="{74F5A50A-F658-4143-B063-6601F79BCEFA}" destId="{20A1B047-1F1E-402A-85EC-4F9ED1FC8B21}" srcOrd="1" destOrd="0" presId="urn:microsoft.com/office/officeart/2018/2/layout/IconVerticalSolidList"/>
    <dgm:cxn modelId="{DC5A7C72-71E1-486E-8330-2F52377BA891}" type="presParOf" srcId="{74F5A50A-F658-4143-B063-6601F79BCEFA}" destId="{EC49B311-0612-499A-B69D-0068A8612D99}" srcOrd="2" destOrd="0" presId="urn:microsoft.com/office/officeart/2018/2/layout/IconVerticalSolidList"/>
    <dgm:cxn modelId="{52437167-FDB1-475A-8BA1-BB4196227AB2}" type="presParOf" srcId="{74F5A50A-F658-4143-B063-6601F79BCEFA}" destId="{9B1BAC4D-514F-45EA-ADD6-A3E78FAFE500}" srcOrd="3" destOrd="0" presId="urn:microsoft.com/office/officeart/2018/2/layout/IconVerticalSolidList"/>
    <dgm:cxn modelId="{1AD3E565-8226-4BF3-888F-D8201E693247}" type="presParOf" srcId="{5A5B1B3B-3BF8-47A5-82DD-589771BF258A}" destId="{4B4A74E4-E38B-483E-98AD-CF1E32E5F445}" srcOrd="3" destOrd="0" presId="urn:microsoft.com/office/officeart/2018/2/layout/IconVerticalSolidList"/>
    <dgm:cxn modelId="{50DDFD65-D224-4992-AB87-C13BDF2C2C9B}" type="presParOf" srcId="{5A5B1B3B-3BF8-47A5-82DD-589771BF258A}" destId="{F3246162-A9C2-44BF-A7D0-C8BD20AB2AA0}" srcOrd="4" destOrd="0" presId="urn:microsoft.com/office/officeart/2018/2/layout/IconVerticalSolidList"/>
    <dgm:cxn modelId="{9FC9153C-3128-4419-8FCD-7C2DEA9C39AD}" type="presParOf" srcId="{F3246162-A9C2-44BF-A7D0-C8BD20AB2AA0}" destId="{7BA36830-EAC0-4075-881F-F1F143FF2D39}" srcOrd="0" destOrd="0" presId="urn:microsoft.com/office/officeart/2018/2/layout/IconVerticalSolidList"/>
    <dgm:cxn modelId="{46633F23-1B1B-44A6-AD9D-641DE9B494C0}" type="presParOf" srcId="{F3246162-A9C2-44BF-A7D0-C8BD20AB2AA0}" destId="{AC07A213-75F6-41CD-9405-5DDB3E95E283}" srcOrd="1" destOrd="0" presId="urn:microsoft.com/office/officeart/2018/2/layout/IconVerticalSolidList"/>
    <dgm:cxn modelId="{C603BD6D-D365-4961-9499-79F3102C32AA}" type="presParOf" srcId="{F3246162-A9C2-44BF-A7D0-C8BD20AB2AA0}" destId="{2F9EE20B-A591-4522-8515-0A00541C0948}" srcOrd="2" destOrd="0" presId="urn:microsoft.com/office/officeart/2018/2/layout/IconVerticalSolidList"/>
    <dgm:cxn modelId="{87CC509A-AE56-4D26-ACA7-13AA0F6B3FAA}" type="presParOf" srcId="{F3246162-A9C2-44BF-A7D0-C8BD20AB2AA0}" destId="{66C290F9-6B7E-494C-BF9A-2592B4020B8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7C21-5F5E-BF49-B47D-2EBA63B89688}">
      <dsp:nvSpPr>
        <dsp:cNvPr id="0" name=""/>
        <dsp:cNvSpPr/>
      </dsp:nvSpPr>
      <dsp:spPr>
        <a:xfrm>
          <a:off x="0" y="2709054"/>
          <a:ext cx="10830641" cy="8891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External Stressors</a:t>
          </a:r>
        </a:p>
      </dsp:txBody>
      <dsp:txXfrm>
        <a:off x="0" y="2709054"/>
        <a:ext cx="10830641" cy="480152"/>
      </dsp:txXfrm>
    </dsp:sp>
    <dsp:sp modelId="{4C57671F-8139-8E41-86EE-F55727AED7AB}">
      <dsp:nvSpPr>
        <dsp:cNvPr id="0" name=""/>
        <dsp:cNvSpPr/>
      </dsp:nvSpPr>
      <dsp:spPr>
        <a:xfrm>
          <a:off x="1322" y="3171424"/>
          <a:ext cx="2165599" cy="40901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Environment</a:t>
          </a:r>
        </a:p>
      </dsp:txBody>
      <dsp:txXfrm>
        <a:off x="1322" y="3171424"/>
        <a:ext cx="2165599" cy="409019"/>
      </dsp:txXfrm>
    </dsp:sp>
    <dsp:sp modelId="{4D6CB10D-9C64-A54E-93F9-E340FF8DA0DD}">
      <dsp:nvSpPr>
        <dsp:cNvPr id="0" name=""/>
        <dsp:cNvSpPr/>
      </dsp:nvSpPr>
      <dsp:spPr>
        <a:xfrm>
          <a:off x="2166921" y="3171424"/>
          <a:ext cx="2165599" cy="40901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Lifestyle- movement or lack of, relationships, social interactions </a:t>
          </a:r>
        </a:p>
      </dsp:txBody>
      <dsp:txXfrm>
        <a:off x="2166921" y="3171424"/>
        <a:ext cx="2165599" cy="409019"/>
      </dsp:txXfrm>
    </dsp:sp>
    <dsp:sp modelId="{3B19A193-5A66-D143-8939-F4A63829844E}">
      <dsp:nvSpPr>
        <dsp:cNvPr id="0" name=""/>
        <dsp:cNvSpPr/>
      </dsp:nvSpPr>
      <dsp:spPr>
        <a:xfrm>
          <a:off x="4332520" y="3171424"/>
          <a:ext cx="2165599" cy="40901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Habits- Screen time </a:t>
          </a:r>
        </a:p>
      </dsp:txBody>
      <dsp:txXfrm>
        <a:off x="4332520" y="3171424"/>
        <a:ext cx="2165599" cy="409019"/>
      </dsp:txXfrm>
    </dsp:sp>
    <dsp:sp modelId="{EF280455-F9FD-514F-8F2A-3A9DDE3E40F5}">
      <dsp:nvSpPr>
        <dsp:cNvPr id="0" name=""/>
        <dsp:cNvSpPr/>
      </dsp:nvSpPr>
      <dsp:spPr>
        <a:xfrm>
          <a:off x="6498120" y="3171424"/>
          <a:ext cx="2165599" cy="40901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Life Changes </a:t>
          </a:r>
        </a:p>
      </dsp:txBody>
      <dsp:txXfrm>
        <a:off x="6498120" y="3171424"/>
        <a:ext cx="2165599" cy="409019"/>
      </dsp:txXfrm>
    </dsp:sp>
    <dsp:sp modelId="{78A86D00-D5DE-DD46-97C1-C27882DA65C7}">
      <dsp:nvSpPr>
        <dsp:cNvPr id="0" name=""/>
        <dsp:cNvSpPr/>
      </dsp:nvSpPr>
      <dsp:spPr>
        <a:xfrm>
          <a:off x="8663719" y="3171424"/>
          <a:ext cx="2165599" cy="409019"/>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Unforeseen Events</a:t>
          </a:r>
        </a:p>
      </dsp:txBody>
      <dsp:txXfrm>
        <a:off x="8663719" y="3171424"/>
        <a:ext cx="2165599" cy="409019"/>
      </dsp:txXfrm>
    </dsp:sp>
    <dsp:sp modelId="{A26F3BA3-4C83-5241-A7B9-947D8D59FECB}">
      <dsp:nvSpPr>
        <dsp:cNvPr id="0" name=""/>
        <dsp:cNvSpPr/>
      </dsp:nvSpPr>
      <dsp:spPr>
        <a:xfrm rot="10800000">
          <a:off x="0" y="1354845"/>
          <a:ext cx="10830641" cy="1367546"/>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Internal Stressors</a:t>
          </a:r>
        </a:p>
      </dsp:txBody>
      <dsp:txXfrm rot="-10800000">
        <a:off x="0" y="1354845"/>
        <a:ext cx="10830641" cy="480008"/>
      </dsp:txXfrm>
    </dsp:sp>
    <dsp:sp modelId="{EF3493B4-FED8-0A45-9396-63D9A87A135C}">
      <dsp:nvSpPr>
        <dsp:cNvPr id="0" name=""/>
        <dsp:cNvSpPr/>
      </dsp:nvSpPr>
      <dsp:spPr>
        <a:xfrm>
          <a:off x="5288" y="1834854"/>
          <a:ext cx="3606688" cy="40889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Inflammation- poor nutrition, illness, </a:t>
          </a:r>
        </a:p>
      </dsp:txBody>
      <dsp:txXfrm>
        <a:off x="5288" y="1834854"/>
        <a:ext cx="3606688" cy="408896"/>
      </dsp:txXfrm>
    </dsp:sp>
    <dsp:sp modelId="{349E59CE-052F-EB41-9CCD-978314F94D0A}">
      <dsp:nvSpPr>
        <dsp:cNvPr id="0" name=""/>
        <dsp:cNvSpPr/>
      </dsp:nvSpPr>
      <dsp:spPr>
        <a:xfrm>
          <a:off x="3611976" y="1834854"/>
          <a:ext cx="3606688" cy="40889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Emotions- anger, fear, unforgivness, negative self talk, perfectionism </a:t>
          </a:r>
        </a:p>
      </dsp:txBody>
      <dsp:txXfrm>
        <a:off x="3611976" y="1834854"/>
        <a:ext cx="3606688" cy="408896"/>
      </dsp:txXfrm>
    </dsp:sp>
    <dsp:sp modelId="{52295448-B56D-3042-8A21-8F3552EC1F14}">
      <dsp:nvSpPr>
        <dsp:cNvPr id="0" name=""/>
        <dsp:cNvSpPr/>
      </dsp:nvSpPr>
      <dsp:spPr>
        <a:xfrm>
          <a:off x="7218664" y="1834854"/>
          <a:ext cx="3606688" cy="40889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Sleep</a:t>
          </a:r>
        </a:p>
      </dsp:txBody>
      <dsp:txXfrm>
        <a:off x="7218664" y="1834854"/>
        <a:ext cx="3606688" cy="408896"/>
      </dsp:txXfrm>
    </dsp:sp>
    <dsp:sp modelId="{6AF9DA58-13D0-DD4D-85BD-C69D82CCE11B}">
      <dsp:nvSpPr>
        <dsp:cNvPr id="0" name=""/>
        <dsp:cNvSpPr/>
      </dsp:nvSpPr>
      <dsp:spPr>
        <a:xfrm rot="10800000">
          <a:off x="0" y="636"/>
          <a:ext cx="10830641" cy="1367546"/>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Internal and external stressors</a:t>
          </a:r>
        </a:p>
      </dsp:txBody>
      <dsp:txXfrm rot="10800000">
        <a:off x="0" y="636"/>
        <a:ext cx="10830641" cy="888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64594-3EBF-B04F-B620-9D9193FDBA1B}">
      <dsp:nvSpPr>
        <dsp:cNvPr id="0" name=""/>
        <dsp:cNvSpPr/>
      </dsp:nvSpPr>
      <dsp:spPr>
        <a:xfrm>
          <a:off x="0" y="518177"/>
          <a:ext cx="6261100" cy="781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D501CF49-7219-FB46-823A-BE876523E9EE}">
      <dsp:nvSpPr>
        <dsp:cNvPr id="0" name=""/>
        <dsp:cNvSpPr/>
      </dsp:nvSpPr>
      <dsp:spPr>
        <a:xfrm>
          <a:off x="313055" y="60617"/>
          <a:ext cx="4382770" cy="91512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377950">
            <a:lnSpc>
              <a:spcPct val="90000"/>
            </a:lnSpc>
            <a:spcBef>
              <a:spcPct val="0"/>
            </a:spcBef>
            <a:spcAft>
              <a:spcPct val="35000"/>
            </a:spcAft>
            <a:buNone/>
          </a:pPr>
          <a:r>
            <a:rPr lang="en-US" sz="3100" kern="1200"/>
            <a:t>HPA Axis Dysfunction</a:t>
          </a:r>
        </a:p>
      </dsp:txBody>
      <dsp:txXfrm>
        <a:off x="357727" y="105289"/>
        <a:ext cx="4293426" cy="825776"/>
      </dsp:txXfrm>
    </dsp:sp>
    <dsp:sp modelId="{E911F21E-042E-924B-941C-3690A2F108E3}">
      <dsp:nvSpPr>
        <dsp:cNvPr id="0" name=""/>
        <dsp:cNvSpPr/>
      </dsp:nvSpPr>
      <dsp:spPr>
        <a:xfrm>
          <a:off x="0" y="1924337"/>
          <a:ext cx="6261100" cy="781200"/>
        </a:xfrm>
        <a:prstGeom prst="rect">
          <a:avLst/>
        </a:prstGeom>
        <a:solidFill>
          <a:schemeClr val="lt1">
            <a:alpha val="90000"/>
            <a:hueOff val="0"/>
            <a:satOff val="0"/>
            <a:lumOff val="0"/>
            <a:alphaOff val="0"/>
          </a:schemeClr>
        </a:solidFill>
        <a:ln w="9525" cap="flat" cmpd="sng" algn="ctr">
          <a:solidFill>
            <a:schemeClr val="accent2">
              <a:hueOff val="1847440"/>
              <a:satOff val="-318"/>
              <a:lumOff val="-3268"/>
              <a:alphaOff val="0"/>
            </a:schemeClr>
          </a:solidFill>
          <a:prstDash val="solid"/>
        </a:ln>
        <a:effectLst/>
      </dsp:spPr>
      <dsp:style>
        <a:lnRef idx="1">
          <a:scrgbClr r="0" g="0" b="0"/>
        </a:lnRef>
        <a:fillRef idx="1">
          <a:scrgbClr r="0" g="0" b="0"/>
        </a:fillRef>
        <a:effectRef idx="2">
          <a:scrgbClr r="0" g="0" b="0"/>
        </a:effectRef>
        <a:fontRef idx="minor"/>
      </dsp:style>
    </dsp:sp>
    <dsp:sp modelId="{03BF3B94-3DB2-3A47-BF0D-D129D40CB9A0}">
      <dsp:nvSpPr>
        <dsp:cNvPr id="0" name=""/>
        <dsp:cNvSpPr/>
      </dsp:nvSpPr>
      <dsp:spPr>
        <a:xfrm>
          <a:off x="313055" y="1466777"/>
          <a:ext cx="4382770" cy="915120"/>
        </a:xfrm>
        <a:prstGeom prst="roundRect">
          <a:avLst/>
        </a:prstGeom>
        <a:gradFill rotWithShape="0">
          <a:gsLst>
            <a:gs pos="0">
              <a:schemeClr val="accent2">
                <a:hueOff val="1847440"/>
                <a:satOff val="-318"/>
                <a:lumOff val="-3268"/>
                <a:alphaOff val="0"/>
                <a:tint val="94000"/>
                <a:satMod val="103000"/>
                <a:lumMod val="102000"/>
              </a:schemeClr>
            </a:gs>
            <a:gs pos="50000">
              <a:schemeClr val="accent2">
                <a:hueOff val="1847440"/>
                <a:satOff val="-318"/>
                <a:lumOff val="-3268"/>
                <a:alphaOff val="0"/>
                <a:shade val="100000"/>
                <a:satMod val="110000"/>
                <a:lumMod val="100000"/>
              </a:schemeClr>
            </a:gs>
            <a:gs pos="100000">
              <a:schemeClr val="accent2">
                <a:hueOff val="1847440"/>
                <a:satOff val="-318"/>
                <a:lumOff val="-3268"/>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377950">
            <a:lnSpc>
              <a:spcPct val="90000"/>
            </a:lnSpc>
            <a:spcBef>
              <a:spcPct val="0"/>
            </a:spcBef>
            <a:spcAft>
              <a:spcPct val="35000"/>
            </a:spcAft>
            <a:buNone/>
          </a:pPr>
          <a:r>
            <a:rPr lang="en-US" sz="3100" kern="1200"/>
            <a:t>Gut Dysbiosis</a:t>
          </a:r>
        </a:p>
      </dsp:txBody>
      <dsp:txXfrm>
        <a:off x="357727" y="1511449"/>
        <a:ext cx="4293426" cy="825776"/>
      </dsp:txXfrm>
    </dsp:sp>
    <dsp:sp modelId="{C6BFCE44-9B21-724A-968B-1DC0B9308E2D}">
      <dsp:nvSpPr>
        <dsp:cNvPr id="0" name=""/>
        <dsp:cNvSpPr/>
      </dsp:nvSpPr>
      <dsp:spPr>
        <a:xfrm>
          <a:off x="0" y="3330497"/>
          <a:ext cx="6261100" cy="781200"/>
        </a:xfrm>
        <a:prstGeom prst="rect">
          <a:avLst/>
        </a:prstGeom>
        <a:solidFill>
          <a:schemeClr val="lt1">
            <a:alpha val="90000"/>
            <a:hueOff val="0"/>
            <a:satOff val="0"/>
            <a:lumOff val="0"/>
            <a:alphaOff val="0"/>
          </a:schemeClr>
        </a:solidFill>
        <a:ln w="9525" cap="flat" cmpd="sng" algn="ctr">
          <a:solidFill>
            <a:schemeClr val="accent2">
              <a:hueOff val="3694879"/>
              <a:satOff val="-635"/>
              <a:lumOff val="-6536"/>
              <a:alphaOff val="0"/>
            </a:schemeClr>
          </a:solidFill>
          <a:prstDash val="solid"/>
        </a:ln>
        <a:effectLst/>
      </dsp:spPr>
      <dsp:style>
        <a:lnRef idx="1">
          <a:scrgbClr r="0" g="0" b="0"/>
        </a:lnRef>
        <a:fillRef idx="1">
          <a:scrgbClr r="0" g="0" b="0"/>
        </a:fillRef>
        <a:effectRef idx="2">
          <a:scrgbClr r="0" g="0" b="0"/>
        </a:effectRef>
        <a:fontRef idx="minor"/>
      </dsp:style>
    </dsp:sp>
    <dsp:sp modelId="{73684DB2-4C69-394E-9CB3-2162C236BD88}">
      <dsp:nvSpPr>
        <dsp:cNvPr id="0" name=""/>
        <dsp:cNvSpPr/>
      </dsp:nvSpPr>
      <dsp:spPr>
        <a:xfrm>
          <a:off x="313055" y="2872937"/>
          <a:ext cx="4382770" cy="915120"/>
        </a:xfrm>
        <a:prstGeom prst="roundRect">
          <a:avLst/>
        </a:prstGeom>
        <a:gradFill rotWithShape="0">
          <a:gsLst>
            <a:gs pos="0">
              <a:schemeClr val="accent2">
                <a:hueOff val="3694879"/>
                <a:satOff val="-635"/>
                <a:lumOff val="-6536"/>
                <a:alphaOff val="0"/>
                <a:tint val="94000"/>
                <a:satMod val="103000"/>
                <a:lumMod val="102000"/>
              </a:schemeClr>
            </a:gs>
            <a:gs pos="50000">
              <a:schemeClr val="accent2">
                <a:hueOff val="3694879"/>
                <a:satOff val="-635"/>
                <a:lumOff val="-6536"/>
                <a:alphaOff val="0"/>
                <a:shade val="100000"/>
                <a:satMod val="110000"/>
                <a:lumMod val="100000"/>
              </a:schemeClr>
            </a:gs>
            <a:gs pos="100000">
              <a:schemeClr val="accent2">
                <a:hueOff val="3694879"/>
                <a:satOff val="-635"/>
                <a:lumOff val="-6536"/>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377950">
            <a:lnSpc>
              <a:spcPct val="90000"/>
            </a:lnSpc>
            <a:spcBef>
              <a:spcPct val="0"/>
            </a:spcBef>
            <a:spcAft>
              <a:spcPct val="35000"/>
            </a:spcAft>
            <a:buNone/>
          </a:pPr>
          <a:r>
            <a:rPr lang="en-US" sz="3100" kern="1200"/>
            <a:t>Immune System Compromise</a:t>
          </a:r>
        </a:p>
      </dsp:txBody>
      <dsp:txXfrm>
        <a:off x="357727" y="2917609"/>
        <a:ext cx="4293426" cy="825776"/>
      </dsp:txXfrm>
    </dsp:sp>
    <dsp:sp modelId="{DDFD5269-B68E-C147-A600-B935915603CD}">
      <dsp:nvSpPr>
        <dsp:cNvPr id="0" name=""/>
        <dsp:cNvSpPr/>
      </dsp:nvSpPr>
      <dsp:spPr>
        <a:xfrm>
          <a:off x="0" y="4736657"/>
          <a:ext cx="6261100" cy="781200"/>
        </a:xfrm>
        <a:prstGeom prst="rect">
          <a:avLst/>
        </a:prstGeom>
        <a:solidFill>
          <a:schemeClr val="lt1">
            <a:alpha val="90000"/>
            <a:hueOff val="0"/>
            <a:satOff val="0"/>
            <a:lumOff val="0"/>
            <a:alphaOff val="0"/>
          </a:schemeClr>
        </a:solidFill>
        <a:ln w="9525" cap="flat" cmpd="sng" algn="ctr">
          <a:solidFill>
            <a:schemeClr val="accent2">
              <a:hueOff val="5542319"/>
              <a:satOff val="-953"/>
              <a:lumOff val="-9804"/>
              <a:alphaOff val="0"/>
            </a:schemeClr>
          </a:solidFill>
          <a:prstDash val="solid"/>
        </a:ln>
        <a:effectLst/>
      </dsp:spPr>
      <dsp:style>
        <a:lnRef idx="1">
          <a:scrgbClr r="0" g="0" b="0"/>
        </a:lnRef>
        <a:fillRef idx="1">
          <a:scrgbClr r="0" g="0" b="0"/>
        </a:fillRef>
        <a:effectRef idx="2">
          <a:scrgbClr r="0" g="0" b="0"/>
        </a:effectRef>
        <a:fontRef idx="minor"/>
      </dsp:style>
    </dsp:sp>
    <dsp:sp modelId="{FC29CC41-4D0F-954D-A9AB-9529A3D4884B}">
      <dsp:nvSpPr>
        <dsp:cNvPr id="0" name=""/>
        <dsp:cNvSpPr/>
      </dsp:nvSpPr>
      <dsp:spPr>
        <a:xfrm>
          <a:off x="313055" y="4279097"/>
          <a:ext cx="4382770" cy="915120"/>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658" tIns="0" rIns="165658" bIns="0" numCol="1" spcCol="1270" anchor="ctr" anchorCtr="0">
          <a:noAutofit/>
        </a:bodyPr>
        <a:lstStyle/>
        <a:p>
          <a:pPr marL="0" lvl="0" indent="0" algn="l" defTabSz="1377950">
            <a:lnSpc>
              <a:spcPct val="90000"/>
            </a:lnSpc>
            <a:spcBef>
              <a:spcPct val="0"/>
            </a:spcBef>
            <a:spcAft>
              <a:spcPct val="35000"/>
            </a:spcAft>
            <a:buNone/>
          </a:pPr>
          <a:r>
            <a:rPr lang="en-US" sz="3100" kern="1200"/>
            <a:t>Inflammatory Disease </a:t>
          </a:r>
        </a:p>
      </dsp:txBody>
      <dsp:txXfrm>
        <a:off x="357727" y="4323769"/>
        <a:ext cx="4293426"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F3B85-0E81-CA49-9FF3-E8F2B6657F5B}">
      <dsp:nvSpPr>
        <dsp:cNvPr id="0" name=""/>
        <dsp:cNvSpPr/>
      </dsp:nvSpPr>
      <dsp:spPr>
        <a:xfrm>
          <a:off x="989988" y="1640"/>
          <a:ext cx="2765832" cy="16594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Constant hyperstimulation of the adrenal glands ultimately results in adrenal exhaustion. </a:t>
          </a:r>
        </a:p>
      </dsp:txBody>
      <dsp:txXfrm>
        <a:off x="989988" y="1640"/>
        <a:ext cx="2765832" cy="1659499"/>
      </dsp:txXfrm>
    </dsp:sp>
    <dsp:sp modelId="{AB057A6A-3177-FC42-9104-DEC4052DF70D}">
      <dsp:nvSpPr>
        <dsp:cNvPr id="0" name=""/>
        <dsp:cNvSpPr/>
      </dsp:nvSpPr>
      <dsp:spPr>
        <a:xfrm>
          <a:off x="4032404" y="1640"/>
          <a:ext cx="2765832" cy="1659499"/>
        </a:xfrm>
        <a:prstGeom prst="rect">
          <a:avLst/>
        </a:prstGeom>
        <a:solidFill>
          <a:schemeClr val="accent2">
            <a:hueOff val="1385580"/>
            <a:satOff val="-238"/>
            <a:lumOff val="-2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This is the result of being in a prolonged state of stress. </a:t>
          </a:r>
        </a:p>
      </dsp:txBody>
      <dsp:txXfrm>
        <a:off x="4032404" y="1640"/>
        <a:ext cx="2765832" cy="1659499"/>
      </dsp:txXfrm>
    </dsp:sp>
    <dsp:sp modelId="{EF111462-DB36-AE4A-82DE-1C35613C15BF}">
      <dsp:nvSpPr>
        <dsp:cNvPr id="0" name=""/>
        <dsp:cNvSpPr/>
      </dsp:nvSpPr>
      <dsp:spPr>
        <a:xfrm>
          <a:off x="7074820" y="1640"/>
          <a:ext cx="2765832" cy="1659499"/>
        </a:xfrm>
        <a:prstGeom prst="rect">
          <a:avLst/>
        </a:prstGeom>
        <a:solidFill>
          <a:schemeClr val="accent2">
            <a:hueOff val="2771159"/>
            <a:satOff val="-477"/>
            <a:lumOff val="-490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Evaluating both clinical and subclinical sources of chronic stress is paramount to clinical success. </a:t>
          </a:r>
        </a:p>
      </dsp:txBody>
      <dsp:txXfrm>
        <a:off x="7074820" y="1640"/>
        <a:ext cx="2765832" cy="1659499"/>
      </dsp:txXfrm>
    </dsp:sp>
    <dsp:sp modelId="{19F0B04F-CCB6-E540-B8BA-433A00DAF84C}">
      <dsp:nvSpPr>
        <dsp:cNvPr id="0" name=""/>
        <dsp:cNvSpPr/>
      </dsp:nvSpPr>
      <dsp:spPr>
        <a:xfrm>
          <a:off x="2511196" y="1937723"/>
          <a:ext cx="2765832" cy="1659499"/>
        </a:xfrm>
        <a:prstGeom prst="rect">
          <a:avLst/>
        </a:prstGeom>
        <a:solidFill>
          <a:schemeClr val="accent2">
            <a:hueOff val="4156739"/>
            <a:satOff val="-715"/>
            <a:lumOff val="-7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Positive lifestyle practices along with specific hormonal and nutritional support protocols will enhance recovery. </a:t>
          </a:r>
        </a:p>
      </dsp:txBody>
      <dsp:txXfrm>
        <a:off x="2511196" y="1937723"/>
        <a:ext cx="2765832" cy="1659499"/>
      </dsp:txXfrm>
    </dsp:sp>
    <dsp:sp modelId="{1EF9DF23-7AFD-2D4F-B3C2-C825AADB3447}">
      <dsp:nvSpPr>
        <dsp:cNvPr id="0" name=""/>
        <dsp:cNvSpPr/>
      </dsp:nvSpPr>
      <dsp:spPr>
        <a:xfrm>
          <a:off x="5553612" y="1937723"/>
          <a:ext cx="2765832" cy="1659499"/>
        </a:xfrm>
        <a:prstGeom prst="rect">
          <a:avLst/>
        </a:prstGeom>
        <a:solidFill>
          <a:schemeClr val="accent2">
            <a:hueOff val="5542319"/>
            <a:satOff val="-953"/>
            <a:lumOff val="-98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Failure to properly diagnose and treat the cause (source) of chronic stress will result in further adrenal exhaustion, and over time, hormone, immune and metabolic systems breakdown. </a:t>
          </a:r>
        </a:p>
      </dsp:txBody>
      <dsp:txXfrm>
        <a:off x="5553612" y="1937723"/>
        <a:ext cx="2765832" cy="16594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4B4A1-A776-6C4F-8C4F-8059075B3809}">
      <dsp:nvSpPr>
        <dsp:cNvPr id="0" name=""/>
        <dsp:cNvSpPr/>
      </dsp:nvSpPr>
      <dsp:spPr>
        <a:xfrm>
          <a:off x="0" y="189227"/>
          <a:ext cx="6261100" cy="257985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 recent study examined whether chronic stress impairs the immune system's capacity to respond to hormonal signals that terminate inflammation.</a:t>
          </a:r>
        </a:p>
      </dsp:txBody>
      <dsp:txXfrm>
        <a:off x="125938" y="315165"/>
        <a:ext cx="6009224" cy="2327974"/>
      </dsp:txXfrm>
    </dsp:sp>
    <dsp:sp modelId="{8081C8E7-48E2-C14F-872C-02E305520538}">
      <dsp:nvSpPr>
        <dsp:cNvPr id="0" name=""/>
        <dsp:cNvSpPr/>
      </dsp:nvSpPr>
      <dsp:spPr>
        <a:xfrm>
          <a:off x="0" y="2809397"/>
          <a:ext cx="6261100" cy="2579850"/>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Fifty healthy adults were studied; half were parents of cancer patients, and half were parents of healthy children. Parents of cancer patients reported more psychological distress than parents of healthy children.</a:t>
          </a:r>
        </a:p>
        <a:p>
          <a:pPr marL="0" lvl="0" indent="0" algn="l" defTabSz="622300">
            <a:lnSpc>
              <a:spcPct val="90000"/>
            </a:lnSpc>
            <a:spcBef>
              <a:spcPct val="0"/>
            </a:spcBef>
            <a:spcAft>
              <a:spcPct val="35000"/>
            </a:spcAft>
            <a:buNone/>
          </a:pPr>
          <a:r>
            <a:rPr lang="en-US" sz="1400" kern="1200" dirty="0"/>
            <a:t> They also had flatter diurnal slopes of cortisol secretion, primarily because of reduced output during the morning hours. There was also evidence that chronic stress impaired the immune system's response to anti-inflammatory signals: The capacity of a synthetic glucocorticoid hormone to suppress in vitro production of the pro-inflammatory cytokine interleukin-6was diminished among parents of cancer patients.</a:t>
          </a:r>
        </a:p>
        <a:p>
          <a:pPr marL="0" lvl="0" indent="0" algn="l" defTabSz="622300">
            <a:lnSpc>
              <a:spcPct val="90000"/>
            </a:lnSpc>
            <a:spcBef>
              <a:spcPct val="0"/>
            </a:spcBef>
            <a:spcAft>
              <a:spcPct val="35000"/>
            </a:spcAft>
            <a:buNone/>
          </a:pPr>
          <a:r>
            <a:rPr lang="en-US" sz="1400" kern="1200" dirty="0"/>
            <a:t> Findings suggest a novel pathway by which chronic stress might alter the course of inflammatory disease.</a:t>
          </a:r>
        </a:p>
      </dsp:txBody>
      <dsp:txXfrm>
        <a:off x="125938" y="2935335"/>
        <a:ext cx="6009224" cy="23279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9177C-5413-FB4C-852E-87E0F6358DFA}">
      <dsp:nvSpPr>
        <dsp:cNvPr id="0" name=""/>
        <dsp:cNvSpPr/>
      </dsp:nvSpPr>
      <dsp:spPr>
        <a:xfrm>
          <a:off x="0" y="22546"/>
          <a:ext cx="9613860" cy="11578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Our bodies are far from a microbe-free environment. Rather, the reality is our bodies are full of caverns rich in microscopic organisms that help us maintain internal homeostasis and immunostasis – often by interacting with our immune cells. These “conversations” have been shown to affect autoimmunity, inflammation, cancer, and our susceptibility to infection.</a:t>
          </a:r>
        </a:p>
      </dsp:txBody>
      <dsp:txXfrm>
        <a:off x="56522" y="79068"/>
        <a:ext cx="9500816" cy="1044817"/>
      </dsp:txXfrm>
    </dsp:sp>
    <dsp:sp modelId="{6321A494-31D5-134A-8240-B2CB3C60C3DA}">
      <dsp:nvSpPr>
        <dsp:cNvPr id="0" name=""/>
        <dsp:cNvSpPr/>
      </dsp:nvSpPr>
      <dsp:spPr>
        <a:xfrm>
          <a:off x="0" y="1220727"/>
          <a:ext cx="9613860" cy="11578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gut microbiome aids in orchestrating these communications. Depending on the balance and fitness of the gut flora, our immune response can prove to be strong and resilient, or weak and late to the game. Nurturing our gut ecosystem can be one of the most profound ways we can beef up our immune response.</a:t>
          </a:r>
        </a:p>
      </dsp:txBody>
      <dsp:txXfrm>
        <a:off x="56522" y="1277249"/>
        <a:ext cx="9500816" cy="1044817"/>
      </dsp:txXfrm>
    </dsp:sp>
    <dsp:sp modelId="{D528A827-B597-4C45-8E8E-4CAE77385682}">
      <dsp:nvSpPr>
        <dsp:cNvPr id="0" name=""/>
        <dsp:cNvSpPr/>
      </dsp:nvSpPr>
      <dsp:spPr>
        <a:xfrm>
          <a:off x="0" y="2418908"/>
          <a:ext cx="9613860" cy="11578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When dysfunctional, your gut microbiome can cause unintentional harm when performing its normal tasks, like a dull knife. However, when kept in fit condition, it performs seamlessly and precisely with less risk to surrounding areas. In this manner, a healthy gut microbiome functions well and is less likely to harm your intestinal lining - the thin barrier that keeps microbes safe and sound in their preferred environment - your gut - and keeps them from exploring other areas we don’t want – like in your blood!</a:t>
          </a:r>
        </a:p>
      </dsp:txBody>
      <dsp:txXfrm>
        <a:off x="56522" y="2475430"/>
        <a:ext cx="9500816" cy="10448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134F5-0E00-E44E-A05B-5FC7CBC26C2D}">
      <dsp:nvSpPr>
        <dsp:cNvPr id="0" name=""/>
        <dsp:cNvSpPr/>
      </dsp:nvSpPr>
      <dsp:spPr>
        <a:xfrm>
          <a:off x="0" y="109040"/>
          <a:ext cx="10830641" cy="16457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90% of serotonin is produced and stored in the gut. 10% is produced by neurons in the central nervous system.</a:t>
          </a:r>
        </a:p>
      </dsp:txBody>
      <dsp:txXfrm>
        <a:off x="80339" y="189379"/>
        <a:ext cx="10669963" cy="1485073"/>
      </dsp:txXfrm>
    </dsp:sp>
    <dsp:sp modelId="{8FA6F3FD-519E-9C4A-9DA7-EC5F0D86FA7D}">
      <dsp:nvSpPr>
        <dsp:cNvPr id="0" name=""/>
        <dsp:cNvSpPr/>
      </dsp:nvSpPr>
      <dsp:spPr>
        <a:xfrm>
          <a:off x="0" y="1844071"/>
          <a:ext cx="10830641" cy="16457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Serotonin is plays a viral role in mood, hunger, appetite, influencing learning memory reward happiness physiological processes like sleep, behavior and appetite . </a:t>
          </a:r>
        </a:p>
      </dsp:txBody>
      <dsp:txXfrm>
        <a:off x="80339" y="1924410"/>
        <a:ext cx="10669963" cy="14850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B5AC7-9382-6445-96ED-42CE42A8E2C5}">
      <dsp:nvSpPr>
        <dsp:cNvPr id="0" name=""/>
        <dsp:cNvSpPr/>
      </dsp:nvSpPr>
      <dsp:spPr>
        <a:xfrm>
          <a:off x="0" y="13164"/>
          <a:ext cx="6261100" cy="1349156"/>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Sugary food. Diets with high sugar content enable unhealthy bacteria to thrive inside the gut, causing weight gain and other health conditions.</a:t>
          </a:r>
        </a:p>
      </dsp:txBody>
      <dsp:txXfrm>
        <a:off x="65860" y="79024"/>
        <a:ext cx="6129380" cy="1217436"/>
      </dsp:txXfrm>
    </dsp:sp>
    <dsp:sp modelId="{4336BAEE-F347-3941-AFE7-378BA1FCA8B1}">
      <dsp:nvSpPr>
        <dsp:cNvPr id="0" name=""/>
        <dsp:cNvSpPr/>
      </dsp:nvSpPr>
      <dsp:spPr>
        <a:xfrm>
          <a:off x="0" y="1414161"/>
          <a:ext cx="6261100" cy="1349156"/>
        </a:xfrm>
        <a:prstGeom prst="roundRect">
          <a:avLst/>
        </a:prstGeom>
        <a:gradFill rotWithShape="0">
          <a:gsLst>
            <a:gs pos="0">
              <a:schemeClr val="accent2">
                <a:hueOff val="1847440"/>
                <a:satOff val="-318"/>
                <a:lumOff val="-3268"/>
                <a:alphaOff val="0"/>
                <a:tint val="94000"/>
                <a:satMod val="103000"/>
                <a:lumMod val="102000"/>
              </a:schemeClr>
            </a:gs>
            <a:gs pos="50000">
              <a:schemeClr val="accent2">
                <a:hueOff val="1847440"/>
                <a:satOff val="-318"/>
                <a:lumOff val="-3268"/>
                <a:alphaOff val="0"/>
                <a:shade val="100000"/>
                <a:satMod val="110000"/>
                <a:lumMod val="100000"/>
              </a:schemeClr>
            </a:gs>
            <a:gs pos="100000">
              <a:schemeClr val="accent2">
                <a:hueOff val="1847440"/>
                <a:satOff val="-318"/>
                <a:lumOff val="-3268"/>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Artificial sweeteners like saccharin or aspartame, reduce good bacteria in your gut and can lead to high levels of blood sugar.</a:t>
          </a:r>
        </a:p>
      </dsp:txBody>
      <dsp:txXfrm>
        <a:off x="65860" y="1480021"/>
        <a:ext cx="6129380" cy="1217436"/>
      </dsp:txXfrm>
    </dsp:sp>
    <dsp:sp modelId="{ADC03B10-BAF7-044D-A136-21E54BD44C0A}">
      <dsp:nvSpPr>
        <dsp:cNvPr id="0" name=""/>
        <dsp:cNvSpPr/>
      </dsp:nvSpPr>
      <dsp:spPr>
        <a:xfrm>
          <a:off x="0" y="2815157"/>
          <a:ext cx="6261100" cy="1349156"/>
        </a:xfrm>
        <a:prstGeom prst="roundRect">
          <a:avLst/>
        </a:prstGeom>
        <a:gradFill rotWithShape="0">
          <a:gsLst>
            <a:gs pos="0">
              <a:schemeClr val="accent2">
                <a:hueOff val="3694879"/>
                <a:satOff val="-635"/>
                <a:lumOff val="-6536"/>
                <a:alphaOff val="0"/>
                <a:tint val="94000"/>
                <a:satMod val="103000"/>
                <a:lumMod val="102000"/>
              </a:schemeClr>
            </a:gs>
            <a:gs pos="50000">
              <a:schemeClr val="accent2">
                <a:hueOff val="3694879"/>
                <a:satOff val="-635"/>
                <a:lumOff val="-6536"/>
                <a:alphaOff val="0"/>
                <a:shade val="100000"/>
                <a:satMod val="110000"/>
                <a:lumMod val="100000"/>
              </a:schemeClr>
            </a:gs>
            <a:gs pos="100000">
              <a:schemeClr val="accent2">
                <a:hueOff val="3694879"/>
                <a:satOff val="-635"/>
                <a:lumOff val="-6536"/>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Unhealthy fats. While fats like Omega 3 help the good gut bacteria, saturated fats can cause bad bacteria to thrive.</a:t>
          </a:r>
        </a:p>
      </dsp:txBody>
      <dsp:txXfrm>
        <a:off x="65860" y="2881017"/>
        <a:ext cx="6129380" cy="1217436"/>
      </dsp:txXfrm>
    </dsp:sp>
    <dsp:sp modelId="{341079CD-F4FE-1B4C-94DC-14A4027676B4}">
      <dsp:nvSpPr>
        <dsp:cNvPr id="0" name=""/>
        <dsp:cNvSpPr/>
      </dsp:nvSpPr>
      <dsp:spPr>
        <a:xfrm>
          <a:off x="0" y="4216153"/>
          <a:ext cx="6261100" cy="1349156"/>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Processed or cured meats contain not only high amounts of sodium, but also flavorings, preservatives, and chemicals, including nitrites that are known to be unhealthy.</a:t>
          </a:r>
        </a:p>
      </dsp:txBody>
      <dsp:txXfrm>
        <a:off x="65860" y="4282013"/>
        <a:ext cx="6129380" cy="12174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2420B-D4BC-4240-AB90-EF892FA06A6B}">
      <dsp:nvSpPr>
        <dsp:cNvPr id="0" name=""/>
        <dsp:cNvSpPr/>
      </dsp:nvSpPr>
      <dsp:spPr>
        <a:xfrm>
          <a:off x="919867" y="525899"/>
          <a:ext cx="1444966" cy="14449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3AD803-DE25-4EDD-B9F9-539A55FD9153}">
      <dsp:nvSpPr>
        <dsp:cNvPr id="0" name=""/>
        <dsp:cNvSpPr/>
      </dsp:nvSpPr>
      <dsp:spPr>
        <a:xfrm>
          <a:off x="36832" y="2352963"/>
          <a:ext cx="32110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Frontal Lobe- flexor inhibition, executive function, sympathetic nervous system activation, our decision maker.  </a:t>
          </a:r>
        </a:p>
      </dsp:txBody>
      <dsp:txXfrm>
        <a:off x="36832" y="2352963"/>
        <a:ext cx="3211037" cy="720000"/>
      </dsp:txXfrm>
    </dsp:sp>
    <dsp:sp modelId="{0E39F35B-A5D5-4E3A-BFF3-42D130F8FCF0}">
      <dsp:nvSpPr>
        <dsp:cNvPr id="0" name=""/>
        <dsp:cNvSpPr/>
      </dsp:nvSpPr>
      <dsp:spPr>
        <a:xfrm>
          <a:off x="4692837" y="525899"/>
          <a:ext cx="1444966" cy="14449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DE284D-EA2B-4EB7-A02A-8AEA7B4EAC54}">
      <dsp:nvSpPr>
        <dsp:cNvPr id="0" name=""/>
        <dsp:cNvSpPr/>
      </dsp:nvSpPr>
      <dsp:spPr>
        <a:xfrm>
          <a:off x="3809801" y="2352963"/>
          <a:ext cx="32110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Temporal Lobe- emotional brain</a:t>
          </a:r>
        </a:p>
      </dsp:txBody>
      <dsp:txXfrm>
        <a:off x="3809801" y="2352963"/>
        <a:ext cx="3211037" cy="720000"/>
      </dsp:txXfrm>
    </dsp:sp>
    <dsp:sp modelId="{93260396-2D2F-4EF7-A153-269D022752D5}">
      <dsp:nvSpPr>
        <dsp:cNvPr id="0" name=""/>
        <dsp:cNvSpPr/>
      </dsp:nvSpPr>
      <dsp:spPr>
        <a:xfrm>
          <a:off x="8465806" y="525899"/>
          <a:ext cx="1444966" cy="14449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CCF018-1451-4457-B898-3BE611D26DC6}">
      <dsp:nvSpPr>
        <dsp:cNvPr id="0" name=""/>
        <dsp:cNvSpPr/>
      </dsp:nvSpPr>
      <dsp:spPr>
        <a:xfrm>
          <a:off x="7582770" y="2352963"/>
          <a:ext cx="32110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GET MOVING </a:t>
          </a:r>
        </a:p>
      </dsp:txBody>
      <dsp:txXfrm>
        <a:off x="7582770" y="2352963"/>
        <a:ext cx="3211037"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7F696-7D65-46CB-AD4A-18C31A0F35D3}">
      <dsp:nvSpPr>
        <dsp:cNvPr id="0" name=""/>
        <dsp:cNvSpPr/>
      </dsp:nvSpPr>
      <dsp:spPr>
        <a:xfrm>
          <a:off x="0" y="680"/>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974E77-7380-4BF0-A5E0-287B39ECF4FC}">
      <dsp:nvSpPr>
        <dsp:cNvPr id="0" name=""/>
        <dsp:cNvSpPr/>
      </dsp:nvSpPr>
      <dsp:spPr>
        <a:xfrm>
          <a:off x="482021" y="359209"/>
          <a:ext cx="876403" cy="8764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1400BF-0F94-4C25-AF03-23FEA932475E}">
      <dsp:nvSpPr>
        <dsp:cNvPr id="0" name=""/>
        <dsp:cNvSpPr/>
      </dsp:nvSpPr>
      <dsp:spPr>
        <a:xfrm>
          <a:off x="1840447" y="680"/>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3"/>
            </a:rPr>
            <a:t>drlexie@oybcs.com</a:t>
          </a:r>
          <a:endParaRPr lang="en-US" sz="2500" kern="1200"/>
        </a:p>
      </dsp:txBody>
      <dsp:txXfrm>
        <a:off x="1840447" y="680"/>
        <a:ext cx="4420652" cy="1593460"/>
      </dsp:txXfrm>
    </dsp:sp>
    <dsp:sp modelId="{6F4799D8-F331-4098-9DBB-27F8C7844CC5}">
      <dsp:nvSpPr>
        <dsp:cNvPr id="0" name=""/>
        <dsp:cNvSpPr/>
      </dsp:nvSpPr>
      <dsp:spPr>
        <a:xfrm>
          <a:off x="0" y="1992507"/>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A1B047-1F1E-402A-85EC-4F9ED1FC8B21}">
      <dsp:nvSpPr>
        <dsp:cNvPr id="0" name=""/>
        <dsp:cNvSpPr/>
      </dsp:nvSpPr>
      <dsp:spPr>
        <a:xfrm>
          <a:off x="482021" y="2351035"/>
          <a:ext cx="876403" cy="87640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1BAC4D-514F-45EA-ADD6-A3E78FAFE500}">
      <dsp:nvSpPr>
        <dsp:cNvPr id="0" name=""/>
        <dsp:cNvSpPr/>
      </dsp:nvSpPr>
      <dsp:spPr>
        <a:xfrm>
          <a:off x="1840447" y="1992507"/>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6"/>
            </a:rPr>
            <a:t>Drtommy@oybcs.com</a:t>
          </a:r>
          <a:endParaRPr lang="en-US" sz="2500" kern="1200"/>
        </a:p>
      </dsp:txBody>
      <dsp:txXfrm>
        <a:off x="1840447" y="1992507"/>
        <a:ext cx="4420652" cy="1593460"/>
      </dsp:txXfrm>
    </dsp:sp>
    <dsp:sp modelId="{7BA36830-EAC0-4075-881F-F1F143FF2D39}">
      <dsp:nvSpPr>
        <dsp:cNvPr id="0" name=""/>
        <dsp:cNvSpPr/>
      </dsp:nvSpPr>
      <dsp:spPr>
        <a:xfrm>
          <a:off x="0" y="3984333"/>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07A213-75F6-41CD-9405-5DDB3E95E283}">
      <dsp:nvSpPr>
        <dsp:cNvPr id="0" name=""/>
        <dsp:cNvSpPr/>
      </dsp:nvSpPr>
      <dsp:spPr>
        <a:xfrm>
          <a:off x="482021" y="4342861"/>
          <a:ext cx="876403" cy="8764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C290F9-6B7E-494C-BF9A-2592B4020B8D}">
      <dsp:nvSpPr>
        <dsp:cNvPr id="0" name=""/>
        <dsp:cNvSpPr/>
      </dsp:nvSpPr>
      <dsp:spPr>
        <a:xfrm>
          <a:off x="1840447" y="3984333"/>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111250">
            <a:lnSpc>
              <a:spcPct val="90000"/>
            </a:lnSpc>
            <a:spcBef>
              <a:spcPct val="0"/>
            </a:spcBef>
            <a:spcAft>
              <a:spcPct val="35000"/>
            </a:spcAft>
            <a:buNone/>
          </a:pPr>
          <a:r>
            <a:rPr lang="en-US" sz="2500" kern="1200"/>
            <a:t>Optimalyou.health</a:t>
          </a:r>
        </a:p>
      </dsp:txBody>
      <dsp:txXfrm>
        <a:off x="1840447" y="3984333"/>
        <a:ext cx="4420652" cy="15934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4/6/2021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4/6/2021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png"/><Relationship Id="rId7" Type="http://schemas.openxmlformats.org/officeDocument/2006/relationships/diagramColors" Target="../diagrams/colors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hyperlink" Target="https://www.amazon.com/gp/product/B079B7FK2G/ref=as_li_tl?ie=UTF8&amp;camp=1789&amp;creative=9325&amp;creativeASIN=B079B7FK2G&amp;linkCode=as2&amp;tag=raisiindepkid-20&amp;linkId=db74a510677a4e95e190f3a8eb7f50fa" TargetMode="External"/><Relationship Id="rId3" Type="http://schemas.openxmlformats.org/officeDocument/2006/relationships/image" Target="../media/image2.png"/><Relationship Id="rId7" Type="http://schemas.openxmlformats.org/officeDocument/2006/relationships/hyperlink" Target="https://www.amazon.com/gp/product/B00JWSODNQ/ref=as_li_tl?ie=UTF8&amp;camp=1789&amp;creative=9325&amp;creativeASIN=B00JWSODNQ&amp;linkCode=as2&amp;tag=raisiindepkid-20&amp;linkId=1af1fbac2c8539054b34a5a3c36498b1"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amazon.com/gp/product/B005XQWZTU/ref=as_li_tl?ie=UTF8&amp;camp=1789&amp;creative=9325&amp;creativeASIN=B005XQWZTU&amp;linkCode=as2&amp;tag=raisiindepkid-20&amp;linkId=bf5b17ca37226eecd451a45810998e37" TargetMode="External"/><Relationship Id="rId5" Type="http://schemas.openxmlformats.org/officeDocument/2006/relationships/hyperlink" Target="https://www.amazon.com/gp/product/B07MPQ7ZHT/ref=as_li_tl?ie=UTF8&amp;camp=1789&amp;creative=9325&amp;creativeASIN=B07MPQ7ZHT&amp;linkCode=as2&amp;tag=raisiindepkid-20&amp;linkId=63206fe19bae39bb4939eb3cdb553380" TargetMode="External"/><Relationship Id="rId10" Type="http://schemas.openxmlformats.org/officeDocument/2006/relationships/hyperlink" Target="https://www.amazon.com/gp/product/B07GVPZN6H/ref=as_li_tl?ie=UTF8&amp;camp=1789&amp;creative=9325&amp;creativeASIN=B07GVPZN6H&amp;linkCode=as2&amp;tag=raisiindepkid-20&amp;linkId=571c5810e473d304a8fa0c4fa32d1e61" TargetMode="External"/><Relationship Id="rId4" Type="http://schemas.openxmlformats.org/officeDocument/2006/relationships/image" Target="../media/image3.png"/><Relationship Id="rId9" Type="http://schemas.openxmlformats.org/officeDocument/2006/relationships/hyperlink" Target="https://www.amazon.com/gp/product/B07GVQ8BRL/ref=as_li_tl?ie=UTF8&amp;camp=1789&amp;creative=9325&amp;creativeASIN=B07GVQ8BRL&amp;linkCode=as2&amp;tag=raisiindepkid-20&amp;linkId=877c7d117c1b87a2b03b72f0826c6205" TargetMode="External"/></Relationships>
</file>

<file path=ppt/slides/_rels/slide2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8.png"/><Relationship Id="rId7" Type="http://schemas.openxmlformats.org/officeDocument/2006/relationships/diagramColors" Target="../diagrams/colors9.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9.xml.rels><?xml version="1.0" encoding="UTF-8" standalone="yes"?>
<Relationships xmlns="http://schemas.openxmlformats.org/package/2006/relationships"><Relationship Id="rId2" Type="http://schemas.openxmlformats.org/officeDocument/2006/relationships/hyperlink" Target="https://www.ncbi.nlm.nih.gov/books/NBK56085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3E8A9A-DA4B-4F12-9331-219EBE523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1C4DCE7A-0E46-404B-9E0D-E93DC7B2A8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DD673B7-F6B7-43EE-936B-D09F3A33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81776" cy="6858000"/>
          </a:xfrm>
          <a:prstGeom prst="rect">
            <a:avLst/>
          </a:prstGeom>
          <a:solidFill>
            <a:schemeClr val="bg1"/>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194AF-817C-614E-A691-2567C53415D5}"/>
              </a:ext>
            </a:extLst>
          </p:cNvPr>
          <p:cNvSpPr>
            <a:spLocks noGrp="1"/>
          </p:cNvSpPr>
          <p:nvPr>
            <p:ph type="title"/>
          </p:nvPr>
        </p:nvSpPr>
        <p:spPr>
          <a:xfrm>
            <a:off x="6770849" y="643466"/>
            <a:ext cx="3846292" cy="5205943"/>
          </a:xfrm>
        </p:spPr>
        <p:txBody>
          <a:bodyPr anchor="b">
            <a:normAutofit/>
          </a:bodyPr>
          <a:lstStyle/>
          <a:p>
            <a:pPr algn="r"/>
            <a:r>
              <a:rPr lang="en-US" sz="4800">
                <a:solidFill>
                  <a:schemeClr val="accent1"/>
                </a:solidFill>
              </a:rPr>
              <a:t>Anxiety &amp; Stress Coping- The Natural Approach </a:t>
            </a:r>
            <a:br>
              <a:rPr lang="en-US" sz="4800">
                <a:solidFill>
                  <a:schemeClr val="accent1"/>
                </a:solidFill>
              </a:rPr>
            </a:br>
            <a:endParaRPr lang="en-US" sz="4800">
              <a:solidFill>
                <a:schemeClr val="accent1"/>
              </a:solidFill>
            </a:endParaRPr>
          </a:p>
        </p:txBody>
      </p:sp>
      <p:sp>
        <p:nvSpPr>
          <p:cNvPr id="3" name="Content Placeholder 2">
            <a:extLst>
              <a:ext uri="{FF2B5EF4-FFF2-40B4-BE49-F238E27FC236}">
                <a16:creationId xmlns:a16="http://schemas.microsoft.com/office/drawing/2014/main" id="{5D185B29-F094-BC40-BD6E-6BB3A1039E62}"/>
              </a:ext>
            </a:extLst>
          </p:cNvPr>
          <p:cNvSpPr>
            <a:spLocks noGrp="1"/>
          </p:cNvSpPr>
          <p:nvPr>
            <p:ph idx="1"/>
          </p:nvPr>
        </p:nvSpPr>
        <p:spPr>
          <a:xfrm>
            <a:off x="680321" y="965200"/>
            <a:ext cx="5410207" cy="4884209"/>
          </a:xfrm>
        </p:spPr>
        <p:txBody>
          <a:bodyPr anchor="ctr">
            <a:normAutofit/>
          </a:bodyPr>
          <a:lstStyle/>
          <a:p>
            <a:pPr marL="0" indent="0">
              <a:buNone/>
            </a:pPr>
            <a:r>
              <a:rPr lang="en-US" sz="2000" dirty="0"/>
              <a:t>Dr. Alexis Romero, DC Dr. Thomas Romero, DC</a:t>
            </a:r>
          </a:p>
          <a:p>
            <a:endParaRPr lang="en-US" sz="2000" dirty="0"/>
          </a:p>
        </p:txBody>
      </p:sp>
    </p:spTree>
    <p:extLst>
      <p:ext uri="{BB962C8B-B14F-4D97-AF65-F5344CB8AC3E}">
        <p14:creationId xmlns:p14="http://schemas.microsoft.com/office/powerpoint/2010/main" val="140115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6" name="Rectangle 3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1DECCC7-380C-2645-8C88-1F4042DD99F1}"/>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solidFill>
                  <a:srgbClr val="FFFFFF"/>
                </a:solidFill>
              </a:rPr>
              <a:t>In other words…</a:t>
            </a:r>
          </a:p>
        </p:txBody>
      </p:sp>
      <p:sp>
        <p:nvSpPr>
          <p:cNvPr id="4" name="Rectangle 3">
            <a:extLst>
              <a:ext uri="{FF2B5EF4-FFF2-40B4-BE49-F238E27FC236}">
                <a16:creationId xmlns:a16="http://schemas.microsoft.com/office/drawing/2014/main" id="{0993EB48-7A60-EE42-8375-824E9A2140B7}"/>
              </a:ext>
            </a:extLst>
          </p:cNvPr>
          <p:cNvSpPr/>
          <p:nvPr/>
        </p:nvSpPr>
        <p:spPr>
          <a:xfrm>
            <a:off x="5287995" y="661106"/>
            <a:ext cx="6257362" cy="5503101"/>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000" dirty="0">
                <a:solidFill>
                  <a:srgbClr val="FFFFFF"/>
                </a:solidFill>
              </a:rPr>
              <a:t>chronic </a:t>
            </a:r>
            <a:r>
              <a:rPr lang="en-US" sz="2000" b="1" dirty="0">
                <a:solidFill>
                  <a:srgbClr val="FFFFFF"/>
                </a:solidFill>
              </a:rPr>
              <a:t>stress</a:t>
            </a:r>
            <a:r>
              <a:rPr lang="en-US" sz="2000" dirty="0">
                <a:solidFill>
                  <a:srgbClr val="FFFFFF"/>
                </a:solidFill>
              </a:rPr>
              <a:t> dysregulates innate and adaptive </a:t>
            </a:r>
            <a:r>
              <a:rPr lang="en-US" sz="2000" b="1" dirty="0">
                <a:solidFill>
                  <a:srgbClr val="FFFFFF"/>
                </a:solidFill>
              </a:rPr>
              <a:t>immune responses</a:t>
            </a:r>
            <a:r>
              <a:rPr lang="en-US" sz="2000" dirty="0">
                <a:solidFill>
                  <a:srgbClr val="FFFFFF"/>
                </a:solidFill>
              </a:rPr>
              <a:t> by changing the type 1-type 2 cytokine balance and </a:t>
            </a:r>
            <a:r>
              <a:rPr lang="en-US" sz="2000" b="1" dirty="0">
                <a:solidFill>
                  <a:srgbClr val="FFFFFF"/>
                </a:solidFill>
              </a:rPr>
              <a:t>suppresses immunity</a:t>
            </a:r>
            <a:r>
              <a:rPr lang="en-US" sz="2000" dirty="0">
                <a:solidFill>
                  <a:srgbClr val="FFFFFF"/>
                </a:solidFill>
              </a:rPr>
              <a:t> by decreasing leukocyte numbers, trafficking, and </a:t>
            </a:r>
            <a:r>
              <a:rPr lang="en-US" sz="2000" b="1" dirty="0">
                <a:solidFill>
                  <a:srgbClr val="FFFFFF"/>
                </a:solidFill>
              </a:rPr>
              <a:t>function</a:t>
            </a:r>
            <a:r>
              <a:rPr lang="en-US" sz="2000" dirty="0">
                <a:solidFill>
                  <a:srgbClr val="FFFFFF"/>
                </a:solidFill>
              </a:rPr>
              <a:t>. ... Psychological </a:t>
            </a:r>
            <a:r>
              <a:rPr lang="en-US" sz="2000" b="1" dirty="0">
                <a:solidFill>
                  <a:srgbClr val="FFFFFF"/>
                </a:solidFill>
              </a:rPr>
              <a:t>stress</a:t>
            </a:r>
            <a:r>
              <a:rPr lang="en-US" sz="2000" dirty="0">
                <a:solidFill>
                  <a:srgbClr val="FFFFFF"/>
                </a:solidFill>
              </a:rPr>
              <a:t> is known to </a:t>
            </a:r>
            <a:r>
              <a:rPr lang="en-US" sz="2000" b="1" dirty="0">
                <a:solidFill>
                  <a:srgbClr val="FFFFFF"/>
                </a:solidFill>
              </a:rPr>
              <a:t>suppress immune function</a:t>
            </a:r>
            <a:r>
              <a:rPr lang="en-US" sz="2000" dirty="0">
                <a:solidFill>
                  <a:srgbClr val="FFFFFF"/>
                </a:solidFill>
              </a:rPr>
              <a:t> and increase susceptibility to infections and cancer.</a:t>
            </a:r>
          </a:p>
        </p:txBody>
      </p:sp>
    </p:spTree>
    <p:extLst>
      <p:ext uri="{BB962C8B-B14F-4D97-AF65-F5344CB8AC3E}">
        <p14:creationId xmlns:p14="http://schemas.microsoft.com/office/powerpoint/2010/main" val="273945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F1EA-553F-9E4E-B375-FB498328F2F3}"/>
              </a:ext>
            </a:extLst>
          </p:cNvPr>
          <p:cNvSpPr>
            <a:spLocks noGrp="1"/>
          </p:cNvSpPr>
          <p:nvPr>
            <p:ph type="title"/>
          </p:nvPr>
        </p:nvSpPr>
        <p:spPr/>
        <p:txBody>
          <a:bodyPr/>
          <a:lstStyle/>
          <a:p>
            <a:r>
              <a:rPr lang="en-US" dirty="0"/>
              <a:t>Easy ways to support immune health </a:t>
            </a:r>
          </a:p>
        </p:txBody>
      </p:sp>
      <p:sp>
        <p:nvSpPr>
          <p:cNvPr id="3" name="Content Placeholder 2">
            <a:extLst>
              <a:ext uri="{FF2B5EF4-FFF2-40B4-BE49-F238E27FC236}">
                <a16:creationId xmlns:a16="http://schemas.microsoft.com/office/drawing/2014/main" id="{016BEA7E-B513-3E45-A0BE-D16D4D4D9DFA}"/>
              </a:ext>
            </a:extLst>
          </p:cNvPr>
          <p:cNvSpPr>
            <a:spLocks noGrp="1"/>
          </p:cNvSpPr>
          <p:nvPr>
            <p:ph idx="1"/>
          </p:nvPr>
        </p:nvSpPr>
        <p:spPr/>
        <p:txBody>
          <a:bodyPr>
            <a:normAutofit fontScale="92500" lnSpcReduction="20000"/>
          </a:bodyPr>
          <a:lstStyle/>
          <a:p>
            <a:r>
              <a:rPr lang="en-US" dirty="0"/>
              <a:t>Vit C</a:t>
            </a:r>
          </a:p>
          <a:p>
            <a:pPr lvl="1"/>
            <a:r>
              <a:rPr lang="en-US" dirty="0"/>
              <a:t>Kiwi </a:t>
            </a:r>
          </a:p>
          <a:p>
            <a:pPr lvl="1"/>
            <a:r>
              <a:rPr lang="en-US" dirty="0"/>
              <a:t>Citrus</a:t>
            </a:r>
          </a:p>
          <a:p>
            <a:r>
              <a:rPr lang="en-US" dirty="0"/>
              <a:t>Zinc</a:t>
            </a:r>
          </a:p>
          <a:p>
            <a:pPr lvl="1"/>
            <a:r>
              <a:rPr lang="en-US" dirty="0"/>
              <a:t>Lamb and grass fed beef</a:t>
            </a:r>
          </a:p>
          <a:p>
            <a:pPr lvl="1"/>
            <a:r>
              <a:rPr lang="en-US" dirty="0"/>
              <a:t>Chick Peas</a:t>
            </a:r>
          </a:p>
          <a:p>
            <a:pPr lvl="1"/>
            <a:endParaRPr lang="en-US" dirty="0"/>
          </a:p>
          <a:p>
            <a:r>
              <a:rPr lang="en-US" dirty="0"/>
              <a:t>Vit D</a:t>
            </a:r>
          </a:p>
          <a:p>
            <a:pPr lvl="1"/>
            <a:r>
              <a:rPr lang="en-US" dirty="0"/>
              <a:t>Beef Liver</a:t>
            </a:r>
          </a:p>
          <a:p>
            <a:pPr lvl="1"/>
            <a:r>
              <a:rPr lang="en-US" dirty="0"/>
              <a:t>Eggs</a:t>
            </a:r>
          </a:p>
          <a:p>
            <a:pPr lvl="1"/>
            <a:r>
              <a:rPr lang="en-US" dirty="0"/>
              <a:t>Salmon</a:t>
            </a:r>
          </a:p>
          <a:p>
            <a:r>
              <a:rPr lang="en-US" dirty="0"/>
              <a:t>Hydration  </a:t>
            </a:r>
          </a:p>
        </p:txBody>
      </p:sp>
    </p:spTree>
    <p:extLst>
      <p:ext uri="{BB962C8B-B14F-4D97-AF65-F5344CB8AC3E}">
        <p14:creationId xmlns:p14="http://schemas.microsoft.com/office/powerpoint/2010/main" val="1839556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F9E774-F054-4892-8E69-C76B2C8545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6" name="Picture 15">
            <a:extLst>
              <a:ext uri="{FF2B5EF4-FFF2-40B4-BE49-F238E27FC236}">
                <a16:creationId xmlns:a16="http://schemas.microsoft.com/office/drawing/2014/main" id="{BEF6A099-2A38-4C66-88FF-FDBCB564E5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D0D98427-7B26-46E2-93FE-CB8CD3854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5A4233-F980-4EF6-B2C0-D7C63E752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DDA85F-FFE1-334C-AC43-597D3DF3D1DE}"/>
              </a:ext>
            </a:extLst>
          </p:cNvPr>
          <p:cNvSpPr>
            <a:spLocks noGrp="1"/>
          </p:cNvSpPr>
          <p:nvPr>
            <p:ph type="title"/>
          </p:nvPr>
        </p:nvSpPr>
        <p:spPr>
          <a:xfrm>
            <a:off x="680321" y="753228"/>
            <a:ext cx="4136123" cy="1080938"/>
          </a:xfrm>
        </p:spPr>
        <p:txBody>
          <a:bodyPr>
            <a:normAutofit/>
          </a:bodyPr>
          <a:lstStyle/>
          <a:p>
            <a:r>
              <a:rPr lang="en-US" sz="2400">
                <a:solidFill>
                  <a:srgbClr val="FFFFFF"/>
                </a:solidFill>
              </a:rPr>
              <a:t>WATER </a:t>
            </a:r>
            <a:br>
              <a:rPr lang="en-US" sz="2400">
                <a:solidFill>
                  <a:srgbClr val="FFFFFF"/>
                </a:solidFill>
              </a:rPr>
            </a:br>
            <a:r>
              <a:rPr lang="en-US" sz="2400">
                <a:solidFill>
                  <a:srgbClr val="FFFFFF"/>
                </a:solidFill>
              </a:rPr>
              <a:t>WATER</a:t>
            </a:r>
            <a:br>
              <a:rPr lang="en-US" sz="2400">
                <a:solidFill>
                  <a:srgbClr val="FFFFFF"/>
                </a:solidFill>
              </a:rPr>
            </a:br>
            <a:r>
              <a:rPr lang="en-US" sz="2400">
                <a:solidFill>
                  <a:srgbClr val="FFFFFF"/>
                </a:solidFill>
              </a:rPr>
              <a:t>WATER</a:t>
            </a:r>
          </a:p>
        </p:txBody>
      </p:sp>
      <p:pic>
        <p:nvPicPr>
          <p:cNvPr id="22" name="Picture 21">
            <a:extLst>
              <a:ext uri="{FF2B5EF4-FFF2-40B4-BE49-F238E27FC236}">
                <a16:creationId xmlns:a16="http://schemas.microsoft.com/office/drawing/2014/main" id="{3B7E3E62-AACE-4D18-93B3-B4C452E28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9" name="Content Placeholder 8">
            <a:extLst>
              <a:ext uri="{FF2B5EF4-FFF2-40B4-BE49-F238E27FC236}">
                <a16:creationId xmlns:a16="http://schemas.microsoft.com/office/drawing/2014/main" id="{E46533B6-3947-4090-B67E-1831538D858A}"/>
              </a:ext>
            </a:extLst>
          </p:cNvPr>
          <p:cNvSpPr>
            <a:spLocks noGrp="1"/>
          </p:cNvSpPr>
          <p:nvPr>
            <p:ph idx="1"/>
          </p:nvPr>
        </p:nvSpPr>
        <p:spPr>
          <a:xfrm>
            <a:off x="680321" y="2336873"/>
            <a:ext cx="3656289" cy="3599316"/>
          </a:xfrm>
        </p:spPr>
        <p:txBody>
          <a:bodyPr>
            <a:normAutofit/>
          </a:bodyPr>
          <a:lstStyle/>
          <a:p>
            <a:r>
              <a:rPr lang="en-US" sz="1400" b="1">
                <a:solidFill>
                  <a:srgbClr val="FFFFFF"/>
                </a:solidFill>
              </a:rPr>
              <a:t>Water</a:t>
            </a:r>
            <a:r>
              <a:rPr lang="en-US" sz="1400">
                <a:solidFill>
                  <a:srgbClr val="FFFFFF"/>
                </a:solidFill>
              </a:rPr>
              <a:t> helps to carry oxygen to your body cells, which results in properly functioning systems. It also works in removing toxins from the body, so drinking more of it could help prevent toxins from building up and having a negative impact on your </a:t>
            </a:r>
            <a:r>
              <a:rPr lang="en-US" sz="1400" b="1">
                <a:solidFill>
                  <a:srgbClr val="FFFFFF"/>
                </a:solidFill>
              </a:rPr>
              <a:t>immune </a:t>
            </a:r>
            <a:r>
              <a:rPr lang="en-US" sz="1400">
                <a:solidFill>
                  <a:srgbClr val="FFFFFF"/>
                </a:solidFill>
              </a:rPr>
              <a:t>system.</a:t>
            </a:r>
          </a:p>
        </p:txBody>
      </p:sp>
      <p:sp useBgFill="1">
        <p:nvSpPr>
          <p:cNvPr id="24" name="Rectangle 23">
            <a:extLst>
              <a:ext uri="{FF2B5EF4-FFF2-40B4-BE49-F238E27FC236}">
                <a16:creationId xmlns:a16="http://schemas.microsoft.com/office/drawing/2014/main" id="{421B5709-714B-4EA8-8C75-C105D9B4D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D3BB9D02-0F58-654D-BD3E-3D186E2010FF}"/>
              </a:ext>
            </a:extLst>
          </p:cNvPr>
          <p:cNvPicPr>
            <a:picLocks noChangeAspect="1"/>
          </p:cNvPicPr>
          <p:nvPr/>
        </p:nvPicPr>
        <p:blipFill rotWithShape="1">
          <a:blip r:embed="rId4"/>
          <a:srcRect t="11682" r="-2" b="8082"/>
          <a:stretch/>
        </p:blipFill>
        <p:spPr>
          <a:xfrm>
            <a:off x="5593084" y="1081216"/>
            <a:ext cx="5629268" cy="4695567"/>
          </a:xfrm>
          <a:prstGeom prst="rect">
            <a:avLst/>
          </a:prstGeom>
          <a:ln>
            <a:noFill/>
          </a:ln>
          <a:effectLst/>
        </p:spPr>
      </p:pic>
    </p:spTree>
    <p:extLst>
      <p:ext uri="{BB962C8B-B14F-4D97-AF65-F5344CB8AC3E}">
        <p14:creationId xmlns:p14="http://schemas.microsoft.com/office/powerpoint/2010/main" val="366239858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4E3A612-49A0-5342-B004-37DFC34BEBDF}"/>
              </a:ext>
            </a:extLst>
          </p:cNvPr>
          <p:cNvPicPr>
            <a:picLocks noGrp="1" noChangeAspect="1"/>
          </p:cNvPicPr>
          <p:nvPr>
            <p:ph idx="1"/>
          </p:nvPr>
        </p:nvPicPr>
        <p:blipFill rotWithShape="1">
          <a:blip r:embed="rId2"/>
          <a:srcRect t="8905" r="-1" b="-1"/>
          <a:stretch/>
        </p:blipFill>
        <p:spPr>
          <a:xfrm>
            <a:off x="20" y="10"/>
            <a:ext cx="12191675" cy="6857990"/>
          </a:xfrm>
          <a:prstGeom prst="rect">
            <a:avLst/>
          </a:prstGeom>
        </p:spPr>
      </p:pic>
      <p:sp>
        <p:nvSpPr>
          <p:cNvPr id="2" name="Title 1">
            <a:extLst>
              <a:ext uri="{FF2B5EF4-FFF2-40B4-BE49-F238E27FC236}">
                <a16:creationId xmlns:a16="http://schemas.microsoft.com/office/drawing/2014/main" id="{577BC6E4-E50C-6249-A4CB-0EDCF4E5D5C4}"/>
              </a:ext>
            </a:extLst>
          </p:cNvPr>
          <p:cNvSpPr>
            <a:spLocks noGrp="1"/>
          </p:cNvSpPr>
          <p:nvPr>
            <p:ph type="title"/>
          </p:nvPr>
        </p:nvSpPr>
        <p:spPr>
          <a:xfrm>
            <a:off x="3453421" y="5239131"/>
            <a:ext cx="5279490" cy="960087"/>
          </a:xfrm>
        </p:spPr>
        <p:txBody>
          <a:bodyPr vert="horz" lIns="91440" tIns="45720" rIns="91440" bIns="45720" rtlCol="0" anchor="t">
            <a:normAutofit/>
          </a:bodyPr>
          <a:lstStyle/>
          <a:p>
            <a:pPr algn="ctr"/>
            <a:r>
              <a:rPr lang="en-US" sz="2200" dirty="0">
                <a:solidFill>
                  <a:srgbClr val="FFFFFE"/>
                </a:solidFill>
              </a:rPr>
              <a:t>SUPPORTING YOUR STRESS REPSONSE THROUGH THE MICROBIOME </a:t>
            </a:r>
          </a:p>
        </p:txBody>
      </p:sp>
    </p:spTree>
    <p:extLst>
      <p:ext uri="{BB962C8B-B14F-4D97-AF65-F5344CB8AC3E}">
        <p14:creationId xmlns:p14="http://schemas.microsoft.com/office/powerpoint/2010/main" val="1964718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2685-6FAB-DA4A-A7C7-D2E83810ED31}"/>
              </a:ext>
            </a:extLst>
          </p:cNvPr>
          <p:cNvSpPr>
            <a:spLocks noGrp="1"/>
          </p:cNvSpPr>
          <p:nvPr>
            <p:ph type="title"/>
          </p:nvPr>
        </p:nvSpPr>
        <p:spPr/>
        <p:txBody>
          <a:bodyPr/>
          <a:lstStyle/>
          <a:p>
            <a:r>
              <a:rPr lang="en-US" dirty="0"/>
              <a:t>Our </a:t>
            </a:r>
            <a:r>
              <a:rPr lang="en-US" dirty="0" err="1"/>
              <a:t>MicroBiome</a:t>
            </a:r>
            <a:r>
              <a:rPr lang="en-US" dirty="0"/>
              <a:t> </a:t>
            </a:r>
          </a:p>
        </p:txBody>
      </p:sp>
      <p:graphicFrame>
        <p:nvGraphicFramePr>
          <p:cNvPr id="5" name="Content Placeholder 2">
            <a:extLst>
              <a:ext uri="{FF2B5EF4-FFF2-40B4-BE49-F238E27FC236}">
                <a16:creationId xmlns:a16="http://schemas.microsoft.com/office/drawing/2014/main" id="{013D9DCB-8371-4222-A017-715A4628BA82}"/>
              </a:ext>
            </a:extLst>
          </p:cNvPr>
          <p:cNvGraphicFramePr>
            <a:graphicFrameLocks noGrp="1"/>
          </p:cNvGraphicFramePr>
          <p:nvPr>
            <p:ph idx="1"/>
          </p:nvPr>
        </p:nvGraphicFramePr>
        <p:xfrm>
          <a:off x="680321" y="2336873"/>
          <a:ext cx="9613861" cy="3599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390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790C-A21C-C047-89F4-F9BC4356A06F}"/>
              </a:ext>
            </a:extLst>
          </p:cNvPr>
          <p:cNvSpPr>
            <a:spLocks noGrp="1"/>
          </p:cNvSpPr>
          <p:nvPr>
            <p:ph type="title"/>
          </p:nvPr>
        </p:nvSpPr>
        <p:spPr>
          <a:xfrm>
            <a:off x="680321" y="753228"/>
            <a:ext cx="9613861" cy="1080938"/>
          </a:xfrm>
        </p:spPr>
        <p:txBody>
          <a:bodyPr>
            <a:normAutofit/>
          </a:bodyPr>
          <a:lstStyle/>
          <a:p>
            <a:r>
              <a:rPr lang="en-US" dirty="0"/>
              <a:t>The Gut and Serotonin</a:t>
            </a:r>
          </a:p>
        </p:txBody>
      </p:sp>
      <p:graphicFrame>
        <p:nvGraphicFramePr>
          <p:cNvPr id="5" name="Content Placeholder 2">
            <a:extLst>
              <a:ext uri="{FF2B5EF4-FFF2-40B4-BE49-F238E27FC236}">
                <a16:creationId xmlns:a16="http://schemas.microsoft.com/office/drawing/2014/main" id="{69820CDE-48AA-47EA-8969-91A85BE6BEBB}"/>
              </a:ext>
            </a:extLst>
          </p:cNvPr>
          <p:cNvGraphicFramePr>
            <a:graphicFrameLocks noGrp="1"/>
          </p:cNvGraphicFramePr>
          <p:nvPr>
            <p:ph idx="1"/>
            <p:extLst>
              <p:ext uri="{D42A27DB-BD31-4B8C-83A1-F6EECF244321}">
                <p14:modId xmlns:p14="http://schemas.microsoft.com/office/powerpoint/2010/main" val="1261217960"/>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9876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19755-7FA0-5141-AC27-5163F236933E}"/>
              </a:ext>
            </a:extLst>
          </p:cNvPr>
          <p:cNvSpPr>
            <a:spLocks noGrp="1"/>
          </p:cNvSpPr>
          <p:nvPr>
            <p:ph type="title"/>
          </p:nvPr>
        </p:nvSpPr>
        <p:spPr/>
        <p:txBody>
          <a:bodyPr/>
          <a:lstStyle/>
          <a:p>
            <a:r>
              <a:rPr lang="en-US" dirty="0"/>
              <a:t>Diet </a:t>
            </a:r>
          </a:p>
        </p:txBody>
      </p:sp>
      <p:sp>
        <p:nvSpPr>
          <p:cNvPr id="3" name="Content Placeholder 2">
            <a:extLst>
              <a:ext uri="{FF2B5EF4-FFF2-40B4-BE49-F238E27FC236}">
                <a16:creationId xmlns:a16="http://schemas.microsoft.com/office/drawing/2014/main" id="{18BCFD70-724F-4247-9359-F98DB846C827}"/>
              </a:ext>
            </a:extLst>
          </p:cNvPr>
          <p:cNvSpPr>
            <a:spLocks noGrp="1"/>
          </p:cNvSpPr>
          <p:nvPr>
            <p:ph idx="1"/>
          </p:nvPr>
        </p:nvSpPr>
        <p:spPr/>
        <p:txBody>
          <a:bodyPr/>
          <a:lstStyle/>
          <a:p>
            <a:r>
              <a:rPr lang="en-US" dirty="0"/>
              <a:t>High protein, low carbs (including fruits), eliminate processed foods, dairy-free, high fat (saturated)</a:t>
            </a:r>
          </a:p>
          <a:p>
            <a:r>
              <a:rPr lang="en-US" dirty="0"/>
              <a:t>Pro Biotic </a:t>
            </a:r>
          </a:p>
          <a:p>
            <a:r>
              <a:rPr lang="en-US" dirty="0"/>
              <a:t>Multi Vitamin</a:t>
            </a:r>
          </a:p>
          <a:p>
            <a:r>
              <a:rPr lang="en-US" dirty="0"/>
              <a:t>Vit D </a:t>
            </a:r>
          </a:p>
          <a:p>
            <a:r>
              <a:rPr lang="en-US" dirty="0"/>
              <a:t>WATER WATER WATER </a:t>
            </a:r>
          </a:p>
        </p:txBody>
      </p:sp>
    </p:spTree>
    <p:extLst>
      <p:ext uri="{BB962C8B-B14F-4D97-AF65-F5344CB8AC3E}">
        <p14:creationId xmlns:p14="http://schemas.microsoft.com/office/powerpoint/2010/main" val="4000857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3">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15">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7">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6" name="Rectangle 19">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E31D8B8-C53F-834A-BC4F-BD239E62FDB6}"/>
              </a:ext>
            </a:extLst>
          </p:cNvPr>
          <p:cNvSpPr>
            <a:spLocks noGrp="1"/>
          </p:cNvSpPr>
          <p:nvPr>
            <p:ph type="title"/>
          </p:nvPr>
        </p:nvSpPr>
        <p:spPr>
          <a:xfrm>
            <a:off x="680321" y="2063262"/>
            <a:ext cx="3739279" cy="2661052"/>
          </a:xfrm>
        </p:spPr>
        <p:txBody>
          <a:bodyPr>
            <a:normAutofit/>
          </a:bodyPr>
          <a:lstStyle/>
          <a:p>
            <a:pPr algn="r"/>
            <a:r>
              <a:rPr lang="en-US" sz="4400"/>
              <a:t>FOODS TO AVOID</a:t>
            </a:r>
          </a:p>
        </p:txBody>
      </p:sp>
      <p:graphicFrame>
        <p:nvGraphicFramePr>
          <p:cNvPr id="7" name="Content Placeholder 2">
            <a:extLst>
              <a:ext uri="{FF2B5EF4-FFF2-40B4-BE49-F238E27FC236}">
                <a16:creationId xmlns:a16="http://schemas.microsoft.com/office/drawing/2014/main" id="{DF796794-B061-44AB-B110-296FB3B7E6F5}"/>
              </a:ext>
            </a:extLst>
          </p:cNvPr>
          <p:cNvGraphicFramePr>
            <a:graphicFrameLocks noGrp="1"/>
          </p:cNvGraphicFramePr>
          <p:nvPr>
            <p:ph idx="1"/>
            <p:extLst>
              <p:ext uri="{D42A27DB-BD31-4B8C-83A1-F6EECF244321}">
                <p14:modId xmlns:p14="http://schemas.microsoft.com/office/powerpoint/2010/main" val="3290686490"/>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2875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5C89-99FD-9C4F-A50B-036BABD23C31}"/>
              </a:ext>
            </a:extLst>
          </p:cNvPr>
          <p:cNvSpPr>
            <a:spLocks noGrp="1"/>
          </p:cNvSpPr>
          <p:nvPr>
            <p:ph type="title"/>
          </p:nvPr>
        </p:nvSpPr>
        <p:spPr>
          <a:xfrm>
            <a:off x="680321" y="753228"/>
            <a:ext cx="9613861" cy="1080938"/>
          </a:xfrm>
        </p:spPr>
        <p:txBody>
          <a:bodyPr>
            <a:normAutofit/>
          </a:bodyPr>
          <a:lstStyle/>
          <a:p>
            <a:r>
              <a:rPr lang="en-US" dirty="0"/>
              <a:t>THE BRAIN</a:t>
            </a:r>
          </a:p>
        </p:txBody>
      </p:sp>
      <p:graphicFrame>
        <p:nvGraphicFramePr>
          <p:cNvPr id="5" name="Content Placeholder 2">
            <a:extLst>
              <a:ext uri="{FF2B5EF4-FFF2-40B4-BE49-F238E27FC236}">
                <a16:creationId xmlns:a16="http://schemas.microsoft.com/office/drawing/2014/main" id="{DAD0CF3E-130B-4781-8124-3A2239D2A24A}"/>
              </a:ext>
            </a:extLst>
          </p:cNvPr>
          <p:cNvGraphicFramePr>
            <a:graphicFrameLocks noGrp="1"/>
          </p:cNvGraphicFramePr>
          <p:nvPr>
            <p:ph idx="1"/>
            <p:extLst>
              <p:ext uri="{D42A27DB-BD31-4B8C-83A1-F6EECF244321}">
                <p14:modId xmlns:p14="http://schemas.microsoft.com/office/powerpoint/2010/main" val="1910127509"/>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292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126" name="Picture 72">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127" name="Picture 74">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128" name="Picture 76">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129" name="Rectangle 78">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30" name="Rectangle 80">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131" name="Rectangle 82">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84">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5133" name="Rectangle 86">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4" name="Picture 88">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91" name="Rectangle 90">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489AFD8-8096-3043-B074-17A1D8AD584D}"/>
              </a:ext>
            </a:extLst>
          </p:cNvPr>
          <p:cNvSpPr>
            <a:spLocks noGrp="1"/>
          </p:cNvSpPr>
          <p:nvPr>
            <p:ph type="title"/>
          </p:nvPr>
        </p:nvSpPr>
        <p:spPr>
          <a:xfrm>
            <a:off x="503913" y="2073665"/>
            <a:ext cx="4460653" cy="2661138"/>
          </a:xfrm>
        </p:spPr>
        <p:txBody>
          <a:bodyPr vert="horz" lIns="91440" tIns="45720" rIns="91440" bIns="45720" rtlCol="0" anchor="ctr">
            <a:normAutofit/>
          </a:bodyPr>
          <a:lstStyle/>
          <a:p>
            <a:pPr algn="r"/>
            <a:r>
              <a:rPr lang="en-US" sz="5400" dirty="0"/>
              <a:t>The Connectome</a:t>
            </a:r>
          </a:p>
        </p:txBody>
      </p:sp>
      <p:pic>
        <p:nvPicPr>
          <p:cNvPr id="5124" name="Picture 4" descr="Making the Connections: Study Links Brain's Wiring to Human Traits – NIH  Director's Blog">
            <a:extLst>
              <a:ext uri="{FF2B5EF4-FFF2-40B4-BE49-F238E27FC236}">
                <a16:creationId xmlns:a16="http://schemas.microsoft.com/office/drawing/2014/main" id="{A82715A1-B2C5-7E42-8794-2A14DEFF3CF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284606" y="1175053"/>
            <a:ext cx="6260963" cy="4507893"/>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543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7"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8"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5EFF2914-8C76-2544-842F-BB788FFE6B00}"/>
              </a:ext>
            </a:extLst>
          </p:cNvPr>
          <p:cNvPicPr>
            <a:picLocks noChangeAspect="1"/>
          </p:cNvPicPr>
          <p:nvPr/>
        </p:nvPicPr>
        <p:blipFill rotWithShape="1">
          <a:blip r:embed="rId3"/>
          <a:srcRect r="1" b="19208"/>
          <a:stretch/>
        </p:blipFill>
        <p:spPr>
          <a:xfrm>
            <a:off x="4636008" y="10"/>
            <a:ext cx="7552815" cy="6856310"/>
          </a:xfrm>
          <a:prstGeom prst="rect">
            <a:avLst/>
          </a:prstGeom>
          <a:ln>
            <a:noFill/>
          </a:ln>
          <a:effectLst/>
        </p:spPr>
      </p:pic>
      <p:sp>
        <p:nvSpPr>
          <p:cNvPr id="19"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9507DE7-DA8F-F346-9EF8-F37F93EF97E5}"/>
              </a:ext>
            </a:extLst>
          </p:cNvPr>
          <p:cNvSpPr>
            <a:spLocks noGrp="1"/>
          </p:cNvSpPr>
          <p:nvPr>
            <p:ph type="title"/>
          </p:nvPr>
        </p:nvSpPr>
        <p:spPr>
          <a:xfrm>
            <a:off x="680322" y="753228"/>
            <a:ext cx="3679028" cy="1080938"/>
          </a:xfrm>
        </p:spPr>
        <p:txBody>
          <a:bodyPr>
            <a:normAutofit/>
          </a:bodyPr>
          <a:lstStyle/>
          <a:p>
            <a:r>
              <a:rPr lang="en-US" sz="3200" dirty="0"/>
              <a:t>Who we are</a:t>
            </a:r>
          </a:p>
        </p:txBody>
      </p:sp>
      <p:pic>
        <p:nvPicPr>
          <p:cNvPr id="20"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2AEE8C4A-F5CC-2046-8905-7468148E86D6}"/>
              </a:ext>
            </a:extLst>
          </p:cNvPr>
          <p:cNvSpPr>
            <a:spLocks noGrp="1"/>
          </p:cNvSpPr>
          <p:nvPr>
            <p:ph idx="1"/>
          </p:nvPr>
        </p:nvSpPr>
        <p:spPr>
          <a:xfrm>
            <a:off x="680322" y="2336873"/>
            <a:ext cx="3581635" cy="3599316"/>
          </a:xfrm>
        </p:spPr>
        <p:txBody>
          <a:bodyPr>
            <a:normAutofit/>
          </a:bodyPr>
          <a:lstStyle/>
          <a:p>
            <a:r>
              <a:rPr lang="en-US" sz="1600" dirty="0"/>
              <a:t>Dr. Lexie Romero, DC</a:t>
            </a:r>
          </a:p>
          <a:p>
            <a:r>
              <a:rPr lang="en-US" sz="1600" dirty="0"/>
              <a:t>Functional Medicine Physician</a:t>
            </a:r>
          </a:p>
          <a:p>
            <a:r>
              <a:rPr lang="en-US" sz="1600" dirty="0"/>
              <a:t>Board Certified Clinical Nutrition </a:t>
            </a:r>
          </a:p>
          <a:p>
            <a:r>
              <a:rPr lang="en-US" sz="1600" dirty="0"/>
              <a:t>Certified Autism Specialist </a:t>
            </a:r>
          </a:p>
          <a:p>
            <a:endParaRPr lang="en-US" sz="1600" dirty="0"/>
          </a:p>
          <a:p>
            <a:r>
              <a:rPr lang="en-US" sz="1600" dirty="0"/>
              <a:t>Dr. Thomas Romero, DC</a:t>
            </a:r>
          </a:p>
          <a:p>
            <a:r>
              <a:rPr lang="en-US" sz="1600" dirty="0"/>
              <a:t>Clinical Neurology Specialist</a:t>
            </a:r>
          </a:p>
          <a:p>
            <a:r>
              <a:rPr lang="en-US" sz="1600" dirty="0"/>
              <a:t>Certified Autism Specialist</a:t>
            </a:r>
          </a:p>
          <a:p>
            <a:endParaRPr lang="en-US" sz="1600" dirty="0"/>
          </a:p>
          <a:p>
            <a:r>
              <a:rPr lang="en-US" sz="1600" dirty="0"/>
              <a:t>Optimal You Wellness Center - PVB</a:t>
            </a:r>
          </a:p>
        </p:txBody>
      </p:sp>
    </p:spTree>
    <p:extLst>
      <p:ext uri="{BB962C8B-B14F-4D97-AF65-F5344CB8AC3E}">
        <p14:creationId xmlns:p14="http://schemas.microsoft.com/office/powerpoint/2010/main" val="1388192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97247A3-ED7C-9E4A-ACDC-1E17860CCEB9}"/>
              </a:ext>
            </a:extLst>
          </p:cNvPr>
          <p:cNvSpPr>
            <a:spLocks noGrp="1"/>
          </p:cNvSpPr>
          <p:nvPr>
            <p:ph type="title"/>
          </p:nvPr>
        </p:nvSpPr>
        <p:spPr>
          <a:xfrm>
            <a:off x="680321" y="753228"/>
            <a:ext cx="4136123" cy="1080938"/>
          </a:xfrm>
        </p:spPr>
        <p:txBody>
          <a:bodyPr>
            <a:normAutofit/>
          </a:bodyPr>
          <a:lstStyle/>
          <a:p>
            <a:r>
              <a:rPr lang="en-US" sz="2400" dirty="0"/>
              <a:t>Primitive Reflexes </a:t>
            </a:r>
          </a:p>
        </p:txBody>
      </p:sp>
      <p:pic>
        <p:nvPicPr>
          <p:cNvPr id="18" name="Picture 17">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9" name="Content Placeholder 8">
            <a:extLst>
              <a:ext uri="{FF2B5EF4-FFF2-40B4-BE49-F238E27FC236}">
                <a16:creationId xmlns:a16="http://schemas.microsoft.com/office/drawing/2014/main" id="{6610AFD2-F0D5-4450-B793-D645F80466D8}"/>
              </a:ext>
            </a:extLst>
          </p:cNvPr>
          <p:cNvSpPr>
            <a:spLocks noGrp="1"/>
          </p:cNvSpPr>
          <p:nvPr>
            <p:ph idx="1"/>
          </p:nvPr>
        </p:nvSpPr>
        <p:spPr>
          <a:xfrm>
            <a:off x="680321" y="2336873"/>
            <a:ext cx="4136123" cy="3599316"/>
          </a:xfrm>
        </p:spPr>
        <p:txBody>
          <a:bodyPr>
            <a:normAutofit/>
          </a:bodyPr>
          <a:lstStyle/>
          <a:p>
            <a:r>
              <a:rPr lang="en-US" dirty="0"/>
              <a:t>Primary reflexes are the epi genetic code for subcortical pathways which regulate neurotransmitters. </a:t>
            </a:r>
          </a:p>
          <a:p>
            <a:r>
              <a:rPr lang="en-US" sz="1800" dirty="0"/>
              <a:t>Sometimes they are not integrated properly leading to dysfunction</a:t>
            </a:r>
          </a:p>
          <a:p>
            <a:r>
              <a:rPr lang="en-US" sz="1800" dirty="0"/>
              <a:t>Proper evaluation is key to integrating and restoring proper function </a:t>
            </a:r>
          </a:p>
        </p:txBody>
      </p:sp>
      <p:pic>
        <p:nvPicPr>
          <p:cNvPr id="5" name="Content Placeholder 4" descr="Graphical user interface, chart, application&#10;&#10;Description automatically generated">
            <a:extLst>
              <a:ext uri="{FF2B5EF4-FFF2-40B4-BE49-F238E27FC236}">
                <a16:creationId xmlns:a16="http://schemas.microsoft.com/office/drawing/2014/main" id="{1B3523F0-5D37-644B-85C0-14F2EB216311}"/>
              </a:ext>
            </a:extLst>
          </p:cNvPr>
          <p:cNvPicPr>
            <a:picLocks noChangeAspect="1"/>
          </p:cNvPicPr>
          <p:nvPr/>
        </p:nvPicPr>
        <p:blipFill>
          <a:blip r:embed="rId4"/>
          <a:stretch>
            <a:fillRect/>
          </a:stretch>
        </p:blipFill>
        <p:spPr>
          <a:xfrm>
            <a:off x="5276090" y="701217"/>
            <a:ext cx="6303134" cy="5425085"/>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4263016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AA2F-C262-6C41-87DB-E2F04BF7247B}"/>
              </a:ext>
            </a:extLst>
          </p:cNvPr>
          <p:cNvSpPr>
            <a:spLocks noGrp="1"/>
          </p:cNvSpPr>
          <p:nvPr>
            <p:ph type="title"/>
          </p:nvPr>
        </p:nvSpPr>
        <p:spPr/>
        <p:txBody>
          <a:bodyPr/>
          <a:lstStyle/>
          <a:p>
            <a:r>
              <a:rPr lang="en-US" dirty="0"/>
              <a:t>Stop moving to listen</a:t>
            </a:r>
          </a:p>
        </p:txBody>
      </p:sp>
      <p:sp>
        <p:nvSpPr>
          <p:cNvPr id="13" name="Content Placeholder 12">
            <a:extLst>
              <a:ext uri="{FF2B5EF4-FFF2-40B4-BE49-F238E27FC236}">
                <a16:creationId xmlns:a16="http://schemas.microsoft.com/office/drawing/2014/main" id="{B98B8E7C-A42B-184B-BD84-50E20912118D}"/>
              </a:ext>
            </a:extLst>
          </p:cNvPr>
          <p:cNvSpPr>
            <a:spLocks noGrp="1"/>
          </p:cNvSpPr>
          <p:nvPr>
            <p:ph idx="1"/>
          </p:nvPr>
        </p:nvSpPr>
        <p:spPr/>
        <p:txBody>
          <a:bodyPr/>
          <a:lstStyle/>
          <a:p>
            <a:r>
              <a:rPr lang="en-US" dirty="0"/>
              <a:t>STNR</a:t>
            </a:r>
          </a:p>
          <a:p>
            <a:r>
              <a:rPr lang="en-US" dirty="0"/>
              <a:t>Cat Cow exercise </a:t>
            </a:r>
          </a:p>
          <a:p>
            <a:r>
              <a:rPr lang="en-US" dirty="0"/>
              <a:t>Hold each for 10 seconds </a:t>
            </a:r>
          </a:p>
          <a:p>
            <a:r>
              <a:rPr lang="en-US" dirty="0"/>
              <a:t>7-10 sets daily </a:t>
            </a:r>
          </a:p>
        </p:txBody>
      </p:sp>
    </p:spTree>
    <p:extLst>
      <p:ext uri="{BB962C8B-B14F-4D97-AF65-F5344CB8AC3E}">
        <p14:creationId xmlns:p14="http://schemas.microsoft.com/office/powerpoint/2010/main" val="3395607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5" name="Rectangle 24">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8" name="Rectangle 27">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907871B-B00B-6443-A438-0BFBBCAB5152}"/>
              </a:ext>
            </a:extLst>
          </p:cNvPr>
          <p:cNvSpPr>
            <a:spLocks noGrp="1"/>
          </p:cNvSpPr>
          <p:nvPr>
            <p:ph type="title"/>
          </p:nvPr>
        </p:nvSpPr>
        <p:spPr>
          <a:xfrm>
            <a:off x="680321" y="753228"/>
            <a:ext cx="5632247" cy="1080938"/>
          </a:xfrm>
        </p:spPr>
        <p:txBody>
          <a:bodyPr>
            <a:normAutofit/>
          </a:bodyPr>
          <a:lstStyle/>
          <a:p>
            <a:r>
              <a:rPr lang="en-US"/>
              <a:t>Extension</a:t>
            </a:r>
          </a:p>
        </p:txBody>
      </p:sp>
      <p:pic>
        <p:nvPicPr>
          <p:cNvPr id="30" name="Picture 29">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a:extLst>
              <a:ext uri="{FF2B5EF4-FFF2-40B4-BE49-F238E27FC236}">
                <a16:creationId xmlns:a16="http://schemas.microsoft.com/office/drawing/2014/main" id="{F7F88E1C-C126-1D49-BF26-0C2E865FE06B}"/>
              </a:ext>
            </a:extLst>
          </p:cNvPr>
          <p:cNvSpPr>
            <a:spLocks noGrp="1"/>
          </p:cNvSpPr>
          <p:nvPr>
            <p:ph idx="1"/>
          </p:nvPr>
        </p:nvSpPr>
        <p:spPr>
          <a:xfrm>
            <a:off x="680322" y="2336873"/>
            <a:ext cx="5632246" cy="3599316"/>
          </a:xfrm>
        </p:spPr>
        <p:txBody>
          <a:bodyPr>
            <a:normAutofit/>
          </a:bodyPr>
          <a:lstStyle/>
          <a:p>
            <a:r>
              <a:rPr lang="en-US" sz="2000"/>
              <a:t>Trunk Extension </a:t>
            </a:r>
          </a:p>
          <a:p>
            <a:r>
              <a:rPr lang="en-US" sz="2000"/>
              <a:t>In moments of reaction or stress practice trunk extension </a:t>
            </a:r>
          </a:p>
          <a:p>
            <a:endParaRPr lang="en-US" sz="2000"/>
          </a:p>
        </p:txBody>
      </p:sp>
      <p:pic>
        <p:nvPicPr>
          <p:cNvPr id="5" name="Picture 4">
            <a:extLst>
              <a:ext uri="{FF2B5EF4-FFF2-40B4-BE49-F238E27FC236}">
                <a16:creationId xmlns:a16="http://schemas.microsoft.com/office/drawing/2014/main" id="{7917F19D-A80B-3B46-BEE8-9B9A20558827}"/>
              </a:ext>
            </a:extLst>
          </p:cNvPr>
          <p:cNvPicPr>
            <a:picLocks noChangeAspect="1"/>
          </p:cNvPicPr>
          <p:nvPr/>
        </p:nvPicPr>
        <p:blipFill rotWithShape="1">
          <a:blip r:embed="rId4"/>
          <a:srcRect r="3" b="18431"/>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pic>
        <p:nvPicPr>
          <p:cNvPr id="4" name="Picture 3">
            <a:extLst>
              <a:ext uri="{FF2B5EF4-FFF2-40B4-BE49-F238E27FC236}">
                <a16:creationId xmlns:a16="http://schemas.microsoft.com/office/drawing/2014/main" id="{A9047BF4-8FBF-4D46-B209-534AAEA12EE0}"/>
              </a:ext>
            </a:extLst>
          </p:cNvPr>
          <p:cNvPicPr>
            <a:picLocks noChangeAspect="1"/>
          </p:cNvPicPr>
          <p:nvPr/>
        </p:nvPicPr>
        <p:blipFill rotWithShape="1">
          <a:blip r:embed="rId5"/>
          <a:srcRect l="2565" r="11420" b="3"/>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320204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F9E774-F054-4892-8E69-C76B2C8545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2" name="Picture 11">
            <a:extLst>
              <a:ext uri="{FF2B5EF4-FFF2-40B4-BE49-F238E27FC236}">
                <a16:creationId xmlns:a16="http://schemas.microsoft.com/office/drawing/2014/main" id="{BEF6A099-2A38-4C66-88FF-FDBCB564E5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D0D98427-7B26-46E2-93FE-CB8CD3854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5A4233-F980-4EF6-B2C0-D7C63E752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36FF28-150E-2147-9464-1634A362605D}"/>
              </a:ext>
            </a:extLst>
          </p:cNvPr>
          <p:cNvSpPr>
            <a:spLocks noGrp="1"/>
          </p:cNvSpPr>
          <p:nvPr>
            <p:ph type="title"/>
          </p:nvPr>
        </p:nvSpPr>
        <p:spPr>
          <a:xfrm>
            <a:off x="680321" y="753228"/>
            <a:ext cx="4136123" cy="1080938"/>
          </a:xfrm>
        </p:spPr>
        <p:txBody>
          <a:bodyPr vert="horz" lIns="91440" tIns="45720" rIns="91440" bIns="45720" rtlCol="0" anchor="ctr">
            <a:normAutofit/>
          </a:bodyPr>
          <a:lstStyle/>
          <a:p>
            <a:r>
              <a:rPr lang="en-US" sz="2400">
                <a:solidFill>
                  <a:srgbClr val="FFFFFF"/>
                </a:solidFill>
              </a:rPr>
              <a:t>Peripheral Vision Activation</a:t>
            </a:r>
          </a:p>
        </p:txBody>
      </p:sp>
      <p:pic>
        <p:nvPicPr>
          <p:cNvPr id="18" name="Picture 17">
            <a:extLst>
              <a:ext uri="{FF2B5EF4-FFF2-40B4-BE49-F238E27FC236}">
                <a16:creationId xmlns:a16="http://schemas.microsoft.com/office/drawing/2014/main" id="{3B7E3E62-AACE-4D18-93B3-B4C452E28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5" name="Rectangle 4">
            <a:extLst>
              <a:ext uri="{FF2B5EF4-FFF2-40B4-BE49-F238E27FC236}">
                <a16:creationId xmlns:a16="http://schemas.microsoft.com/office/drawing/2014/main" id="{9785D65D-B017-E441-B995-03849748F621}"/>
              </a:ext>
            </a:extLst>
          </p:cNvPr>
          <p:cNvSpPr/>
          <p:nvPr/>
        </p:nvSpPr>
        <p:spPr>
          <a:xfrm>
            <a:off x="680321" y="2336873"/>
            <a:ext cx="3656289" cy="3599316"/>
          </a:xfrm>
          <a:prstGeom prst="rect">
            <a:avLst/>
          </a:prstGeom>
        </p:spPr>
        <p:txBody>
          <a:bodyPr vert="horz" lIns="91440" tIns="45720" rIns="91440" bIns="45720" rtlCol="0">
            <a:normAutofit/>
          </a:bodyPr>
          <a:lstStyle/>
          <a:p>
            <a:pPr defTabSz="914400">
              <a:lnSpc>
                <a:spcPct val="90000"/>
              </a:lnSpc>
              <a:spcAft>
                <a:spcPts val="600"/>
              </a:spcAft>
            </a:pPr>
            <a:r>
              <a:rPr lang="en-US" sz="1400" dirty="0">
                <a:solidFill>
                  <a:srgbClr val="FFFFFF"/>
                </a:solidFill>
              </a:rPr>
              <a:t>Wiggle your fingers while moving your arms up and down forward and back until your fingers go out of your </a:t>
            </a:r>
            <a:r>
              <a:rPr lang="en-US" sz="1400" b="1" dirty="0">
                <a:solidFill>
                  <a:srgbClr val="FFFFFF"/>
                </a:solidFill>
              </a:rPr>
              <a:t>vision</a:t>
            </a:r>
            <a:r>
              <a:rPr lang="en-US" sz="1400" dirty="0">
                <a:solidFill>
                  <a:srgbClr val="FFFFFF"/>
                </a:solidFill>
              </a:rPr>
              <a:t> range then come back in. Repeat this </a:t>
            </a:r>
            <a:r>
              <a:rPr lang="en-US" sz="1400" b="1" dirty="0">
                <a:solidFill>
                  <a:srgbClr val="FFFFFF"/>
                </a:solidFill>
              </a:rPr>
              <a:t>exercise</a:t>
            </a:r>
            <a:r>
              <a:rPr lang="en-US" sz="1400" dirty="0">
                <a:solidFill>
                  <a:srgbClr val="FFFFFF"/>
                </a:solidFill>
              </a:rPr>
              <a:t> two or 3 times, repeating often.</a:t>
            </a:r>
          </a:p>
        </p:txBody>
      </p:sp>
      <p:sp useBgFill="1">
        <p:nvSpPr>
          <p:cNvPr id="20" name="Rectangle 19">
            <a:extLst>
              <a:ext uri="{FF2B5EF4-FFF2-40B4-BE49-F238E27FC236}">
                <a16:creationId xmlns:a16="http://schemas.microsoft.com/office/drawing/2014/main" id="{421B5709-714B-4EA8-8C75-C105D9B4D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50CD34D-8081-A14C-AB45-F0C79C9D17D2}"/>
              </a:ext>
            </a:extLst>
          </p:cNvPr>
          <p:cNvPicPr>
            <a:picLocks noGrp="1" noChangeAspect="1"/>
          </p:cNvPicPr>
          <p:nvPr>
            <p:ph idx="1"/>
          </p:nvPr>
        </p:nvPicPr>
        <p:blipFill>
          <a:blip r:embed="rId4"/>
          <a:stretch>
            <a:fillRect/>
          </a:stretch>
        </p:blipFill>
        <p:spPr>
          <a:xfrm>
            <a:off x="5593085" y="1772006"/>
            <a:ext cx="5629268" cy="3307194"/>
          </a:xfrm>
          <a:prstGeom prst="rect">
            <a:avLst/>
          </a:prstGeom>
          <a:ln>
            <a:noFill/>
          </a:ln>
          <a:effectLst/>
        </p:spPr>
      </p:pic>
    </p:spTree>
    <p:extLst>
      <p:ext uri="{BB962C8B-B14F-4D97-AF65-F5344CB8AC3E}">
        <p14:creationId xmlns:p14="http://schemas.microsoft.com/office/powerpoint/2010/main" val="57538403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F9E774-F054-4892-8E69-C76B2C8545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1" name="Picture 10">
            <a:extLst>
              <a:ext uri="{FF2B5EF4-FFF2-40B4-BE49-F238E27FC236}">
                <a16:creationId xmlns:a16="http://schemas.microsoft.com/office/drawing/2014/main" id="{BEF6A099-2A38-4C66-88FF-FDBCB564E5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0D98427-7B26-46E2-93FE-CB8CD3854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5A4233-F980-4EF6-B2C0-D7C63E752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E51240-0660-9D47-80BF-E312C8F6E3AD}"/>
              </a:ext>
            </a:extLst>
          </p:cNvPr>
          <p:cNvSpPr>
            <a:spLocks noGrp="1"/>
          </p:cNvSpPr>
          <p:nvPr>
            <p:ph type="title"/>
          </p:nvPr>
        </p:nvSpPr>
        <p:spPr>
          <a:xfrm>
            <a:off x="680321" y="753228"/>
            <a:ext cx="4136123" cy="1080938"/>
          </a:xfrm>
        </p:spPr>
        <p:txBody>
          <a:bodyPr>
            <a:normAutofit/>
          </a:bodyPr>
          <a:lstStyle/>
          <a:p>
            <a:r>
              <a:rPr lang="en-US" sz="2400">
                <a:solidFill>
                  <a:srgbClr val="FFFFFF"/>
                </a:solidFill>
              </a:rPr>
              <a:t>Spine Rotations</a:t>
            </a:r>
          </a:p>
        </p:txBody>
      </p:sp>
      <p:pic>
        <p:nvPicPr>
          <p:cNvPr id="17" name="Picture 16">
            <a:extLst>
              <a:ext uri="{FF2B5EF4-FFF2-40B4-BE49-F238E27FC236}">
                <a16:creationId xmlns:a16="http://schemas.microsoft.com/office/drawing/2014/main" id="{3B7E3E62-AACE-4D18-93B3-B4C452E28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Content Placeholder 2">
            <a:extLst>
              <a:ext uri="{FF2B5EF4-FFF2-40B4-BE49-F238E27FC236}">
                <a16:creationId xmlns:a16="http://schemas.microsoft.com/office/drawing/2014/main" id="{B2658704-DFAA-D34F-9124-D5A406B1CDB6}"/>
              </a:ext>
            </a:extLst>
          </p:cNvPr>
          <p:cNvSpPr>
            <a:spLocks noGrp="1"/>
          </p:cNvSpPr>
          <p:nvPr>
            <p:ph idx="1"/>
          </p:nvPr>
        </p:nvSpPr>
        <p:spPr>
          <a:xfrm>
            <a:off x="680321" y="2336873"/>
            <a:ext cx="3656289" cy="3599316"/>
          </a:xfrm>
        </p:spPr>
        <p:txBody>
          <a:bodyPr>
            <a:normAutofit/>
          </a:bodyPr>
          <a:lstStyle/>
          <a:p>
            <a:r>
              <a:rPr lang="en-US" sz="1400">
                <a:solidFill>
                  <a:srgbClr val="FFFFFF"/>
                </a:solidFill>
              </a:rPr>
              <a:t>Activate the Hippocampus</a:t>
            </a:r>
          </a:p>
          <a:p>
            <a:r>
              <a:rPr lang="en-US" sz="1400">
                <a:solidFill>
                  <a:srgbClr val="FFFFFF"/>
                </a:solidFill>
              </a:rPr>
              <a:t>Spine Rotations Daily</a:t>
            </a:r>
          </a:p>
          <a:p>
            <a:r>
              <a:rPr lang="en-US" sz="1400">
                <a:solidFill>
                  <a:srgbClr val="FFFFFF"/>
                </a:solidFill>
              </a:rPr>
              <a:t>Help to improve Memory </a:t>
            </a:r>
          </a:p>
        </p:txBody>
      </p:sp>
      <p:sp useBgFill="1">
        <p:nvSpPr>
          <p:cNvPr id="19" name="Rectangle 18">
            <a:extLst>
              <a:ext uri="{FF2B5EF4-FFF2-40B4-BE49-F238E27FC236}">
                <a16:creationId xmlns:a16="http://schemas.microsoft.com/office/drawing/2014/main" id="{421B5709-714B-4EA8-8C75-C105D9B4D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D23567-E7D4-3E4A-BBF0-760F2CC79C02}"/>
              </a:ext>
            </a:extLst>
          </p:cNvPr>
          <p:cNvPicPr>
            <a:picLocks noChangeAspect="1"/>
          </p:cNvPicPr>
          <p:nvPr/>
        </p:nvPicPr>
        <p:blipFill>
          <a:blip r:embed="rId4"/>
          <a:stretch>
            <a:fillRect/>
          </a:stretch>
        </p:blipFill>
        <p:spPr>
          <a:xfrm>
            <a:off x="5593085" y="1546835"/>
            <a:ext cx="5629268" cy="3757536"/>
          </a:xfrm>
          <a:prstGeom prst="rect">
            <a:avLst/>
          </a:prstGeom>
          <a:ln>
            <a:noFill/>
          </a:ln>
          <a:effectLst/>
        </p:spPr>
      </p:pic>
    </p:spTree>
    <p:extLst>
      <p:ext uri="{BB962C8B-B14F-4D97-AF65-F5344CB8AC3E}">
        <p14:creationId xmlns:p14="http://schemas.microsoft.com/office/powerpoint/2010/main" val="209157245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2C10-6D1E-FF41-9C6F-52C263677D7B}"/>
              </a:ext>
            </a:extLst>
          </p:cNvPr>
          <p:cNvSpPr>
            <a:spLocks noGrp="1"/>
          </p:cNvSpPr>
          <p:nvPr>
            <p:ph type="title"/>
          </p:nvPr>
        </p:nvSpPr>
        <p:spPr/>
        <p:txBody>
          <a:bodyPr/>
          <a:lstStyle/>
          <a:p>
            <a:r>
              <a:rPr lang="en-US" dirty="0"/>
              <a:t>Dry Brushing</a:t>
            </a:r>
          </a:p>
        </p:txBody>
      </p:sp>
      <p:sp>
        <p:nvSpPr>
          <p:cNvPr id="3" name="Content Placeholder 2">
            <a:extLst>
              <a:ext uri="{FF2B5EF4-FFF2-40B4-BE49-F238E27FC236}">
                <a16:creationId xmlns:a16="http://schemas.microsoft.com/office/drawing/2014/main" id="{89CDF319-22A6-8644-9000-E33EF843E4F9}"/>
              </a:ext>
            </a:extLst>
          </p:cNvPr>
          <p:cNvSpPr>
            <a:spLocks noGrp="1"/>
          </p:cNvSpPr>
          <p:nvPr>
            <p:ph idx="1"/>
          </p:nvPr>
        </p:nvSpPr>
        <p:spPr>
          <a:xfrm>
            <a:off x="680321" y="2126807"/>
            <a:ext cx="9613861" cy="4224565"/>
          </a:xfrm>
        </p:spPr>
        <p:txBody>
          <a:bodyPr>
            <a:normAutofit fontScale="47500" lnSpcReduction="20000"/>
          </a:bodyPr>
          <a:lstStyle/>
          <a:p>
            <a:r>
              <a:rPr lang="en-US" sz="3300" dirty="0"/>
              <a:t>Beneficial with stress, anxiety, PTSD, self harm, and ASD</a:t>
            </a:r>
          </a:p>
          <a:p>
            <a:r>
              <a:rPr lang="en-US" sz="3300" dirty="0"/>
              <a:t>Use a natural fiber brush, start in the mornings and evenings before showering</a:t>
            </a:r>
          </a:p>
          <a:p>
            <a:r>
              <a:rPr lang="en-US" sz="3300" dirty="0"/>
              <a:t>Teach kids to perform on themselves and use in moments of response</a:t>
            </a:r>
          </a:p>
          <a:p>
            <a:pPr marL="0" indent="0">
              <a:buNone/>
            </a:pPr>
            <a:endParaRPr lang="en-US" sz="3300" dirty="0"/>
          </a:p>
          <a:p>
            <a:r>
              <a:rPr lang="en-US" sz="3300" dirty="0"/>
              <a:t>HOW TO</a:t>
            </a:r>
          </a:p>
          <a:p>
            <a:r>
              <a:rPr lang="en-US" sz="3300" dirty="0"/>
              <a:t>Dry skin brushing is done when the skin is dry, not wet. Always sweep in the direction of the heart. Begin at one of the feet and in long strokes sweep up the front of the leg, calf to thigh, then reach around back and sweep up the back of the calf, thigh, and buttocks to the lower back. </a:t>
            </a:r>
          </a:p>
          <a:p>
            <a:r>
              <a:rPr lang="en-US" sz="3300" dirty="0"/>
              <a:t>Do a set of 3 fully complete sweeps in each area. Now do this on the opposite side of the body. When the legs have been done, lift one arm over your head and sweep down from the wrist, moving down the inner arm and gently passing over the underarm and the breast tissue, being careful not to touch the nipple. Then sweep the outside of the arm and up over the shoulders toward the neck.</a:t>
            </a:r>
          </a:p>
          <a:p>
            <a:r>
              <a:rPr lang="en-US" sz="3300" dirty="0"/>
              <a:t>Cover all areas on the arm three times, then repeat on the other arm. Now gently, brush from the bottom of the neck over the chest and sternum in the direction of the heart, and, next, sweep up along the abdomen in the direction of the heart. </a:t>
            </a:r>
          </a:p>
          <a:p>
            <a:r>
              <a:rPr lang="en-US" sz="3300" dirty="0"/>
              <a:t>When you are finished, take a moment to close your eyes and feel the various sensations you are experiencing, breathing rhythmically and allowing the experience to bring you into body awareness.</a:t>
            </a:r>
          </a:p>
          <a:p>
            <a:endParaRPr lang="en-US" dirty="0"/>
          </a:p>
        </p:txBody>
      </p:sp>
    </p:spTree>
    <p:extLst>
      <p:ext uri="{BB962C8B-B14F-4D97-AF65-F5344CB8AC3E}">
        <p14:creationId xmlns:p14="http://schemas.microsoft.com/office/powerpoint/2010/main" val="249222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535BE045-CF9A-0A43-8CB6-1B5DEE2FC06E}"/>
              </a:ext>
            </a:extLst>
          </p:cNvPr>
          <p:cNvSpPr>
            <a:spLocks noGrp="1"/>
          </p:cNvSpPr>
          <p:nvPr>
            <p:ph idx="1"/>
          </p:nvPr>
        </p:nvSpPr>
        <p:spPr>
          <a:xfrm>
            <a:off x="680322" y="2336873"/>
            <a:ext cx="5041628" cy="3599316"/>
          </a:xfrm>
        </p:spPr>
        <p:txBody>
          <a:bodyPr>
            <a:normAutofit/>
          </a:bodyPr>
          <a:lstStyle/>
          <a:p>
            <a:r>
              <a:rPr lang="en-US" b="1" dirty="0"/>
              <a:t>Never give essential oils orally to kids</a:t>
            </a:r>
            <a:r>
              <a:rPr lang="en-US" dirty="0"/>
              <a:t> unless if you’re working with a qualified and expert practitioner. Like all chemical substances, essential oils should be kept out of reach of kids.</a:t>
            </a:r>
          </a:p>
          <a:p>
            <a:r>
              <a:rPr lang="en-US" dirty="0"/>
              <a:t>Methods safe for kids- Diffusion, baths, massage, rollers, and sprays</a:t>
            </a:r>
          </a:p>
          <a:p>
            <a:endParaRPr lang="en-US" dirty="0"/>
          </a:p>
          <a:p>
            <a:pPr marL="0" indent="0">
              <a:buNone/>
            </a:pPr>
            <a:endParaRPr lang="en-US" sz="2000" dirty="0"/>
          </a:p>
        </p:txBody>
      </p:sp>
      <p:pic>
        <p:nvPicPr>
          <p:cNvPr id="5" name="Picture 4" descr="A bunch of flowers">
            <a:extLst>
              <a:ext uri="{FF2B5EF4-FFF2-40B4-BE49-F238E27FC236}">
                <a16:creationId xmlns:a16="http://schemas.microsoft.com/office/drawing/2014/main" id="{D455A3B7-9260-4889-BBBE-F90A03BC665A}"/>
              </a:ext>
            </a:extLst>
          </p:cNvPr>
          <p:cNvPicPr>
            <a:picLocks noChangeAspect="1"/>
          </p:cNvPicPr>
          <p:nvPr/>
        </p:nvPicPr>
        <p:blipFill rotWithShape="1">
          <a:blip r:embed="rId3"/>
          <a:srcRect l="30174" r="10509"/>
          <a:stretch/>
        </p:blipFill>
        <p:spPr>
          <a:xfrm>
            <a:off x="6096000" y="10"/>
            <a:ext cx="6092823" cy="6856310"/>
          </a:xfrm>
          <a:prstGeom prst="rect">
            <a:avLst/>
          </a:prstGeom>
          <a:ln>
            <a:noFill/>
          </a:ln>
          <a:effectLst/>
        </p:spPr>
      </p:pic>
      <p:sp>
        <p:nvSpPr>
          <p:cNvPr id="13" name="Rectangle 1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1B64EE2-EDBB-5A4E-855E-AE4E4C02D32F}"/>
              </a:ext>
            </a:extLst>
          </p:cNvPr>
          <p:cNvSpPr>
            <a:spLocks noGrp="1"/>
          </p:cNvSpPr>
          <p:nvPr>
            <p:ph type="title"/>
          </p:nvPr>
        </p:nvSpPr>
        <p:spPr>
          <a:xfrm>
            <a:off x="680321" y="753228"/>
            <a:ext cx="5041629" cy="1080938"/>
          </a:xfrm>
        </p:spPr>
        <p:txBody>
          <a:bodyPr>
            <a:normAutofit/>
          </a:bodyPr>
          <a:lstStyle/>
          <a:p>
            <a:r>
              <a:rPr lang="en-US" dirty="0"/>
              <a:t>Aromatherapy</a:t>
            </a:r>
          </a:p>
        </p:txBody>
      </p:sp>
      <p:pic>
        <p:nvPicPr>
          <p:cNvPr id="15" name="Picture 14">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20816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2" name="Rectangle 56">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58">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84" name="Picture 60">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63" name="Rectangle 62">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F3C700-8C6B-204F-AA7E-73C85FF0B90D}"/>
              </a:ext>
            </a:extLst>
          </p:cNvPr>
          <p:cNvSpPr>
            <a:spLocks noGrp="1"/>
          </p:cNvSpPr>
          <p:nvPr>
            <p:ph type="title"/>
          </p:nvPr>
        </p:nvSpPr>
        <p:spPr>
          <a:xfrm>
            <a:off x="680321" y="753228"/>
            <a:ext cx="9613861" cy="1080938"/>
          </a:xfrm>
        </p:spPr>
        <p:txBody>
          <a:bodyPr>
            <a:normAutofit/>
          </a:bodyPr>
          <a:lstStyle/>
          <a:p>
            <a:r>
              <a:rPr lang="en-US">
                <a:solidFill>
                  <a:srgbClr val="FFFFFF"/>
                </a:solidFill>
              </a:rPr>
              <a:t>OILS</a:t>
            </a:r>
          </a:p>
        </p:txBody>
      </p:sp>
      <p:pic>
        <p:nvPicPr>
          <p:cNvPr id="65" name="Picture 64">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7" name="Rectangle 66">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68">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71" name="Rectangle 70">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Content Placeholder 2">
            <a:extLst>
              <a:ext uri="{FF2B5EF4-FFF2-40B4-BE49-F238E27FC236}">
                <a16:creationId xmlns:a16="http://schemas.microsoft.com/office/drawing/2014/main" id="{472201F0-8CEC-E545-977A-E7EA38E01969}"/>
              </a:ext>
            </a:extLst>
          </p:cNvPr>
          <p:cNvSpPr>
            <a:spLocks noGrp="1"/>
          </p:cNvSpPr>
          <p:nvPr>
            <p:ph idx="1"/>
          </p:nvPr>
        </p:nvSpPr>
        <p:spPr>
          <a:xfrm>
            <a:off x="680322" y="2437831"/>
            <a:ext cx="9114023" cy="3150308"/>
          </a:xfrm>
        </p:spPr>
        <p:txBody>
          <a:bodyPr>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hlinkClick r:id="rId5"/>
              </a:rPr>
              <a:t>Lavender (Lavandula angustifolia)</a:t>
            </a:r>
            <a:r>
              <a:rPr kumimoji="0" lang="en-US" altLang="en-US" sz="800" b="1" i="0" u="none" strike="noStrike" cap="none" normalizeH="0" baseline="0">
                <a:ln>
                  <a:noFill/>
                </a:ln>
                <a:solidFill>
                  <a:srgbClr val="FFFFFF"/>
                </a:solidFill>
                <a:effectLst/>
                <a:latin typeface="Roboto"/>
              </a:rPr>
              <a:t>   </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rPr>
              <a:t>Lavender has a calming effect and has also been proven to induce relaxation and sleep. A word of caution: Children with ADD, ADHD or autism may react negatively to lavender essential oil so it is important to carry out a test first to determine whether or not this oil has a sedative effect or not.</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rPr>
              <a:t>A word of caution: Children with ADD, ADHD or autism may react negatively to lavender essential oil so it is important to carry out a test first to determine whether or not to avoid it.</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hlinkClick r:id="rId6"/>
              </a:rPr>
              <a:t>Mandarin orange (Citrus Reticulata)</a:t>
            </a:r>
            <a:r>
              <a:rPr kumimoji="0" lang="en-US" altLang="en-US" sz="800" b="1" i="0" u="none" strike="noStrike" cap="none" normalizeH="0" baseline="0">
                <a:ln>
                  <a:noFill/>
                </a:ln>
                <a:solidFill>
                  <a:srgbClr val="FFFFFF"/>
                </a:solidFill>
                <a:effectLst/>
                <a:latin typeface="Roboto"/>
              </a:rPr>
              <a:t>   </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rPr>
              <a:t>Mandarin orange essential oil has been found to have relaxing qualities. It is also known as tangerine essential oil. This oil calms stress and anxiety and has also been found to be effective in reducing hysteria.</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hlinkClick r:id="rId7"/>
              </a:rPr>
              <a:t>Vetiver (Vetiveria zizanioides)</a:t>
            </a:r>
            <a:r>
              <a:rPr kumimoji="0" lang="en-US" altLang="en-US" sz="800" b="1" i="0" u="none" strike="noStrike" cap="none" normalizeH="0" baseline="0">
                <a:ln>
                  <a:noFill/>
                </a:ln>
                <a:solidFill>
                  <a:srgbClr val="FFFFFF"/>
                </a:solidFill>
                <a:effectLst/>
                <a:latin typeface="Roboto"/>
              </a:rPr>
              <a:t>   </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rPr>
              <a:t>Vetiver has been found to help calm kids’ anxiety, anger, and hyperactivity. It fights against stress and has also been found to calm sleep.</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hlinkClick r:id="rId8"/>
              </a:rPr>
              <a:t>Frankincense (Boswellia carterii)</a:t>
            </a:r>
            <a:r>
              <a:rPr kumimoji="0" lang="en-US" altLang="en-US" sz="800" b="1" i="0" u="none" strike="noStrike" cap="none" normalizeH="0" baseline="0">
                <a:ln>
                  <a:noFill/>
                </a:ln>
                <a:solidFill>
                  <a:srgbClr val="FFFFFF"/>
                </a:solidFill>
                <a:effectLst/>
                <a:latin typeface="Roboto"/>
              </a:rPr>
              <a:t>   </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rPr>
              <a:t>Frankincense has been around for years. It was used in ancient Egypt and is still used in several religious ceremonies today. Frankincense has been found to induce feelings of peace and relaxation. It has a calming effect that can help calm kids’ anger and anxiety.</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hlinkClick r:id="rId9"/>
              </a:rPr>
              <a:t>Cedarwood (Cedrus atlantica)</a:t>
            </a:r>
            <a:r>
              <a:rPr kumimoji="0" lang="en-US" altLang="en-US" sz="800" b="1" i="0" u="none" strike="noStrike" cap="none" normalizeH="0" baseline="0">
                <a:ln>
                  <a:noFill/>
                </a:ln>
                <a:solidFill>
                  <a:srgbClr val="FFFFFF"/>
                </a:solidFill>
                <a:effectLst/>
                <a:latin typeface="Roboto"/>
              </a:rPr>
              <a:t>   </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rPr>
              <a:t>Cedarwood is an essential oil extracted from the cedar tree. Some of the benefits of Cedarwood oil include reduced tension, stress, and anxiety. This oil can also help kids with sleeping problems.</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hlinkClick r:id="rId10"/>
              </a:rPr>
              <a:t>Ylang Ylang (Cananga odorata)</a:t>
            </a:r>
            <a:r>
              <a:rPr kumimoji="0" lang="en-US" altLang="en-US" sz="800" b="1" i="0" u="none" strike="noStrike" cap="none" normalizeH="0" baseline="0">
                <a:ln>
                  <a:noFill/>
                </a:ln>
                <a:solidFill>
                  <a:srgbClr val="FFFFFF"/>
                </a:solidFill>
                <a:effectLst/>
                <a:latin typeface="Roboto"/>
              </a:rPr>
              <a:t>   </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r>
              <a:rPr kumimoji="0" lang="en-US" altLang="en-US" sz="800" b="0" i="0" u="none" strike="noStrike" cap="none" normalizeH="0" baseline="0">
                <a:ln>
                  <a:noFill/>
                </a:ln>
                <a:solidFill>
                  <a:srgbClr val="FFFFFF"/>
                </a:solidFill>
                <a:effectLst/>
                <a:latin typeface="Roboto"/>
              </a:rPr>
              <a:t>Ylang Ylang acts as an antidepressant. It has been associated with reduced stress and anxiety and with improved moods.</a:t>
            </a:r>
            <a:endParaRPr kumimoji="0" lang="en-US" altLang="en-US" sz="800" b="0" i="0" u="none" strike="noStrike" cap="none" normalizeH="0" baseline="0">
              <a:ln>
                <a:noFill/>
              </a:ln>
              <a:solidFill>
                <a:srgbClr val="FFFFFF"/>
              </a:solidFill>
              <a:effectLst/>
            </a:endParaRPr>
          </a:p>
          <a:p>
            <a:pPr marL="0" marR="0" lvl="0" indent="0" defTabSz="914400" rtl="0" eaLnBrk="0" fontAlgn="base" latinLnBrk="0" hangingPunct="0">
              <a:spcBef>
                <a:spcPct val="0"/>
              </a:spcBef>
              <a:spcAft>
                <a:spcPts val="600"/>
              </a:spcAft>
              <a:buClrTx/>
              <a:buSzTx/>
              <a:buFontTx/>
              <a:buNone/>
              <a:tabLst/>
            </a:pPr>
            <a:br>
              <a:rPr kumimoji="0" lang="en-US" altLang="en-US" sz="800" b="0" i="0" u="none" strike="noStrike" cap="none" normalizeH="0" baseline="0">
                <a:ln>
                  <a:noFill/>
                </a:ln>
                <a:solidFill>
                  <a:srgbClr val="FFFFFF"/>
                </a:solidFill>
                <a:effectLst/>
                <a:latin typeface="Arial" panose="020B0604020202020204" pitchFamily="34" charset="0"/>
              </a:rPr>
            </a:br>
            <a:endParaRPr kumimoji="0" lang="en-US" altLang="en-US" sz="800" b="0" i="0" u="none" strike="noStrike" cap="none" normalizeH="0" baseline="0">
              <a:ln>
                <a:noFill/>
              </a:ln>
              <a:solidFill>
                <a:srgbClr val="FFFFFF"/>
              </a:solidFill>
              <a:effectLst/>
              <a:latin typeface="Arial" panose="020B0604020202020204" pitchFamily="34" charset="0"/>
            </a:endParaRPr>
          </a:p>
        </p:txBody>
      </p:sp>
      <p:sp>
        <p:nvSpPr>
          <p:cNvPr id="9" name="AutoShape 6">
            <a:extLst>
              <a:ext uri="{FF2B5EF4-FFF2-40B4-BE49-F238E27FC236}">
                <a16:creationId xmlns:a16="http://schemas.microsoft.com/office/drawing/2014/main" id="{4255AD2A-3C54-B841-BA29-D8941C61EC5F}"/>
              </a:ext>
            </a:extLst>
          </p:cNvPr>
          <p:cNvSpPr>
            <a:spLocks noChangeAspect="1" noChangeArrowheads="1"/>
          </p:cNvSpPr>
          <p:nvPr/>
        </p:nvSpPr>
        <p:spPr bwMode="auto">
          <a:xfrm>
            <a:off x="2101850" y="241619"/>
            <a:ext cx="12700" cy="48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7">
            <a:extLst>
              <a:ext uri="{FF2B5EF4-FFF2-40B4-BE49-F238E27FC236}">
                <a16:creationId xmlns:a16="http://schemas.microsoft.com/office/drawing/2014/main" id="{0E55AE39-1E74-464D-B54E-DDBE1B5AF28B}"/>
              </a:ext>
            </a:extLst>
          </p:cNvPr>
          <p:cNvSpPr>
            <a:spLocks noChangeAspect="1" noChangeArrowheads="1"/>
          </p:cNvSpPr>
          <p:nvPr/>
        </p:nvSpPr>
        <p:spPr bwMode="auto">
          <a:xfrm>
            <a:off x="2219325" y="698819"/>
            <a:ext cx="12700" cy="48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3F38A702-84FF-9144-BA8D-82BDC3A0D484}"/>
              </a:ext>
            </a:extLst>
          </p:cNvPr>
          <p:cNvSpPr>
            <a:spLocks noChangeAspect="1" noChangeArrowheads="1"/>
          </p:cNvSpPr>
          <p:nvPr/>
        </p:nvSpPr>
        <p:spPr bwMode="auto">
          <a:xfrm>
            <a:off x="2370138" y="-1769744"/>
            <a:ext cx="12700" cy="48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
            <a:extLst>
              <a:ext uri="{FF2B5EF4-FFF2-40B4-BE49-F238E27FC236}">
                <a16:creationId xmlns:a16="http://schemas.microsoft.com/office/drawing/2014/main" id="{523293E0-BAAB-354A-9716-69DD1167C00B}"/>
              </a:ext>
            </a:extLst>
          </p:cNvPr>
          <p:cNvSpPr>
            <a:spLocks noChangeAspect="1" noChangeArrowheads="1"/>
          </p:cNvSpPr>
          <p:nvPr/>
        </p:nvSpPr>
        <p:spPr bwMode="auto">
          <a:xfrm>
            <a:off x="2490788" y="-1129982"/>
            <a:ext cx="12700" cy="48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BD84BFC5-3EE6-414A-AB46-900DFDC25A72}"/>
              </a:ext>
            </a:extLst>
          </p:cNvPr>
          <p:cNvSpPr>
            <a:spLocks noChangeAspect="1" noChangeArrowheads="1"/>
          </p:cNvSpPr>
          <p:nvPr/>
        </p:nvSpPr>
        <p:spPr bwMode="auto">
          <a:xfrm>
            <a:off x="2085975" y="-672782"/>
            <a:ext cx="12700" cy="48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a:extLst>
              <a:ext uri="{FF2B5EF4-FFF2-40B4-BE49-F238E27FC236}">
                <a16:creationId xmlns:a16="http://schemas.microsoft.com/office/drawing/2014/main" id="{5EF3E3E4-73DF-6740-9DF8-39DA1056B626}"/>
              </a:ext>
            </a:extLst>
          </p:cNvPr>
          <p:cNvSpPr>
            <a:spLocks noChangeAspect="1" noChangeArrowheads="1"/>
          </p:cNvSpPr>
          <p:nvPr/>
        </p:nvSpPr>
        <p:spPr bwMode="auto">
          <a:xfrm>
            <a:off x="2279650" y="-215582"/>
            <a:ext cx="12700" cy="48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7505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F539E17-D984-D049-B636-9A60C824FCAF}"/>
              </a:ext>
            </a:extLst>
          </p:cNvPr>
          <p:cNvSpPr>
            <a:spLocks noGrp="1"/>
          </p:cNvSpPr>
          <p:nvPr>
            <p:ph type="title"/>
          </p:nvPr>
        </p:nvSpPr>
        <p:spPr>
          <a:xfrm>
            <a:off x="680321" y="2063262"/>
            <a:ext cx="3739279" cy="2661052"/>
          </a:xfrm>
        </p:spPr>
        <p:txBody>
          <a:bodyPr>
            <a:normAutofit/>
          </a:bodyPr>
          <a:lstStyle/>
          <a:p>
            <a:pPr algn="r"/>
            <a:r>
              <a:rPr lang="en-US" sz="4100"/>
              <a:t>QUESTIONS????</a:t>
            </a:r>
          </a:p>
        </p:txBody>
      </p:sp>
      <p:graphicFrame>
        <p:nvGraphicFramePr>
          <p:cNvPr id="5" name="Content Placeholder 2">
            <a:extLst>
              <a:ext uri="{FF2B5EF4-FFF2-40B4-BE49-F238E27FC236}">
                <a16:creationId xmlns:a16="http://schemas.microsoft.com/office/drawing/2014/main" id="{9BFE4227-DDD5-4FBB-BA6A-C198C0322DDE}"/>
              </a:ext>
            </a:extLst>
          </p:cNvPr>
          <p:cNvGraphicFramePr>
            <a:graphicFrameLocks noGrp="1"/>
          </p:cNvGraphicFramePr>
          <p:nvPr>
            <p:ph idx="1"/>
            <p:extLst>
              <p:ext uri="{D42A27DB-BD31-4B8C-83A1-F6EECF244321}">
                <p14:modId xmlns:p14="http://schemas.microsoft.com/office/powerpoint/2010/main" val="3332228783"/>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7770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E862A-A062-3341-A7F5-7888960FEBEC}"/>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D74E6DF7-8F5C-1349-8D40-C8BDB66C366A}"/>
              </a:ext>
            </a:extLst>
          </p:cNvPr>
          <p:cNvSpPr>
            <a:spLocks noGrp="1"/>
          </p:cNvSpPr>
          <p:nvPr>
            <p:ph idx="1"/>
          </p:nvPr>
        </p:nvSpPr>
        <p:spPr/>
        <p:txBody>
          <a:bodyPr/>
          <a:lstStyle/>
          <a:p>
            <a:r>
              <a:rPr lang="en-US" dirty="0"/>
              <a:t>Miller GE1, Cohen </a:t>
            </a:r>
            <a:r>
              <a:rPr lang="en-US" dirty="0" err="1"/>
              <a:t>S,Ritchey</a:t>
            </a:r>
            <a:r>
              <a:rPr lang="en-US" dirty="0"/>
              <a:t> AK. Chronic psychological stress and the regulation of pro-</a:t>
            </a:r>
            <a:r>
              <a:rPr lang="en-US" dirty="0" err="1"/>
              <a:t>inflammatorycytokines</a:t>
            </a:r>
            <a:r>
              <a:rPr lang="en-US" dirty="0"/>
              <a:t>: a glucocorticoid-resistance model. Health Psychol. 2002Nov;21(6):531-41.</a:t>
            </a:r>
          </a:p>
          <a:p>
            <a:r>
              <a:rPr lang="en-US" dirty="0">
                <a:hlinkClick r:id="rId2"/>
              </a:rPr>
              <a:t>https://www.ncbi.nlm.nih.gov/books/NBK560856/</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009354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978D-A8AB-C246-A49C-8B879D53C047}"/>
              </a:ext>
            </a:extLst>
          </p:cNvPr>
          <p:cNvSpPr>
            <a:spLocks noGrp="1"/>
          </p:cNvSpPr>
          <p:nvPr>
            <p:ph type="title"/>
          </p:nvPr>
        </p:nvSpPr>
        <p:spPr>
          <a:xfrm>
            <a:off x="680321" y="753228"/>
            <a:ext cx="9613861" cy="1080938"/>
          </a:xfrm>
        </p:spPr>
        <p:txBody>
          <a:bodyPr>
            <a:normAutofit/>
          </a:bodyPr>
          <a:lstStyle/>
          <a:p>
            <a:r>
              <a:rPr lang="en-US" dirty="0"/>
              <a:t>Dr. Lexie Romero</a:t>
            </a:r>
          </a:p>
        </p:txBody>
      </p:sp>
      <p:sp>
        <p:nvSpPr>
          <p:cNvPr id="3" name="Content Placeholder 2">
            <a:extLst>
              <a:ext uri="{FF2B5EF4-FFF2-40B4-BE49-F238E27FC236}">
                <a16:creationId xmlns:a16="http://schemas.microsoft.com/office/drawing/2014/main" id="{692DB67E-4BCE-4742-8645-60F659CA35F1}"/>
              </a:ext>
            </a:extLst>
          </p:cNvPr>
          <p:cNvSpPr>
            <a:spLocks noGrp="1"/>
          </p:cNvSpPr>
          <p:nvPr>
            <p:ph idx="1"/>
          </p:nvPr>
        </p:nvSpPr>
        <p:spPr>
          <a:xfrm>
            <a:off x="680322" y="2336873"/>
            <a:ext cx="4931045" cy="3599316"/>
          </a:xfrm>
        </p:spPr>
        <p:txBody>
          <a:bodyPr>
            <a:normAutofit lnSpcReduction="10000"/>
          </a:bodyPr>
          <a:lstStyle/>
          <a:p>
            <a:pPr marL="0" indent="0">
              <a:buNone/>
            </a:pPr>
            <a:r>
              <a:rPr lang="en-US" sz="1300" dirty="0"/>
              <a:t>	Dr. Lexie Romero is a Chiropractic Physician with a passion for functional medicine and women’s health. Born and raised in Gainesville, Florida, Dr. Romero attended The Florida State University and graduated with a Bachelor of Science in Psychology, with a minor in Biology. She continued her education earning a Doctorate in Chiropractic Medicine from Palmer College of Chiropractic in Port Orange, Florida. Palmer College is highly regarded as the leader in chiropractic education.</a:t>
            </a:r>
          </a:p>
          <a:p>
            <a:pPr marL="0" indent="0">
              <a:buNone/>
            </a:pPr>
            <a:r>
              <a:rPr lang="en-US" sz="1300" dirty="0"/>
              <a:t>	Using in-depth analysis, Dr. Lexie approaches each patient holistically treating all aspects of health. To obtain optimal results Dr. Lexie combines various low-force techniques, functional medicine, and post-graduate training in clinical nutrition, pre- post- Natal care, and pediatrics. Dr. Lexie is certified in Webster Technique, physiotherapy, Activator technique, and Interactive Metronome. Dr. Lexie is an active member of the ICPA, International Chiropractic Pediatric Association. Her passion for nutrition and wellness contributes to her holistic approach.</a:t>
            </a:r>
          </a:p>
        </p:txBody>
      </p:sp>
      <p:pic>
        <p:nvPicPr>
          <p:cNvPr id="2050" name="Picture 2">
            <a:extLst>
              <a:ext uri="{FF2B5EF4-FFF2-40B4-BE49-F238E27FC236}">
                <a16:creationId xmlns:a16="http://schemas.microsoft.com/office/drawing/2014/main" id="{A5A4F3D8-6469-8E41-A3D7-4C65EEB8B5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5658" y="2336800"/>
            <a:ext cx="3598863" cy="3598863"/>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93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E59C-5045-7546-90AD-90D89270F755}"/>
              </a:ext>
            </a:extLst>
          </p:cNvPr>
          <p:cNvSpPr>
            <a:spLocks noGrp="1"/>
          </p:cNvSpPr>
          <p:nvPr>
            <p:ph type="title"/>
          </p:nvPr>
        </p:nvSpPr>
        <p:spPr>
          <a:xfrm>
            <a:off x="680321" y="753228"/>
            <a:ext cx="9613861" cy="1080938"/>
          </a:xfrm>
        </p:spPr>
        <p:txBody>
          <a:bodyPr>
            <a:normAutofit/>
          </a:bodyPr>
          <a:lstStyle/>
          <a:p>
            <a:r>
              <a:rPr lang="en-US"/>
              <a:t>Dr. Tommy Romero</a:t>
            </a:r>
            <a:endParaRPr lang="en-US" dirty="0"/>
          </a:p>
        </p:txBody>
      </p:sp>
      <p:sp>
        <p:nvSpPr>
          <p:cNvPr id="3" name="Content Placeholder 2">
            <a:extLst>
              <a:ext uri="{FF2B5EF4-FFF2-40B4-BE49-F238E27FC236}">
                <a16:creationId xmlns:a16="http://schemas.microsoft.com/office/drawing/2014/main" id="{14872C7D-2785-BC43-86D5-A55D5E69004E}"/>
              </a:ext>
            </a:extLst>
          </p:cNvPr>
          <p:cNvSpPr>
            <a:spLocks noGrp="1"/>
          </p:cNvSpPr>
          <p:nvPr>
            <p:ph idx="1"/>
          </p:nvPr>
        </p:nvSpPr>
        <p:spPr>
          <a:xfrm>
            <a:off x="680322" y="2336873"/>
            <a:ext cx="4931045" cy="3599316"/>
          </a:xfrm>
        </p:spPr>
        <p:txBody>
          <a:bodyPr>
            <a:normAutofit lnSpcReduction="10000"/>
          </a:bodyPr>
          <a:lstStyle/>
          <a:p>
            <a:pPr marL="0" indent="0">
              <a:buNone/>
            </a:pPr>
            <a:r>
              <a:rPr lang="en-US" sz="1400" dirty="0"/>
              <a:t>	Dr. Thomas is a Chiropractic Physician from Jacksonville, Florida. He graduated from Florida State University where he completed his pre-medical track earning a Bachelor of Science in Exercise Medicine with a minor in both Biology and Chemistry. He continued to earn his Doctor of Chiropractic Medicine from the prestigious Palmer College of Chiropractic.</a:t>
            </a:r>
          </a:p>
          <a:p>
            <a:pPr marL="0" indent="0">
              <a:buNone/>
            </a:pPr>
            <a:br>
              <a:rPr lang="en-US" sz="1400" dirty="0"/>
            </a:br>
            <a:r>
              <a:rPr lang="en-US" sz="1400" dirty="0"/>
              <a:t>	Dr. Thomas is an active member of the International Academy of Chiropractic Neurology and has 450 hours of Neurology training through the Clinical Neuroscience Institute and Palmer College of Chiropractic. Thomas is passionate about providing the best care possible for his patients, which stems from his extensive and continuous education. He is certified in physiotherapy, activator method, and interactive metronome. He is passionate about his work with special needs patients and their families.</a:t>
            </a:r>
          </a:p>
        </p:txBody>
      </p:sp>
      <p:pic>
        <p:nvPicPr>
          <p:cNvPr id="1026" name="Picture 2">
            <a:extLst>
              <a:ext uri="{FF2B5EF4-FFF2-40B4-BE49-F238E27FC236}">
                <a16:creationId xmlns:a16="http://schemas.microsoft.com/office/drawing/2014/main" id="{6A2C2F24-D31D-4047-B0E6-1661FFF8F5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5658" y="2336800"/>
            <a:ext cx="3598863" cy="3598863"/>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568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B828-7D08-844A-A875-8612CEFC4D7B}"/>
              </a:ext>
            </a:extLst>
          </p:cNvPr>
          <p:cNvSpPr>
            <a:spLocks noGrp="1"/>
          </p:cNvSpPr>
          <p:nvPr>
            <p:ph type="title"/>
          </p:nvPr>
        </p:nvSpPr>
        <p:spPr>
          <a:xfrm>
            <a:off x="680321" y="753228"/>
            <a:ext cx="9613861" cy="1080938"/>
          </a:xfrm>
        </p:spPr>
        <p:txBody>
          <a:bodyPr>
            <a:normAutofit/>
          </a:bodyPr>
          <a:lstStyle/>
          <a:p>
            <a:r>
              <a:rPr lang="en-US" dirty="0"/>
              <a:t>What creates stress?</a:t>
            </a:r>
          </a:p>
        </p:txBody>
      </p:sp>
      <p:graphicFrame>
        <p:nvGraphicFramePr>
          <p:cNvPr id="5" name="Content Placeholder 2">
            <a:extLst>
              <a:ext uri="{FF2B5EF4-FFF2-40B4-BE49-F238E27FC236}">
                <a16:creationId xmlns:a16="http://schemas.microsoft.com/office/drawing/2014/main" id="{CFB7D511-784C-4765-99B1-C74288E77E6A}"/>
              </a:ext>
            </a:extLst>
          </p:cNvPr>
          <p:cNvGraphicFramePr>
            <a:graphicFrameLocks noGrp="1"/>
          </p:cNvGraphicFramePr>
          <p:nvPr>
            <p:ph idx="1"/>
            <p:extLst>
              <p:ext uri="{D42A27DB-BD31-4B8C-83A1-F6EECF244321}">
                <p14:modId xmlns:p14="http://schemas.microsoft.com/office/powerpoint/2010/main" val="237929606"/>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5310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2CFFBB8-E539-483F-B9AA-088F7D4B17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552C38B8-B7F9-478B-8D67-99B248A946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0" name="Rectangle 29">
            <a:extLst>
              <a:ext uri="{FF2B5EF4-FFF2-40B4-BE49-F238E27FC236}">
                <a16:creationId xmlns:a16="http://schemas.microsoft.com/office/drawing/2014/main" id="{8ADE9738-7B48-4F06-BA7B-E2CF9663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C1F07745-D943-46DF-AB69-FA455CE42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5"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72A2E17-3305-4404-A0DA-5CC3BDAFE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A73DFD6-FEE9-1042-82BA-5F77832B6D28}"/>
              </a:ext>
            </a:extLst>
          </p:cNvPr>
          <p:cNvPicPr>
            <a:picLocks noChangeAspect="1"/>
          </p:cNvPicPr>
          <p:nvPr/>
        </p:nvPicPr>
        <p:blipFill>
          <a:blip r:embed="rId4"/>
          <a:stretch>
            <a:fillRect/>
          </a:stretch>
        </p:blipFill>
        <p:spPr>
          <a:xfrm>
            <a:off x="778672" y="609600"/>
            <a:ext cx="10625466" cy="5604933"/>
          </a:xfrm>
          <a:prstGeom prst="rect">
            <a:avLst/>
          </a:prstGeom>
          <a:ln>
            <a:noFill/>
          </a:ln>
          <a:effectLst/>
        </p:spPr>
      </p:pic>
    </p:spTree>
    <p:extLst>
      <p:ext uri="{BB962C8B-B14F-4D97-AF65-F5344CB8AC3E}">
        <p14:creationId xmlns:p14="http://schemas.microsoft.com/office/powerpoint/2010/main" val="3520346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D59787-CF67-3C41-A8D7-8948FF3EC7D8}"/>
              </a:ext>
            </a:extLst>
          </p:cNvPr>
          <p:cNvSpPr>
            <a:spLocks noGrp="1"/>
          </p:cNvSpPr>
          <p:nvPr>
            <p:ph type="title"/>
          </p:nvPr>
        </p:nvSpPr>
        <p:spPr>
          <a:xfrm>
            <a:off x="680321" y="2063262"/>
            <a:ext cx="3739279" cy="2661052"/>
          </a:xfrm>
        </p:spPr>
        <p:txBody>
          <a:bodyPr>
            <a:normAutofit/>
          </a:bodyPr>
          <a:lstStyle/>
          <a:p>
            <a:pPr algn="r"/>
            <a:r>
              <a:rPr lang="en-US" sz="4400"/>
              <a:t>Why is it important to reduce stress?</a:t>
            </a:r>
          </a:p>
        </p:txBody>
      </p:sp>
      <p:graphicFrame>
        <p:nvGraphicFramePr>
          <p:cNvPr id="5" name="Content Placeholder 2">
            <a:extLst>
              <a:ext uri="{FF2B5EF4-FFF2-40B4-BE49-F238E27FC236}">
                <a16:creationId xmlns:a16="http://schemas.microsoft.com/office/drawing/2014/main" id="{DE60E5B4-7359-46E5-A9DE-7CCA690F7317}"/>
              </a:ext>
            </a:extLst>
          </p:cNvPr>
          <p:cNvGraphicFramePr>
            <a:graphicFrameLocks noGrp="1"/>
          </p:cNvGraphicFramePr>
          <p:nvPr>
            <p:ph idx="1"/>
            <p:extLst>
              <p:ext uri="{D42A27DB-BD31-4B8C-83A1-F6EECF244321}">
                <p14:modId xmlns:p14="http://schemas.microsoft.com/office/powerpoint/2010/main" val="1591012662"/>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8023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C04B-A2E1-F54F-9893-153C4DF3FACD}"/>
              </a:ext>
            </a:extLst>
          </p:cNvPr>
          <p:cNvSpPr>
            <a:spLocks noGrp="1"/>
          </p:cNvSpPr>
          <p:nvPr>
            <p:ph type="title"/>
          </p:nvPr>
        </p:nvSpPr>
        <p:spPr>
          <a:xfrm>
            <a:off x="680321" y="753228"/>
            <a:ext cx="9613861" cy="1080938"/>
          </a:xfrm>
        </p:spPr>
        <p:txBody>
          <a:bodyPr>
            <a:normAutofit/>
          </a:bodyPr>
          <a:lstStyle/>
          <a:p>
            <a:r>
              <a:rPr lang="en-US" dirty="0"/>
              <a:t>Adrenal Dysfunction – HPA Axis</a:t>
            </a:r>
          </a:p>
        </p:txBody>
      </p:sp>
      <p:graphicFrame>
        <p:nvGraphicFramePr>
          <p:cNvPr id="9" name="Content Placeholder 6">
            <a:extLst>
              <a:ext uri="{FF2B5EF4-FFF2-40B4-BE49-F238E27FC236}">
                <a16:creationId xmlns:a16="http://schemas.microsoft.com/office/drawing/2014/main" id="{6B0DBDA0-8918-47D0-951D-890ADC43205C}"/>
              </a:ext>
            </a:extLst>
          </p:cNvPr>
          <p:cNvGraphicFramePr>
            <a:graphicFrameLocks noGrp="1"/>
          </p:cNvGraphicFramePr>
          <p:nvPr>
            <p:ph idx="1"/>
            <p:extLst>
              <p:ext uri="{D42A27DB-BD31-4B8C-83A1-F6EECF244321}">
                <p14:modId xmlns:p14="http://schemas.microsoft.com/office/powerpoint/2010/main" val="3223285896"/>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364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0" name="Rectangle 29">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1B2545-F304-344D-9B9E-BDCD6F95E770}"/>
              </a:ext>
            </a:extLst>
          </p:cNvPr>
          <p:cNvSpPr>
            <a:spLocks noGrp="1"/>
          </p:cNvSpPr>
          <p:nvPr>
            <p:ph type="title"/>
          </p:nvPr>
        </p:nvSpPr>
        <p:spPr>
          <a:xfrm>
            <a:off x="680321" y="2063262"/>
            <a:ext cx="3739279" cy="2661052"/>
          </a:xfrm>
        </p:spPr>
        <p:txBody>
          <a:bodyPr>
            <a:normAutofit/>
          </a:bodyPr>
          <a:lstStyle/>
          <a:p>
            <a:pPr algn="r"/>
            <a:r>
              <a:rPr lang="en-US" sz="4400"/>
              <a:t>The Immune System</a:t>
            </a:r>
          </a:p>
        </p:txBody>
      </p:sp>
      <p:graphicFrame>
        <p:nvGraphicFramePr>
          <p:cNvPr id="18" name="Content Placeholder 2">
            <a:extLst>
              <a:ext uri="{FF2B5EF4-FFF2-40B4-BE49-F238E27FC236}">
                <a16:creationId xmlns:a16="http://schemas.microsoft.com/office/drawing/2014/main" id="{3D1F1C90-E6D0-4D50-A878-20413B4FA1EB}"/>
              </a:ext>
            </a:extLst>
          </p:cNvPr>
          <p:cNvGraphicFramePr>
            <a:graphicFrameLocks noGrp="1"/>
          </p:cNvGraphicFramePr>
          <p:nvPr>
            <p:ph idx="1"/>
            <p:extLst>
              <p:ext uri="{D42A27DB-BD31-4B8C-83A1-F6EECF244321}">
                <p14:modId xmlns:p14="http://schemas.microsoft.com/office/powerpoint/2010/main" val="1884561754"/>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499725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341</TotalTime>
  <Words>2069</Words>
  <Application>Microsoft Office PowerPoint</Application>
  <PresentationFormat>Widescreen</PresentationFormat>
  <Paragraphs>142</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Roboto</vt:lpstr>
      <vt:lpstr>Trebuchet MS</vt:lpstr>
      <vt:lpstr>Berlin</vt:lpstr>
      <vt:lpstr>Anxiety &amp; Stress Coping- The Natural Approach  </vt:lpstr>
      <vt:lpstr>Who we are</vt:lpstr>
      <vt:lpstr>Dr. Lexie Romero</vt:lpstr>
      <vt:lpstr>Dr. Tommy Romero</vt:lpstr>
      <vt:lpstr>What creates stress?</vt:lpstr>
      <vt:lpstr>PowerPoint Presentation</vt:lpstr>
      <vt:lpstr>Why is it important to reduce stress?</vt:lpstr>
      <vt:lpstr>Adrenal Dysfunction – HPA Axis</vt:lpstr>
      <vt:lpstr>The Immune System</vt:lpstr>
      <vt:lpstr>In other words…</vt:lpstr>
      <vt:lpstr>Easy ways to support immune health </vt:lpstr>
      <vt:lpstr>WATER  WATER WATER</vt:lpstr>
      <vt:lpstr>SUPPORTING YOUR STRESS REPSONSE THROUGH THE MICROBIOME </vt:lpstr>
      <vt:lpstr>Our MicroBiome </vt:lpstr>
      <vt:lpstr>The Gut and Serotonin</vt:lpstr>
      <vt:lpstr>Diet </vt:lpstr>
      <vt:lpstr>FOODS TO AVOID</vt:lpstr>
      <vt:lpstr>THE BRAIN</vt:lpstr>
      <vt:lpstr>The Connectome</vt:lpstr>
      <vt:lpstr>Primitive Reflexes </vt:lpstr>
      <vt:lpstr>Stop moving to listen</vt:lpstr>
      <vt:lpstr>Extension</vt:lpstr>
      <vt:lpstr>Peripheral Vision Activation</vt:lpstr>
      <vt:lpstr>Spine Rotations</vt:lpstr>
      <vt:lpstr>Dry Brushing</vt:lpstr>
      <vt:lpstr>Aromatherapy</vt:lpstr>
      <vt:lpstr>OILS</vt:lpstr>
      <vt:lpstr>QUESTIONS????</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Alexis Oliver</dc:creator>
  <cp:lastModifiedBy>Avery Greene</cp:lastModifiedBy>
  <cp:revision>20</cp:revision>
  <dcterms:created xsi:type="dcterms:W3CDTF">2021-04-06T16:52:59Z</dcterms:created>
  <dcterms:modified xsi:type="dcterms:W3CDTF">2021-04-06T23:04:54Z</dcterms:modified>
</cp:coreProperties>
</file>