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72"/>
  </p:notesMasterIdLst>
  <p:handoutMasterIdLst>
    <p:handoutMasterId r:id="rId73"/>
  </p:handoutMasterIdLst>
  <p:sldIdLst>
    <p:sldId id="256" r:id="rId2"/>
    <p:sldId id="382" r:id="rId3"/>
    <p:sldId id="372" r:id="rId4"/>
    <p:sldId id="378" r:id="rId5"/>
    <p:sldId id="272" r:id="rId6"/>
    <p:sldId id="304" r:id="rId7"/>
    <p:sldId id="271" r:id="rId8"/>
    <p:sldId id="270" r:id="rId9"/>
    <p:sldId id="260" r:id="rId10"/>
    <p:sldId id="362" r:id="rId11"/>
    <p:sldId id="328" r:id="rId12"/>
    <p:sldId id="360" r:id="rId13"/>
    <p:sldId id="374" r:id="rId14"/>
    <p:sldId id="348" r:id="rId15"/>
    <p:sldId id="329" r:id="rId16"/>
    <p:sldId id="385" r:id="rId17"/>
    <p:sldId id="347" r:id="rId18"/>
    <p:sldId id="305" r:id="rId19"/>
    <p:sldId id="351" r:id="rId20"/>
    <p:sldId id="352" r:id="rId21"/>
    <p:sldId id="391" r:id="rId22"/>
    <p:sldId id="353" r:id="rId23"/>
    <p:sldId id="370" r:id="rId24"/>
    <p:sldId id="384" r:id="rId25"/>
    <p:sldId id="381" r:id="rId26"/>
    <p:sldId id="361" r:id="rId27"/>
    <p:sldId id="354" r:id="rId28"/>
    <p:sldId id="355" r:id="rId29"/>
    <p:sldId id="330" r:id="rId30"/>
    <p:sldId id="356" r:id="rId31"/>
    <p:sldId id="349" r:id="rId32"/>
    <p:sldId id="319" r:id="rId33"/>
    <p:sldId id="369" r:id="rId34"/>
    <p:sldId id="318" r:id="rId35"/>
    <p:sldId id="322" r:id="rId36"/>
    <p:sldId id="337" r:id="rId37"/>
    <p:sldId id="324" r:id="rId38"/>
    <p:sldId id="325" r:id="rId39"/>
    <p:sldId id="326" r:id="rId40"/>
    <p:sldId id="327" r:id="rId41"/>
    <p:sldId id="342" r:id="rId42"/>
    <p:sldId id="321" r:id="rId43"/>
    <p:sldId id="333" r:id="rId44"/>
    <p:sldId id="317" r:id="rId45"/>
    <p:sldId id="339" r:id="rId46"/>
    <p:sldId id="344" r:id="rId47"/>
    <p:sldId id="334" r:id="rId48"/>
    <p:sldId id="338" r:id="rId49"/>
    <p:sldId id="341" r:id="rId50"/>
    <p:sldId id="380" r:id="rId51"/>
    <p:sldId id="343" r:id="rId52"/>
    <p:sldId id="332" r:id="rId53"/>
    <p:sldId id="386" r:id="rId54"/>
    <p:sldId id="357" r:id="rId55"/>
    <p:sldId id="367" r:id="rId56"/>
    <p:sldId id="390" r:id="rId57"/>
    <p:sldId id="335" r:id="rId58"/>
    <p:sldId id="375" r:id="rId59"/>
    <p:sldId id="377" r:id="rId60"/>
    <p:sldId id="350" r:id="rId61"/>
    <p:sldId id="387" r:id="rId62"/>
    <p:sldId id="383" r:id="rId63"/>
    <p:sldId id="368" r:id="rId64"/>
    <p:sldId id="373" r:id="rId65"/>
    <p:sldId id="379" r:id="rId66"/>
    <p:sldId id="364" r:id="rId67"/>
    <p:sldId id="371" r:id="rId68"/>
    <p:sldId id="388" r:id="rId69"/>
    <p:sldId id="261" r:id="rId70"/>
    <p:sldId id="312" r:id="rId7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20" d="100"/>
          <a:sy n="120" d="100"/>
        </p:scale>
        <p:origin x="2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1425" tIns="45712" rIns="91425" bIns="45712"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5"/>
          </a:xfrm>
          <a:prstGeom prst="rect">
            <a:avLst/>
          </a:prstGeom>
        </p:spPr>
        <p:txBody>
          <a:bodyPr vert="horz" lIns="91425" tIns="45712" rIns="91425" bIns="45712" rtlCol="0"/>
          <a:lstStyle>
            <a:lvl1pPr algn="r">
              <a:defRPr sz="1200"/>
            </a:lvl1pPr>
          </a:lstStyle>
          <a:p>
            <a:fld id="{FC52CAEF-61E6-4C4D-958F-A615B8AFD7B5}" type="datetimeFigureOut">
              <a:rPr lang="en-US" smtClean="0"/>
              <a:t>11/6/2019</a:t>
            </a:fld>
            <a:endParaRPr lang="en-US"/>
          </a:p>
        </p:txBody>
      </p:sp>
      <p:sp>
        <p:nvSpPr>
          <p:cNvPr id="4" name="Footer Placeholder 3"/>
          <p:cNvSpPr>
            <a:spLocks noGrp="1"/>
          </p:cNvSpPr>
          <p:nvPr>
            <p:ph type="ftr" sz="quarter" idx="2"/>
          </p:nvPr>
        </p:nvSpPr>
        <p:spPr>
          <a:xfrm>
            <a:off x="0" y="8829968"/>
            <a:ext cx="3037840" cy="466434"/>
          </a:xfrm>
          <a:prstGeom prst="rect">
            <a:avLst/>
          </a:prstGeom>
        </p:spPr>
        <p:txBody>
          <a:bodyPr vert="horz" lIns="91425" tIns="45712" rIns="91425"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1425" tIns="45712" rIns="91425" bIns="45712" rtlCol="0" anchor="b"/>
          <a:lstStyle>
            <a:lvl1pPr algn="r">
              <a:defRPr sz="1200"/>
            </a:lvl1pPr>
          </a:lstStyle>
          <a:p>
            <a:fld id="{E9E527D2-8AD1-4A85-92A0-53049C66D0F6}" type="slidenum">
              <a:rPr lang="en-US" smtClean="0"/>
              <a:t>‹#›</a:t>
            </a:fld>
            <a:endParaRPr lang="en-US"/>
          </a:p>
        </p:txBody>
      </p:sp>
    </p:spTree>
    <p:extLst>
      <p:ext uri="{BB962C8B-B14F-4D97-AF65-F5344CB8AC3E}">
        <p14:creationId xmlns:p14="http://schemas.microsoft.com/office/powerpoint/2010/main" val="2288801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1425" tIns="45712" rIns="91425" bIns="45712" rtlCol="0"/>
          <a:lstStyle>
            <a:lvl1pPr algn="l">
              <a:defRPr sz="1200"/>
            </a:lvl1pPr>
          </a:lstStyle>
          <a:p>
            <a:endParaRPr lang="en-US"/>
          </a:p>
        </p:txBody>
      </p:sp>
      <p:sp>
        <p:nvSpPr>
          <p:cNvPr id="3" name="Date Placeholder 2"/>
          <p:cNvSpPr>
            <a:spLocks noGrp="1"/>
          </p:cNvSpPr>
          <p:nvPr>
            <p:ph type="dt" idx="1"/>
          </p:nvPr>
        </p:nvSpPr>
        <p:spPr>
          <a:xfrm>
            <a:off x="3970938" y="1"/>
            <a:ext cx="3037840" cy="466435"/>
          </a:xfrm>
          <a:prstGeom prst="rect">
            <a:avLst/>
          </a:prstGeom>
        </p:spPr>
        <p:txBody>
          <a:bodyPr vert="horz" lIns="91425" tIns="45712" rIns="91425" bIns="45712" rtlCol="0"/>
          <a:lstStyle>
            <a:lvl1pPr algn="r">
              <a:defRPr sz="1200"/>
            </a:lvl1pPr>
          </a:lstStyle>
          <a:p>
            <a:fld id="{F82D5E81-4E18-4A2D-9906-4951AAB17D42}" type="datetimeFigureOut">
              <a:rPr lang="en-US" smtClean="0"/>
              <a:t>11/6/2019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5" tIns="45712" rIns="91425" bIns="45712"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1425" tIns="45712" rIns="91425" bIns="457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1425" tIns="45712" rIns="91425"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1425" tIns="45712" rIns="91425" bIns="45712" rtlCol="0" anchor="b"/>
          <a:lstStyle>
            <a:lvl1pPr algn="r">
              <a:defRPr sz="1200"/>
            </a:lvl1pPr>
          </a:lstStyle>
          <a:p>
            <a:fld id="{E4F0CB69-D2A6-4160-95DB-062350F10CFE}" type="slidenum">
              <a:rPr lang="en-US" smtClean="0"/>
              <a:t>‹#›</a:t>
            </a:fld>
            <a:endParaRPr lang="en-US"/>
          </a:p>
        </p:txBody>
      </p:sp>
    </p:spTree>
    <p:extLst>
      <p:ext uri="{BB962C8B-B14F-4D97-AF65-F5344CB8AC3E}">
        <p14:creationId xmlns:p14="http://schemas.microsoft.com/office/powerpoint/2010/main" val="25676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Hedonic adaptation involves the observed human tendency to return quickly to a relatively stable level of happiness despite major positive or negative </a:t>
            </a:r>
            <a:r>
              <a:rPr lang="en-US" smtClean="0"/>
              <a:t>life experiences.</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5</a:t>
            </a:fld>
            <a:endParaRPr lang="en-US"/>
          </a:p>
        </p:txBody>
      </p:sp>
    </p:spTree>
    <p:extLst>
      <p:ext uri="{BB962C8B-B14F-4D97-AF65-F5344CB8AC3E}">
        <p14:creationId xmlns:p14="http://schemas.microsoft.com/office/powerpoint/2010/main" val="399346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time period includes spring break.</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37</a:t>
            </a:fld>
            <a:endParaRPr lang="en-US"/>
          </a:p>
        </p:txBody>
      </p:sp>
    </p:spTree>
    <p:extLst>
      <p:ext uri="{BB962C8B-B14F-4D97-AF65-F5344CB8AC3E}">
        <p14:creationId xmlns:p14="http://schemas.microsoft.com/office/powerpoint/2010/main" val="3248831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activity,</a:t>
            </a:r>
            <a:r>
              <a:rPr lang="en-US" baseline="0" dirty="0" smtClean="0"/>
              <a:t> the use of this particular tool, contribute value—is this use of my time consistent with my core values?</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46</a:t>
            </a:fld>
            <a:endParaRPr lang="en-US"/>
          </a:p>
        </p:txBody>
      </p:sp>
    </p:spTree>
    <p:extLst>
      <p:ext uri="{BB962C8B-B14F-4D97-AF65-F5344CB8AC3E}">
        <p14:creationId xmlns:p14="http://schemas.microsoft.com/office/powerpoint/2010/main" val="3968387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ideas come to us in the shower—why?  We</a:t>
            </a:r>
            <a:r>
              <a:rPr lang="en-US" baseline="0" dirty="0" smtClean="0"/>
              <a:t> take no distractions with us—our brains have an opportunity to idle.  Apply this concept to your commute—do not use your radio.  Travel in silence.</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49</a:t>
            </a:fld>
            <a:endParaRPr lang="en-US"/>
          </a:p>
        </p:txBody>
      </p:sp>
    </p:spTree>
    <p:extLst>
      <p:ext uri="{BB962C8B-B14F-4D97-AF65-F5344CB8AC3E}">
        <p14:creationId xmlns:p14="http://schemas.microsoft.com/office/powerpoint/2010/main" val="1254719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Intolerance for Discomfort</a:t>
            </a:r>
            <a:r>
              <a:rPr lang="en-US" baseline="0" dirty="0" smtClean="0"/>
              <a:t> (related to inability to delay gratification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E4F0CB69-D2A6-4160-95DB-062350F10CFE}" type="slidenum">
              <a:rPr lang="en-US" smtClean="0"/>
              <a:t>55</a:t>
            </a:fld>
            <a:endParaRPr lang="en-US"/>
          </a:p>
        </p:txBody>
      </p:sp>
    </p:spTree>
    <p:extLst>
      <p:ext uri="{BB962C8B-B14F-4D97-AF65-F5344CB8AC3E}">
        <p14:creationId xmlns:p14="http://schemas.microsoft.com/office/powerpoint/2010/main" val="324426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Hedonic adaptation involves the observed human tendency to return quickly to a relatively stable level of happiness despite major positive or negative </a:t>
            </a:r>
            <a:r>
              <a:rPr lang="en-US" smtClean="0"/>
              <a:t>life experiences.</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56</a:t>
            </a:fld>
            <a:endParaRPr lang="en-US"/>
          </a:p>
        </p:txBody>
      </p:sp>
    </p:spTree>
    <p:extLst>
      <p:ext uri="{BB962C8B-B14F-4D97-AF65-F5344CB8AC3E}">
        <p14:creationId xmlns:p14="http://schemas.microsoft.com/office/powerpoint/2010/main" val="3614960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 hygiene: do not drink caffeine after 12:00 PM, do not eat late in</a:t>
            </a:r>
            <a:r>
              <a:rPr lang="en-US" baseline="0" dirty="0" smtClean="0"/>
              <a:t> the evening, do not use screens (blue light) within an hour before bed, do not use a TV in your bedroom, keep the room at a cooler temperature, keep the room completely dark, use white noise if you are a light sleeper, do not work in </a:t>
            </a:r>
            <a:r>
              <a:rPr lang="en-US" baseline="0" smtClean="0"/>
              <a:t>your bedroom.</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58</a:t>
            </a:fld>
            <a:endParaRPr lang="en-US"/>
          </a:p>
        </p:txBody>
      </p:sp>
    </p:spTree>
    <p:extLst>
      <p:ext uri="{BB962C8B-B14F-4D97-AF65-F5344CB8AC3E}">
        <p14:creationId xmlns:p14="http://schemas.microsoft.com/office/powerpoint/2010/main" val="117457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63</a:t>
            </a:fld>
            <a:endParaRPr lang="en-US"/>
          </a:p>
        </p:txBody>
      </p:sp>
    </p:spTree>
    <p:extLst>
      <p:ext uri="{BB962C8B-B14F-4D97-AF65-F5344CB8AC3E}">
        <p14:creationId xmlns:p14="http://schemas.microsoft.com/office/powerpoint/2010/main" val="659470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66</a:t>
            </a:fld>
            <a:endParaRPr lang="en-US"/>
          </a:p>
        </p:txBody>
      </p:sp>
    </p:spTree>
    <p:extLst>
      <p:ext uri="{BB962C8B-B14F-4D97-AF65-F5344CB8AC3E}">
        <p14:creationId xmlns:p14="http://schemas.microsoft.com/office/powerpoint/2010/main" val="17410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67</a:t>
            </a:fld>
            <a:endParaRPr lang="en-US"/>
          </a:p>
        </p:txBody>
      </p:sp>
    </p:spTree>
    <p:extLst>
      <p:ext uri="{BB962C8B-B14F-4D97-AF65-F5344CB8AC3E}">
        <p14:creationId xmlns:p14="http://schemas.microsoft.com/office/powerpoint/2010/main" val="3448912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68</a:t>
            </a:fld>
            <a:endParaRPr lang="en-US"/>
          </a:p>
        </p:txBody>
      </p:sp>
    </p:spTree>
    <p:extLst>
      <p:ext uri="{BB962C8B-B14F-4D97-AF65-F5344CB8AC3E}">
        <p14:creationId xmlns:p14="http://schemas.microsoft.com/office/powerpoint/2010/main" val="388057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Intolerance for Discomfort</a:t>
            </a:r>
            <a:r>
              <a:rPr lang="en-US" baseline="0" dirty="0" smtClean="0"/>
              <a:t> (related to inability to delay gratification</a:t>
            </a:r>
            <a:r>
              <a:rPr lang="en-US" baseline="0" dirty="0" smtClean="0"/>
              <a:t>)</a:t>
            </a:r>
            <a:endParaRPr lang="en-US" baseline="0" dirty="0" smtClean="0"/>
          </a:p>
          <a:p>
            <a:endParaRPr lang="en-US" baseline="0" dirty="0" smtClean="0"/>
          </a:p>
          <a:p>
            <a:r>
              <a:rPr lang="en-US" baseline="0" dirty="0" smtClean="0"/>
              <a:t>External locus of control: </a:t>
            </a:r>
            <a:r>
              <a:rPr lang="en-US" i="1" baseline="0" dirty="0" smtClean="0"/>
              <a:t>a disturbing trend—the alarming rise in an external locus of control (LOC) among our young people, who feel that powerful others or a quirk of fate controls their lives (</a:t>
            </a:r>
            <a:r>
              <a:rPr lang="en-US" i="1" baseline="0" dirty="0" err="1" smtClean="0"/>
              <a:t>Twenge</a:t>
            </a:r>
            <a:r>
              <a:rPr lang="en-US" i="1" baseline="0" dirty="0" smtClean="0"/>
              <a:t> et al., 2004). Feeling helpless and dependent upon external authorities, these young people have poorer health and high levels of anxiety and depression, while those with an internal LOC get better grades, cope more effectively with stress, and are mentally and physically healthier (</a:t>
            </a:r>
            <a:r>
              <a:rPr lang="en-US" i="1" baseline="0" dirty="0" err="1" smtClean="0"/>
              <a:t>Chorpita</a:t>
            </a:r>
            <a:r>
              <a:rPr lang="en-US" i="1" baseline="0" dirty="0" smtClean="0"/>
              <a:t>, 2001, Peterson, 1979; Peterson &amp; </a:t>
            </a:r>
            <a:r>
              <a:rPr lang="en-US" i="1" baseline="0" dirty="0" err="1" smtClean="0"/>
              <a:t>Stunkard</a:t>
            </a:r>
            <a:r>
              <a:rPr lang="en-US" i="1" baseline="0" dirty="0" smtClean="0"/>
              <a:t>, 1989; </a:t>
            </a:r>
            <a:r>
              <a:rPr lang="en-US" i="1" baseline="0" dirty="0" err="1" smtClean="0"/>
              <a:t>Twenge</a:t>
            </a:r>
            <a:r>
              <a:rPr lang="en-US" i="1" baseline="0" dirty="0" smtClean="0"/>
              <a:t>, 2000; </a:t>
            </a:r>
            <a:r>
              <a:rPr lang="en-US" i="1" baseline="0" dirty="0" err="1" smtClean="0"/>
              <a:t>Twenge</a:t>
            </a:r>
            <a:r>
              <a:rPr lang="en-US" i="1" baseline="0" dirty="0" smtClean="0"/>
              <a:t> et al., 2004)</a:t>
            </a:r>
            <a:r>
              <a:rPr lang="en-US" baseline="0" dirty="0" smtClean="0"/>
              <a:t>. </a:t>
            </a:r>
            <a:r>
              <a:rPr lang="en-US" baseline="0" dirty="0" smtClean="0"/>
              <a:t>“Why </a:t>
            </a:r>
            <a:r>
              <a:rPr lang="en-US" baseline="0" dirty="0" smtClean="0"/>
              <a:t>Are so Many American Children Anxious and Insecure</a:t>
            </a:r>
            <a:r>
              <a:rPr lang="en-US" baseline="0" dirty="0" smtClean="0"/>
              <a:t>?”  </a:t>
            </a:r>
            <a:r>
              <a:rPr lang="en-US" baseline="0" dirty="0" err="1" smtClean="0"/>
              <a:t>Dreher</a:t>
            </a:r>
            <a:r>
              <a:rPr lang="en-US" baseline="0" dirty="0" smtClean="0"/>
              <a:t>, 10/18/19</a:t>
            </a:r>
          </a:p>
        </p:txBody>
      </p:sp>
      <p:sp>
        <p:nvSpPr>
          <p:cNvPr id="4" name="Slide Number Placeholder 3"/>
          <p:cNvSpPr>
            <a:spLocks noGrp="1"/>
          </p:cNvSpPr>
          <p:nvPr>
            <p:ph type="sldNum" sz="quarter" idx="10"/>
          </p:nvPr>
        </p:nvSpPr>
        <p:spPr/>
        <p:txBody>
          <a:bodyPr/>
          <a:lstStyle/>
          <a:p>
            <a:fld id="{E4F0CB69-D2A6-4160-95DB-062350F10CFE}" type="slidenum">
              <a:rPr lang="en-US" smtClean="0"/>
              <a:t>7</a:t>
            </a:fld>
            <a:endParaRPr lang="en-US"/>
          </a:p>
        </p:txBody>
      </p:sp>
    </p:spTree>
    <p:extLst>
      <p:ext uri="{BB962C8B-B14F-4D97-AF65-F5344CB8AC3E}">
        <p14:creationId xmlns:p14="http://schemas.microsoft.com/office/powerpoint/2010/main" val="382972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Backwards Brain Bicycle</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9</a:t>
            </a:fld>
            <a:endParaRPr lang="en-US"/>
          </a:p>
        </p:txBody>
      </p:sp>
    </p:spTree>
    <p:extLst>
      <p:ext uri="{BB962C8B-B14F-4D97-AF65-F5344CB8AC3E}">
        <p14:creationId xmlns:p14="http://schemas.microsoft.com/office/powerpoint/2010/main" val="331147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Neuroplasticity</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10</a:t>
            </a:fld>
            <a:endParaRPr lang="en-US"/>
          </a:p>
        </p:txBody>
      </p:sp>
    </p:spTree>
    <p:extLst>
      <p:ext uri="{BB962C8B-B14F-4D97-AF65-F5344CB8AC3E}">
        <p14:creationId xmlns:p14="http://schemas.microsoft.com/office/powerpoint/2010/main" val="170613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AlterEgo device</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14</a:t>
            </a:fld>
            <a:endParaRPr lang="en-US"/>
          </a:p>
        </p:txBody>
      </p:sp>
    </p:spTree>
    <p:extLst>
      <p:ext uri="{BB962C8B-B14F-4D97-AF65-F5344CB8AC3E}">
        <p14:creationId xmlns:p14="http://schemas.microsoft.com/office/powerpoint/2010/main" val="129702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20 seconds: “Two researchers realized that people switched content on their screens every 20 seconds on average, and </a:t>
            </a:r>
            <a:r>
              <a:rPr lang="en-US" dirty="0" err="1" smtClean="0"/>
              <a:t>Screenomics</a:t>
            </a:r>
            <a:r>
              <a:rPr lang="en-US" dirty="0" smtClean="0"/>
              <a:t> was born.”  Amanda </a:t>
            </a:r>
            <a:r>
              <a:rPr lang="en-US" dirty="0" err="1" smtClean="0"/>
              <a:t>Capritto</a:t>
            </a:r>
            <a:r>
              <a:rPr lang="en-US" dirty="0" smtClean="0"/>
              <a:t>,</a:t>
            </a:r>
            <a:r>
              <a:rPr lang="en-US" baseline="0" dirty="0" smtClean="0"/>
              <a:t> “What's Your </a:t>
            </a:r>
            <a:r>
              <a:rPr lang="en-US" baseline="0" dirty="0" err="1" smtClean="0"/>
              <a:t>Screenome</a:t>
            </a:r>
            <a:r>
              <a:rPr lang="en-US" baseline="0" dirty="0" smtClean="0"/>
              <a:t>? It May Be More Important than Screen Time” (7/25/19); 11 hours per day on screens, up from 9 hours and 32 minutes, 4 years ago—per Nielsen data: Nicole Lyn </a:t>
            </a:r>
            <a:r>
              <a:rPr lang="en-US" baseline="0" dirty="0" err="1" smtClean="0"/>
              <a:t>Pesce</a:t>
            </a:r>
            <a:r>
              <a:rPr lang="en-US" baseline="0" dirty="0" smtClean="0"/>
              <a:t>, “Are you a ‘zombie eater’? It could be bad for your health” (7/25/19)</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16</a:t>
            </a:fld>
            <a:endParaRPr lang="en-US"/>
          </a:p>
        </p:txBody>
      </p:sp>
    </p:spTree>
    <p:extLst>
      <p:ext uri="{BB962C8B-B14F-4D97-AF65-F5344CB8AC3E}">
        <p14:creationId xmlns:p14="http://schemas.microsoft.com/office/powerpoint/2010/main" val="147485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PTO</a:t>
            </a:r>
            <a:r>
              <a:rPr lang="en-US" baseline="0" dirty="0" smtClean="0"/>
              <a:t> Board meeting at LPA in July, 2015: attending board members who brought their children provided them with phones and tablets to occupy them during the meeting.  According to LPAs SLP, she is seeing an increasing number of students who appear to present speech challenges that may have been avoided with more frequent, more involved parent interaction at home.  “Children with Short Attention Spans Failing to Read Books” (The Telegraph, 6/20/12).  Life as a drop-down menu, clicking around obstacles….</a:t>
            </a:r>
            <a:endParaRPr lang="en-US" dirty="0"/>
          </a:p>
        </p:txBody>
      </p:sp>
      <p:sp>
        <p:nvSpPr>
          <p:cNvPr id="4" name="Slide Number Placeholder 3"/>
          <p:cNvSpPr>
            <a:spLocks noGrp="1"/>
          </p:cNvSpPr>
          <p:nvPr>
            <p:ph type="sldNum" sz="quarter" idx="10"/>
          </p:nvPr>
        </p:nvSpPr>
        <p:spPr/>
        <p:txBody>
          <a:bodyPr/>
          <a:lstStyle/>
          <a:p>
            <a:fld id="{777B2123-E73B-4E43-A306-B3DE945AA00A}" type="slidenum">
              <a:rPr lang="en-US" smtClean="0"/>
              <a:t>17</a:t>
            </a:fld>
            <a:endParaRPr lang="en-US" dirty="0"/>
          </a:p>
        </p:txBody>
      </p:sp>
    </p:spTree>
    <p:extLst>
      <p:ext uri="{BB962C8B-B14F-4D97-AF65-F5344CB8AC3E}">
        <p14:creationId xmlns:p14="http://schemas.microsoft.com/office/powerpoint/2010/main" val="428492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B2123-E73B-4E43-A306-B3DE945AA00A}" type="slidenum">
              <a:rPr lang="en-US" smtClean="0"/>
              <a:t>19</a:t>
            </a:fld>
            <a:endParaRPr lang="en-US" dirty="0"/>
          </a:p>
        </p:txBody>
      </p:sp>
    </p:spTree>
    <p:extLst>
      <p:ext uri="{BB962C8B-B14F-4D97-AF65-F5344CB8AC3E}">
        <p14:creationId xmlns:p14="http://schemas.microsoft.com/office/powerpoint/2010/main" val="3580397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“Cops Pose as Utility Workers”: 170 tickets issued primarily for “hands</a:t>
            </a:r>
            <a:r>
              <a:rPr lang="en-US" baseline="0" dirty="0" smtClean="0"/>
              <a:t> free” driving violations in approximately 2 hours, near the Big Chicken (KFC) in Marietta, Georgia</a:t>
            </a:r>
            <a:endParaRPr lang="en-US" dirty="0"/>
          </a:p>
        </p:txBody>
      </p:sp>
      <p:sp>
        <p:nvSpPr>
          <p:cNvPr id="4" name="Slide Number Placeholder 3"/>
          <p:cNvSpPr>
            <a:spLocks noGrp="1"/>
          </p:cNvSpPr>
          <p:nvPr>
            <p:ph type="sldNum" sz="quarter" idx="10"/>
          </p:nvPr>
        </p:nvSpPr>
        <p:spPr/>
        <p:txBody>
          <a:bodyPr/>
          <a:lstStyle/>
          <a:p>
            <a:fld id="{E4F0CB69-D2A6-4160-95DB-062350F10CFE}" type="slidenum">
              <a:rPr lang="en-US" smtClean="0"/>
              <a:t>24</a:t>
            </a:fld>
            <a:endParaRPr lang="en-US"/>
          </a:p>
        </p:txBody>
      </p:sp>
    </p:spTree>
    <p:extLst>
      <p:ext uri="{BB962C8B-B14F-4D97-AF65-F5344CB8AC3E}">
        <p14:creationId xmlns:p14="http://schemas.microsoft.com/office/powerpoint/2010/main" val="399338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964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31919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00509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74508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9117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4241137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89791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81789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243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5428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134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6792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066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9949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896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5692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9222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586B75A-687E-405C-8A0B-8D00578BA2C3}" type="datetimeFigureOut">
              <a:rPr lang="en-US" smtClean="0"/>
              <a:pPr/>
              <a:t>11/6/2019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7949467"/>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ELpfYCZa87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RuUSc53Xpe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FzDaBzBlL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382" y="3844636"/>
            <a:ext cx="10723419" cy="2355273"/>
          </a:xfrm>
        </p:spPr>
        <p:txBody>
          <a:bodyPr>
            <a:normAutofit/>
          </a:bodyPr>
          <a:lstStyle/>
          <a:p>
            <a:pPr algn="l"/>
            <a:r>
              <a:rPr lang="en-US" sz="6000" dirty="0" smtClean="0"/>
              <a:t>Leveraging Your Child’s Neuroplasticity</a:t>
            </a:r>
            <a:br>
              <a:rPr lang="en-US" sz="6000" dirty="0" smtClean="0"/>
            </a:br>
            <a:r>
              <a:rPr lang="en-US" sz="6000" dirty="0" smtClean="0"/>
              <a:t>for Deep Work</a:t>
            </a:r>
            <a:endParaRPr lang="en-US" sz="6000" dirty="0"/>
          </a:p>
        </p:txBody>
      </p:sp>
      <p:sp>
        <p:nvSpPr>
          <p:cNvPr id="3" name="Subtitle 2"/>
          <p:cNvSpPr>
            <a:spLocks noGrp="1"/>
          </p:cNvSpPr>
          <p:nvPr>
            <p:ph type="subTitle" idx="1"/>
          </p:nvPr>
        </p:nvSpPr>
        <p:spPr>
          <a:xfrm>
            <a:off x="2286002" y="2946230"/>
            <a:ext cx="9144000" cy="754025"/>
          </a:xfrm>
        </p:spPr>
        <p:txBody>
          <a:bodyPr>
            <a:normAutofit fontScale="77500" lnSpcReduction="20000"/>
          </a:bodyPr>
          <a:lstStyle/>
          <a:p>
            <a:r>
              <a:rPr lang="en-US" dirty="0" smtClean="0"/>
              <a:t>Craig A. Davis, PhD</a:t>
            </a:r>
          </a:p>
          <a:p>
            <a:r>
              <a:rPr lang="en-US" dirty="0" smtClean="0"/>
              <a:t>St. Johns County School District</a:t>
            </a:r>
            <a:endParaRPr lang="en-US" dirty="0"/>
          </a:p>
        </p:txBody>
      </p:sp>
    </p:spTree>
    <p:extLst>
      <p:ext uri="{BB962C8B-B14F-4D97-AF65-F5344CB8AC3E}">
        <p14:creationId xmlns:p14="http://schemas.microsoft.com/office/powerpoint/2010/main" val="3079936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3527" y="2711394"/>
            <a:ext cx="10018643" cy="1169551"/>
          </a:xfrm>
          <a:prstGeom prst="rect">
            <a:avLst/>
          </a:prstGeom>
        </p:spPr>
        <p:txBody>
          <a:bodyPr wrap="square">
            <a:spAutoFit/>
          </a:bodyPr>
          <a:lstStyle/>
          <a:p>
            <a:r>
              <a:rPr lang="en-US" sz="3500" dirty="0">
                <a:hlinkClick r:id="rId3"/>
              </a:rPr>
              <a:t>https://</a:t>
            </a:r>
            <a:r>
              <a:rPr lang="en-US" sz="3500" dirty="0" smtClean="0">
                <a:hlinkClick r:id="rId3"/>
              </a:rPr>
              <a:t>www.youtube.com/watch?v=ELpfYCZa87g</a:t>
            </a:r>
            <a:endParaRPr lang="en-US" sz="3500" dirty="0" smtClean="0"/>
          </a:p>
          <a:p>
            <a:endParaRPr lang="en-US" sz="3500" dirty="0"/>
          </a:p>
        </p:txBody>
      </p:sp>
    </p:spTree>
    <p:extLst>
      <p:ext uri="{BB962C8B-B14F-4D97-AF65-F5344CB8AC3E}">
        <p14:creationId xmlns:p14="http://schemas.microsoft.com/office/powerpoint/2010/main" val="3449075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178090"/>
            <a:ext cx="10515600" cy="708602"/>
          </a:xfrm>
        </p:spPr>
        <p:txBody>
          <a:bodyPr>
            <a:normAutofit fontScale="90000"/>
          </a:bodyPr>
          <a:lstStyle/>
          <a:p>
            <a:r>
              <a:rPr lang="en-US" dirty="0" smtClean="0"/>
              <a:t>The Onslaught</a:t>
            </a:r>
            <a:endParaRPr lang="en-US" dirty="0"/>
          </a:p>
        </p:txBody>
      </p:sp>
      <p:sp>
        <p:nvSpPr>
          <p:cNvPr id="3" name="Content Placeholder 2"/>
          <p:cNvSpPr>
            <a:spLocks noGrp="1"/>
          </p:cNvSpPr>
          <p:nvPr>
            <p:ph idx="1"/>
          </p:nvPr>
        </p:nvSpPr>
        <p:spPr>
          <a:xfrm>
            <a:off x="782782" y="983674"/>
            <a:ext cx="10681854" cy="5507182"/>
          </a:xfrm>
        </p:spPr>
        <p:txBody>
          <a:bodyPr>
            <a:normAutofit fontScale="92500" lnSpcReduction="20000"/>
          </a:bodyPr>
          <a:lstStyle/>
          <a:p>
            <a:pPr marL="64008" indent="0">
              <a:buNone/>
            </a:pPr>
            <a:r>
              <a:rPr lang="en-US" dirty="0" smtClean="0"/>
              <a:t>1995:</a:t>
            </a:r>
            <a:r>
              <a:rPr lang="en-US" dirty="0"/>
              <a:t>	</a:t>
            </a:r>
            <a:r>
              <a:rPr lang="en-US" dirty="0" smtClean="0"/>
              <a:t>Widespread use of the Internet</a:t>
            </a:r>
          </a:p>
          <a:p>
            <a:pPr marL="64008" indent="0">
              <a:buNone/>
            </a:pPr>
            <a:r>
              <a:rPr lang="en-US" dirty="0" smtClean="0"/>
              <a:t>1999:	BlackBerry e-mail pager</a:t>
            </a:r>
          </a:p>
          <a:p>
            <a:pPr marL="64008" indent="0">
              <a:buNone/>
            </a:pPr>
            <a:r>
              <a:rPr lang="en-US" dirty="0" smtClean="0"/>
              <a:t>2001:	iPod (“1,000 songs in your pocket”)</a:t>
            </a:r>
          </a:p>
          <a:p>
            <a:pPr marL="64008" indent="0">
              <a:buNone/>
            </a:pPr>
            <a:r>
              <a:rPr lang="en-US" dirty="0" smtClean="0"/>
              <a:t>2002:	Video streaming format standardized</a:t>
            </a:r>
          </a:p>
          <a:p>
            <a:pPr marL="64008" indent="0">
              <a:buNone/>
            </a:pPr>
            <a:r>
              <a:rPr lang="en-US" dirty="0" smtClean="0"/>
              <a:t>2002:	Ashley Madison site launched (60 million members as of 2/2019)</a:t>
            </a:r>
          </a:p>
          <a:p>
            <a:pPr marL="64008" indent="0">
              <a:buNone/>
            </a:pPr>
            <a:r>
              <a:rPr lang="en-US" dirty="0" smtClean="0"/>
              <a:t>2003:	BlackBerry smartphone</a:t>
            </a:r>
          </a:p>
          <a:p>
            <a:pPr marL="64008" indent="0">
              <a:buNone/>
            </a:pPr>
            <a:r>
              <a:rPr lang="en-US" dirty="0" smtClean="0"/>
              <a:t>2003:</a:t>
            </a:r>
            <a:r>
              <a:rPr lang="en-US" dirty="0"/>
              <a:t>	</a:t>
            </a:r>
            <a:r>
              <a:rPr lang="en-US" dirty="0" err="1" smtClean="0"/>
              <a:t>MySpace</a:t>
            </a:r>
            <a:endParaRPr lang="en-US" dirty="0" smtClean="0"/>
          </a:p>
          <a:p>
            <a:pPr marL="64008" indent="0">
              <a:buNone/>
            </a:pPr>
            <a:r>
              <a:rPr lang="en-US" dirty="0" smtClean="0"/>
              <a:t>2004:</a:t>
            </a:r>
            <a:r>
              <a:rPr lang="en-US" dirty="0"/>
              <a:t>	</a:t>
            </a:r>
            <a:r>
              <a:rPr lang="en-US" dirty="0" smtClean="0"/>
              <a:t>Facebook</a:t>
            </a:r>
          </a:p>
          <a:p>
            <a:pPr marL="64008" indent="0">
              <a:buNone/>
            </a:pPr>
            <a:r>
              <a:rPr lang="en-US" dirty="0" smtClean="0"/>
              <a:t>2005:	YouTube</a:t>
            </a:r>
          </a:p>
          <a:p>
            <a:pPr marL="64008" indent="0">
              <a:buNone/>
            </a:pPr>
            <a:r>
              <a:rPr lang="en-US" dirty="0" smtClean="0"/>
              <a:t>2007:	iPhone</a:t>
            </a:r>
          </a:p>
          <a:p>
            <a:pPr marL="64008" indent="0">
              <a:buNone/>
            </a:pPr>
            <a:r>
              <a:rPr lang="en-US" dirty="0" smtClean="0"/>
              <a:t>2010:	iPad</a:t>
            </a:r>
          </a:p>
          <a:p>
            <a:pPr marL="64008" indent="0">
              <a:buNone/>
            </a:pPr>
            <a:r>
              <a:rPr lang="en-US" dirty="0" smtClean="0"/>
              <a:t>2010:	Instagram</a:t>
            </a:r>
          </a:p>
          <a:p>
            <a:pPr marL="64008" indent="0">
              <a:buNone/>
            </a:pPr>
            <a:r>
              <a:rPr lang="en-US" dirty="0" smtClean="0"/>
              <a:t>2011:	Snapchat</a:t>
            </a:r>
          </a:p>
        </p:txBody>
      </p:sp>
    </p:spTree>
    <p:extLst>
      <p:ext uri="{BB962C8B-B14F-4D97-AF65-F5344CB8AC3E}">
        <p14:creationId xmlns:p14="http://schemas.microsoft.com/office/powerpoint/2010/main" val="272847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178090"/>
            <a:ext cx="10515600" cy="708602"/>
          </a:xfrm>
        </p:spPr>
        <p:txBody>
          <a:bodyPr>
            <a:normAutofit fontScale="90000"/>
          </a:bodyPr>
          <a:lstStyle/>
          <a:p>
            <a:r>
              <a:rPr lang="en-US" dirty="0" smtClean="0"/>
              <a:t>The Onslaught (cont.)</a:t>
            </a:r>
            <a:endParaRPr lang="en-US" dirty="0"/>
          </a:p>
        </p:txBody>
      </p:sp>
      <p:sp>
        <p:nvSpPr>
          <p:cNvPr id="3" name="Content Placeholder 2"/>
          <p:cNvSpPr>
            <a:spLocks noGrp="1"/>
          </p:cNvSpPr>
          <p:nvPr>
            <p:ph idx="1"/>
          </p:nvPr>
        </p:nvSpPr>
        <p:spPr>
          <a:xfrm>
            <a:off x="782782" y="983674"/>
            <a:ext cx="10681854" cy="5666508"/>
          </a:xfrm>
        </p:spPr>
        <p:txBody>
          <a:bodyPr>
            <a:normAutofit lnSpcReduction="10000"/>
          </a:bodyPr>
          <a:lstStyle/>
          <a:p>
            <a:pPr marL="64008" indent="0">
              <a:buNone/>
            </a:pPr>
            <a:r>
              <a:rPr lang="en-US" dirty="0" smtClean="0"/>
              <a:t>2012:	Tinder (STD diagnoses rise sharply)</a:t>
            </a:r>
          </a:p>
          <a:p>
            <a:pPr marL="64008" indent="0">
              <a:buNone/>
            </a:pPr>
            <a:r>
              <a:rPr lang="en-US" dirty="0" smtClean="0"/>
              <a:t>2013:	Google </a:t>
            </a:r>
            <a:r>
              <a:rPr lang="en-US" dirty="0"/>
              <a:t>Glass</a:t>
            </a:r>
          </a:p>
          <a:p>
            <a:pPr marL="64008" indent="0">
              <a:buNone/>
            </a:pPr>
            <a:r>
              <a:rPr lang="en-US" dirty="0" smtClean="0"/>
              <a:t>2013:	Apple </a:t>
            </a:r>
            <a:r>
              <a:rPr lang="en-US" dirty="0"/>
              <a:t>Watch</a:t>
            </a:r>
          </a:p>
          <a:p>
            <a:pPr marL="64008" indent="0">
              <a:buNone/>
            </a:pPr>
            <a:r>
              <a:rPr lang="en-US" dirty="0" smtClean="0"/>
              <a:t>2014:	Nearly </a:t>
            </a:r>
            <a:r>
              <a:rPr lang="en-US" dirty="0"/>
              <a:t>half of all U.S. households subscribe to Netflix, </a:t>
            </a:r>
            <a:r>
              <a:rPr lang="en-US" dirty="0" smtClean="0"/>
              <a:t>Amazon 	Prime, or Hulu </a:t>
            </a:r>
            <a:r>
              <a:rPr lang="en-US" dirty="0"/>
              <a:t>Plus via Internet-access devices, </a:t>
            </a:r>
            <a:r>
              <a:rPr lang="en-US" dirty="0" smtClean="0"/>
              <a:t>including Apple 	TV, Google Chromecast, Roku (binge-watching accelerates)</a:t>
            </a:r>
          </a:p>
          <a:p>
            <a:pPr marL="64008" indent="0">
              <a:buNone/>
            </a:pPr>
            <a:r>
              <a:rPr lang="en-US" dirty="0" smtClean="0"/>
              <a:t>2014:	Over 10 million iPhone 6 / 6 Plus units sold within 3 days after 	release on 9/22—a new record (the 5s was released only 1year 	before, on 9/20)</a:t>
            </a:r>
          </a:p>
          <a:p>
            <a:pPr marL="64008" indent="0">
              <a:buNone/>
            </a:pPr>
            <a:r>
              <a:rPr lang="en-US" dirty="0" smtClean="0"/>
              <a:t>2014:	Amazon Echo introduced (widespread access to AI)</a:t>
            </a:r>
          </a:p>
          <a:p>
            <a:pPr marL="64008" indent="0">
              <a:buNone/>
            </a:pPr>
            <a:r>
              <a:rPr lang="en-US" dirty="0" smtClean="0"/>
              <a:t>2014: Apple </a:t>
            </a:r>
            <a:r>
              <a:rPr lang="en-US" dirty="0" err="1" smtClean="0"/>
              <a:t>CarPlay</a:t>
            </a:r>
            <a:r>
              <a:rPr lang="en-US" dirty="0" smtClean="0"/>
              <a:t> released</a:t>
            </a:r>
          </a:p>
          <a:p>
            <a:pPr marL="64008" indent="0">
              <a:buNone/>
            </a:pPr>
            <a:r>
              <a:rPr lang="en-US" dirty="0"/>
              <a:t>2015:	Over 13 million iPhone 6S / 6S Plus units sold through first 	weekend after release on 9/25—another new record</a:t>
            </a:r>
          </a:p>
          <a:p>
            <a:pPr marL="64008" indent="0">
              <a:buNone/>
            </a:pPr>
            <a:endParaRPr lang="en-US" dirty="0" smtClean="0"/>
          </a:p>
          <a:p>
            <a:pPr marL="64008" indent="0">
              <a:buNone/>
            </a:pPr>
            <a:endParaRPr lang="en-US" dirty="0"/>
          </a:p>
        </p:txBody>
      </p:sp>
    </p:spTree>
    <p:extLst>
      <p:ext uri="{BB962C8B-B14F-4D97-AF65-F5344CB8AC3E}">
        <p14:creationId xmlns:p14="http://schemas.microsoft.com/office/powerpoint/2010/main" val="3933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178090"/>
            <a:ext cx="10515600" cy="708602"/>
          </a:xfrm>
        </p:spPr>
        <p:txBody>
          <a:bodyPr>
            <a:normAutofit fontScale="90000"/>
          </a:bodyPr>
          <a:lstStyle/>
          <a:p>
            <a:r>
              <a:rPr lang="en-US" dirty="0" smtClean="0"/>
              <a:t>The Onslaught (cont.)</a:t>
            </a:r>
            <a:endParaRPr lang="en-US" dirty="0"/>
          </a:p>
        </p:txBody>
      </p:sp>
      <p:sp>
        <p:nvSpPr>
          <p:cNvPr id="3" name="Content Placeholder 2"/>
          <p:cNvSpPr>
            <a:spLocks noGrp="1"/>
          </p:cNvSpPr>
          <p:nvPr>
            <p:ph idx="1"/>
          </p:nvPr>
        </p:nvSpPr>
        <p:spPr>
          <a:xfrm>
            <a:off x="782782" y="983674"/>
            <a:ext cx="10681854" cy="5666508"/>
          </a:xfrm>
        </p:spPr>
        <p:txBody>
          <a:bodyPr>
            <a:normAutofit/>
          </a:bodyPr>
          <a:lstStyle/>
          <a:p>
            <a:pPr marL="64008" indent="0">
              <a:buNone/>
            </a:pPr>
            <a:r>
              <a:rPr lang="en-US" dirty="0" smtClean="0"/>
              <a:t>2016</a:t>
            </a:r>
            <a:r>
              <a:rPr lang="en-US" dirty="0"/>
              <a:t>:	Oculus Rift releases VR unit</a:t>
            </a:r>
          </a:p>
          <a:p>
            <a:pPr marL="64008" indent="0">
              <a:buNone/>
            </a:pPr>
            <a:r>
              <a:rPr lang="en-US" dirty="0" smtClean="0"/>
              <a:t>2016:	Sophia, a female humanoid companion robot, introduced 	(</a:t>
            </a:r>
            <a:r>
              <a:rPr lang="en-US" dirty="0" err="1" smtClean="0"/>
              <a:t>Westworld</a:t>
            </a:r>
            <a:r>
              <a:rPr lang="en-US" dirty="0" smtClean="0"/>
              <a:t>?)</a:t>
            </a:r>
          </a:p>
          <a:p>
            <a:pPr marL="64008" indent="0">
              <a:buNone/>
            </a:pPr>
            <a:r>
              <a:rPr lang="en-US" dirty="0" smtClean="0"/>
              <a:t>2017:	</a:t>
            </a:r>
            <a:r>
              <a:rPr lang="en-US" dirty="0" err="1" smtClean="0"/>
              <a:t>TikTok</a:t>
            </a:r>
            <a:endParaRPr lang="en-US" dirty="0" smtClean="0"/>
          </a:p>
          <a:p>
            <a:pPr marL="64008" indent="0">
              <a:buNone/>
            </a:pPr>
            <a:r>
              <a:rPr lang="en-US" dirty="0" smtClean="0"/>
              <a:t>2018:	Market </a:t>
            </a:r>
            <a:r>
              <a:rPr lang="en-US" dirty="0"/>
              <a:t>saturation—iPhone sales begin to decline</a:t>
            </a:r>
            <a:endParaRPr lang="en-US" dirty="0" smtClean="0"/>
          </a:p>
          <a:p>
            <a:pPr marL="64008" indent="0">
              <a:buNone/>
            </a:pPr>
            <a:r>
              <a:rPr lang="en-US" dirty="0" smtClean="0"/>
              <a:t>2018</a:t>
            </a:r>
            <a:r>
              <a:rPr lang="en-US" dirty="0"/>
              <a:t>: MIT introduces AlterEgo</a:t>
            </a:r>
            <a:endParaRPr lang="en-US" dirty="0" smtClean="0"/>
          </a:p>
          <a:p>
            <a:pPr marL="64008" indent="0">
              <a:buNone/>
            </a:pPr>
            <a:r>
              <a:rPr lang="en-US" dirty="0" smtClean="0"/>
              <a:t>2019: Echo Auto</a:t>
            </a:r>
          </a:p>
          <a:p>
            <a:pPr marL="64008" indent="0">
              <a:buNone/>
            </a:pPr>
            <a:r>
              <a:rPr lang="en-US" dirty="0" smtClean="0"/>
              <a:t>2019: Echo Buds</a:t>
            </a:r>
          </a:p>
          <a:p>
            <a:pPr marL="64008" indent="0">
              <a:buNone/>
            </a:pPr>
            <a:r>
              <a:rPr lang="en-US" dirty="0" smtClean="0"/>
              <a:t>2019: Echo Frames</a:t>
            </a:r>
          </a:p>
          <a:p>
            <a:pPr marL="64008" indent="0">
              <a:buNone/>
            </a:pPr>
            <a:r>
              <a:rPr lang="en-US" dirty="0" smtClean="0"/>
              <a:t>2019: Echo Loop</a:t>
            </a:r>
            <a:endParaRPr lang="en-US" dirty="0"/>
          </a:p>
        </p:txBody>
      </p:sp>
    </p:spTree>
    <p:extLst>
      <p:ext uri="{BB962C8B-B14F-4D97-AF65-F5344CB8AC3E}">
        <p14:creationId xmlns:p14="http://schemas.microsoft.com/office/powerpoint/2010/main" val="321761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414" y="2706671"/>
            <a:ext cx="9536329" cy="1169551"/>
          </a:xfrm>
          <a:prstGeom prst="rect">
            <a:avLst/>
          </a:prstGeom>
        </p:spPr>
        <p:txBody>
          <a:bodyPr wrap="none">
            <a:spAutoFit/>
          </a:bodyPr>
          <a:lstStyle/>
          <a:p>
            <a:r>
              <a:rPr lang="en-US" sz="3500" dirty="0">
                <a:hlinkClick r:id="rId3"/>
              </a:rPr>
              <a:t>https://</a:t>
            </a:r>
            <a:r>
              <a:rPr lang="en-US" sz="3500" dirty="0" smtClean="0">
                <a:hlinkClick r:id="rId3"/>
              </a:rPr>
              <a:t>www.youtube.com/watch?v=RuUSc53Xpeg</a:t>
            </a:r>
            <a:endParaRPr lang="en-US" sz="3500" dirty="0" smtClean="0"/>
          </a:p>
          <a:p>
            <a:endParaRPr lang="en-US" sz="3500" dirty="0"/>
          </a:p>
        </p:txBody>
      </p:sp>
    </p:spTree>
    <p:extLst>
      <p:ext uri="{BB962C8B-B14F-4D97-AF65-F5344CB8AC3E}">
        <p14:creationId xmlns:p14="http://schemas.microsoft.com/office/powerpoint/2010/main" val="3548323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752598" y="228594"/>
          <a:ext cx="8610604" cy="6462950"/>
        </p:xfrm>
        <a:graphic>
          <a:graphicData uri="http://schemas.openxmlformats.org/drawingml/2006/table">
            <a:tbl>
              <a:tblPr/>
              <a:tblGrid>
                <a:gridCol w="1051677">
                  <a:extLst>
                    <a:ext uri="{9D8B030D-6E8A-4147-A177-3AD203B41FA5}">
                      <a16:colId xmlns:a16="http://schemas.microsoft.com/office/drawing/2014/main" val="20000"/>
                    </a:ext>
                  </a:extLst>
                </a:gridCol>
                <a:gridCol w="1051677">
                  <a:extLst>
                    <a:ext uri="{9D8B030D-6E8A-4147-A177-3AD203B41FA5}">
                      <a16:colId xmlns:a16="http://schemas.microsoft.com/office/drawing/2014/main" val="20001"/>
                    </a:ext>
                  </a:extLst>
                </a:gridCol>
                <a:gridCol w="1051677">
                  <a:extLst>
                    <a:ext uri="{9D8B030D-6E8A-4147-A177-3AD203B41FA5}">
                      <a16:colId xmlns:a16="http://schemas.microsoft.com/office/drawing/2014/main" val="20002"/>
                    </a:ext>
                  </a:extLst>
                </a:gridCol>
                <a:gridCol w="870920">
                  <a:extLst>
                    <a:ext uri="{9D8B030D-6E8A-4147-A177-3AD203B41FA5}">
                      <a16:colId xmlns:a16="http://schemas.microsoft.com/office/drawing/2014/main" val="20003"/>
                    </a:ext>
                  </a:extLst>
                </a:gridCol>
                <a:gridCol w="1051677">
                  <a:extLst>
                    <a:ext uri="{9D8B030D-6E8A-4147-A177-3AD203B41FA5}">
                      <a16:colId xmlns:a16="http://schemas.microsoft.com/office/drawing/2014/main" val="20004"/>
                    </a:ext>
                  </a:extLst>
                </a:gridCol>
                <a:gridCol w="1051677">
                  <a:extLst>
                    <a:ext uri="{9D8B030D-6E8A-4147-A177-3AD203B41FA5}">
                      <a16:colId xmlns:a16="http://schemas.microsoft.com/office/drawing/2014/main" val="20005"/>
                    </a:ext>
                  </a:extLst>
                </a:gridCol>
                <a:gridCol w="1051677">
                  <a:extLst>
                    <a:ext uri="{9D8B030D-6E8A-4147-A177-3AD203B41FA5}">
                      <a16:colId xmlns:a16="http://schemas.microsoft.com/office/drawing/2014/main" val="20006"/>
                    </a:ext>
                  </a:extLst>
                </a:gridCol>
                <a:gridCol w="1429622">
                  <a:extLst>
                    <a:ext uri="{9D8B030D-6E8A-4147-A177-3AD203B41FA5}">
                      <a16:colId xmlns:a16="http://schemas.microsoft.com/office/drawing/2014/main" val="20007"/>
                    </a:ext>
                  </a:extLst>
                </a:gridCol>
              </a:tblGrid>
              <a:tr h="382457">
                <a:tc gridSpan="8">
                  <a:txBody>
                    <a:bodyPr/>
                    <a:lstStyle/>
                    <a:p>
                      <a:pPr algn="ctr" fontAlgn="b"/>
                      <a:r>
                        <a:rPr lang="en-US" sz="2800" b="0" i="0" u="none" strike="noStrike" dirty="0">
                          <a:solidFill>
                            <a:schemeClr val="tx1"/>
                          </a:solidFill>
                          <a:effectLst/>
                          <a:latin typeface="Calibri" panose="020F0502020204030204" pitchFamily="34" charset="0"/>
                        </a:rPr>
                        <a:t>The Digital Invasion Chart</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5966">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321264">
                <a:tc>
                  <a:txBody>
                    <a:bodyPr/>
                    <a:lstStyle/>
                    <a:p>
                      <a:pPr algn="l" fontAlgn="b"/>
                      <a:r>
                        <a:rPr lang="en-US" sz="2000" b="1" i="0" u="none" strike="noStrike" dirty="0">
                          <a:solidFill>
                            <a:schemeClr val="tx1"/>
                          </a:solidFill>
                          <a:effectLst/>
                          <a:latin typeface="Calibri" panose="020F0502020204030204" pitchFamily="34" charset="0"/>
                        </a:rPr>
                        <a:t>In 2000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1" i="0" u="none" strike="noStrike" dirty="0">
                          <a:solidFill>
                            <a:schemeClr val="tx1"/>
                          </a:solidFill>
                          <a:effectLst/>
                          <a:latin typeface="Calibri" panose="020F0502020204030204" pitchFamily="34" charset="0"/>
                        </a:rPr>
                        <a:t>In 2013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602752">
                <a:tc gridSpan="4">
                  <a:txBody>
                    <a:bodyPr/>
                    <a:lstStyle/>
                    <a:p>
                      <a:pPr algn="l" fontAlgn="b"/>
                      <a:r>
                        <a:rPr lang="en-US" sz="2000" b="0" i="0" u="none" strike="noStrike" dirty="0">
                          <a:solidFill>
                            <a:schemeClr val="tx1"/>
                          </a:solidFill>
                          <a:effectLst/>
                          <a:latin typeface="Calibri" panose="020F0502020204030204" pitchFamily="34" charset="0"/>
                        </a:rPr>
                        <a:t>Spent 2.7 hours per week online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r>
                        <a:rPr lang="en-US" sz="2000" b="0" i="0" u="none" strike="noStrike" dirty="0">
                          <a:solidFill>
                            <a:schemeClr val="tx1"/>
                          </a:solidFill>
                          <a:effectLst/>
                          <a:latin typeface="Calibri" panose="020F0502020204030204" pitchFamily="34" charset="0"/>
                        </a:rPr>
                        <a:t>Spent more than 30 hours per week online</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321264">
                <a:tc gridSpan="4">
                  <a:txBody>
                    <a:bodyPr/>
                    <a:lstStyle/>
                    <a:p>
                      <a:pPr algn="l" fontAlgn="b"/>
                      <a:r>
                        <a:rPr lang="en-US" sz="2000" b="0" i="0" u="none" strike="noStrike" dirty="0">
                          <a:solidFill>
                            <a:schemeClr val="tx1"/>
                          </a:solidFill>
                          <a:effectLst/>
                          <a:latin typeface="Calibri" panose="020F0502020204030204" pitchFamily="34" charset="0"/>
                        </a:rPr>
                        <a:t>100 million daily Google searches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r>
                        <a:rPr lang="en-US" sz="2000" b="0" i="0" u="none" strike="noStrike" dirty="0">
                          <a:solidFill>
                            <a:schemeClr val="tx1"/>
                          </a:solidFill>
                          <a:effectLst/>
                          <a:latin typeface="Calibri" panose="020F0502020204030204" pitchFamily="34" charset="0"/>
                        </a:rPr>
                        <a:t>4.7 billion daily Google searches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321264">
                <a:tc gridSpan="4">
                  <a:txBody>
                    <a:bodyPr/>
                    <a:lstStyle/>
                    <a:p>
                      <a:pPr algn="l" fontAlgn="b"/>
                      <a:r>
                        <a:rPr lang="en-US" sz="2000" b="0" i="0" u="none" strike="noStrike" dirty="0">
                          <a:solidFill>
                            <a:schemeClr val="tx1"/>
                          </a:solidFill>
                          <a:effectLst/>
                          <a:latin typeface="Calibri" panose="020F0502020204030204" pitchFamily="34" charset="0"/>
                        </a:rPr>
                        <a:t>14 billion text messages sent daily</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r>
                        <a:rPr lang="en-US" sz="2000" b="0" i="0" u="none" strike="noStrike" dirty="0">
                          <a:solidFill>
                            <a:schemeClr val="tx1"/>
                          </a:solidFill>
                          <a:effectLst/>
                          <a:latin typeface="Calibri" panose="020F0502020204030204" pitchFamily="34" charset="0"/>
                        </a:rPr>
                        <a:t>188 billion text messages sent daily</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321264">
                <a:tc gridSpan="3">
                  <a:txBody>
                    <a:bodyPr/>
                    <a:lstStyle/>
                    <a:p>
                      <a:pPr algn="l" fontAlgn="b"/>
                      <a:r>
                        <a:rPr lang="en-US" sz="2000" b="0" i="0" u="none" strike="noStrike" dirty="0">
                          <a:solidFill>
                            <a:schemeClr val="tx1"/>
                          </a:solidFill>
                          <a:effectLst/>
                          <a:latin typeface="Calibri" panose="020F0502020204030204" pitchFamily="34" charset="0"/>
                        </a:rPr>
                        <a:t>0 apps downloaded</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2000" b="0" i="0" u="none" strike="noStrike" dirty="0">
                          <a:solidFill>
                            <a:schemeClr val="tx1"/>
                          </a:solidFill>
                          <a:effectLst/>
                          <a:latin typeface="Calibri" panose="020F0502020204030204" pitchFamily="34" charset="0"/>
                        </a:rPr>
                        <a:t>25 billion apps downloaded</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1"/>
                  </a:ext>
                </a:extLst>
              </a:tr>
              <a:tr h="321264">
                <a:tc gridSpan="4">
                  <a:txBody>
                    <a:bodyPr/>
                    <a:lstStyle/>
                    <a:p>
                      <a:pPr algn="l" fontAlgn="b"/>
                      <a:r>
                        <a:rPr lang="en-US" sz="2000" b="0" i="0" u="none" strike="noStrike" dirty="0">
                          <a:solidFill>
                            <a:schemeClr val="tx1"/>
                          </a:solidFill>
                          <a:effectLst/>
                          <a:latin typeface="Calibri" panose="020F0502020204030204" pitchFamily="34" charset="0"/>
                        </a:rPr>
                        <a:t>0 YouTube video monthly views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r>
                        <a:rPr lang="en-US" sz="2000" b="0" i="0" u="none" strike="noStrike" dirty="0">
                          <a:solidFill>
                            <a:schemeClr val="tx1"/>
                          </a:solidFill>
                          <a:effectLst/>
                          <a:latin typeface="Calibri" panose="020F0502020204030204" pitchFamily="34" charset="0"/>
                        </a:rPr>
                        <a:t>Over 800 million YouTube monthly views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321264">
                <a:tc gridSpan="3">
                  <a:txBody>
                    <a:bodyPr/>
                    <a:lstStyle/>
                    <a:p>
                      <a:pPr algn="l" fontAlgn="b"/>
                      <a:r>
                        <a:rPr lang="en-US" sz="2000" b="0" i="0" u="none" strike="noStrike" dirty="0">
                          <a:solidFill>
                            <a:schemeClr val="tx1"/>
                          </a:solidFill>
                          <a:effectLst/>
                          <a:latin typeface="Calibri" panose="020F0502020204030204" pitchFamily="34" charset="0"/>
                        </a:rPr>
                        <a:t>0 people on Facebook</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n-US" sz="2000" b="0" i="0" u="none" strike="noStrike" dirty="0">
                          <a:solidFill>
                            <a:schemeClr val="tx1"/>
                          </a:solidFill>
                          <a:effectLst/>
                          <a:latin typeface="Calibri" panose="020F0502020204030204" pitchFamily="34" charset="0"/>
                        </a:rPr>
                        <a:t>1 billion people on Facebook</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r h="321264">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5"/>
                  </a:ext>
                </a:extLst>
              </a:tr>
              <a:tr h="321264">
                <a:tc gridSpan="3">
                  <a:txBody>
                    <a:bodyPr/>
                    <a:lstStyle/>
                    <a:p>
                      <a:pPr algn="l" fontAlgn="b"/>
                      <a:r>
                        <a:rPr lang="en-US" sz="2000" b="0" i="0" u="none" strike="noStrike" dirty="0">
                          <a:solidFill>
                            <a:schemeClr val="tx1"/>
                          </a:solidFill>
                          <a:effectLst/>
                          <a:latin typeface="Calibri" panose="020F0502020204030204" pitchFamily="34" charset="0"/>
                        </a:rPr>
                        <a:t>0 Tweets on Twitter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2000" b="0" i="0" u="none" strike="noStrike" dirty="0">
                          <a:solidFill>
                            <a:schemeClr val="tx1"/>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4">
                  <a:txBody>
                    <a:bodyPr/>
                    <a:lstStyle/>
                    <a:p>
                      <a:pPr algn="l" fontAlgn="b"/>
                      <a:r>
                        <a:rPr lang="en-US" sz="2000" b="0" i="0" u="none" strike="noStrike" dirty="0">
                          <a:solidFill>
                            <a:schemeClr val="tx1"/>
                          </a:solidFill>
                          <a:effectLst/>
                          <a:latin typeface="Calibri" panose="020F0502020204030204" pitchFamily="34" charset="0"/>
                        </a:rPr>
                        <a:t>400 million tweets per day on Twitter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6"/>
                  </a:ext>
                </a:extLst>
              </a:tr>
              <a:tr h="305966">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7"/>
                  </a:ext>
                </a:extLst>
              </a:tr>
              <a:tr h="305966">
                <a:tc gridSpan="2">
                  <a:txBody>
                    <a:bodyPr/>
                    <a:lstStyle/>
                    <a:p>
                      <a:pPr algn="l" fontAlgn="b"/>
                      <a:r>
                        <a:rPr lang="en-US" sz="1100" b="0" i="0" u="none" strike="noStrike" dirty="0">
                          <a:solidFill>
                            <a:schemeClr val="tx1"/>
                          </a:solidFill>
                          <a:effectLst/>
                          <a:latin typeface="Calibri" panose="020F0502020204030204" pitchFamily="34" charset="0"/>
                        </a:rPr>
                        <a:t>Hart &amp; Frejd, 2013</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833748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610" y="2589837"/>
            <a:ext cx="10681854" cy="2013968"/>
          </a:xfrm>
        </p:spPr>
        <p:txBody>
          <a:bodyPr>
            <a:normAutofit lnSpcReduction="10000"/>
          </a:bodyPr>
          <a:lstStyle/>
          <a:p>
            <a:pPr marL="64008" indent="0" algn="ctr">
              <a:buNone/>
            </a:pPr>
            <a:r>
              <a:rPr lang="en-US" sz="4500" dirty="0" smtClean="0"/>
              <a:t>Every 20 seconds….</a:t>
            </a:r>
          </a:p>
          <a:p>
            <a:pPr marL="64008" indent="0" algn="ctr">
              <a:buNone/>
            </a:pPr>
            <a:endParaRPr lang="en-US" sz="4500" dirty="0"/>
          </a:p>
          <a:p>
            <a:pPr marL="64008" indent="0" algn="ctr">
              <a:buNone/>
            </a:pPr>
            <a:r>
              <a:rPr lang="en-US" sz="4500" dirty="0" smtClean="0"/>
              <a:t>11 Hours per Day</a:t>
            </a:r>
          </a:p>
          <a:p>
            <a:pPr marL="64008" indent="0">
              <a:buNone/>
            </a:pPr>
            <a:endParaRPr lang="en-US" dirty="0"/>
          </a:p>
        </p:txBody>
      </p:sp>
    </p:spTree>
    <p:extLst>
      <p:ext uri="{BB962C8B-B14F-4D97-AF65-F5344CB8AC3E}">
        <p14:creationId xmlns:p14="http://schemas.microsoft.com/office/powerpoint/2010/main" val="1752490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2905"/>
            <a:ext cx="9144000" cy="6092190"/>
          </a:xfrm>
          <a:prstGeom prst="rect">
            <a:avLst/>
          </a:prstGeom>
        </p:spPr>
      </p:pic>
    </p:spTree>
    <p:extLst>
      <p:ext uri="{BB962C8B-B14F-4D97-AF65-F5344CB8AC3E}">
        <p14:creationId xmlns:p14="http://schemas.microsoft.com/office/powerpoint/2010/main" val="3964006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44" y="1148830"/>
            <a:ext cx="7075512" cy="4560339"/>
          </a:xfrm>
          <a:prstGeom prst="rect">
            <a:avLst/>
          </a:prstGeom>
        </p:spPr>
      </p:pic>
      <p:sp>
        <p:nvSpPr>
          <p:cNvPr id="2" name="TextBox 1"/>
          <p:cNvSpPr txBox="1"/>
          <p:nvPr/>
        </p:nvSpPr>
        <p:spPr>
          <a:xfrm>
            <a:off x="644577" y="839449"/>
            <a:ext cx="3387777" cy="553998"/>
          </a:xfrm>
          <a:prstGeom prst="rect">
            <a:avLst/>
          </a:prstGeom>
          <a:noFill/>
        </p:spPr>
        <p:txBody>
          <a:bodyPr wrap="square" rtlCol="0">
            <a:spAutoFit/>
          </a:bodyPr>
          <a:lstStyle/>
          <a:p>
            <a:pPr algn="ctr"/>
            <a:r>
              <a:rPr lang="en-US" sz="3000" dirty="0" smtClean="0"/>
              <a:t>The Swipe and Feed</a:t>
            </a:r>
            <a:endParaRPr lang="en-US" sz="3000" dirty="0"/>
          </a:p>
        </p:txBody>
      </p:sp>
    </p:spTree>
    <p:extLst>
      <p:ext uri="{BB962C8B-B14F-4D97-AF65-F5344CB8AC3E}">
        <p14:creationId xmlns:p14="http://schemas.microsoft.com/office/powerpoint/2010/main" val="2191945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381000"/>
            <a:ext cx="8229600" cy="1676400"/>
          </a:xfrm>
        </p:spPr>
        <p:txBody>
          <a:bodyPr/>
          <a:lstStyle/>
          <a:p>
            <a:pPr marL="64008" indent="0" algn="ctr">
              <a:buNone/>
            </a:pPr>
            <a:endParaRPr lang="en-US" dirty="0" smtClean="0"/>
          </a:p>
          <a:p>
            <a:pPr marL="64008" indent="0" algn="ctr">
              <a:buNone/>
            </a:pPr>
            <a:r>
              <a:rPr lang="en-US" dirty="0" smtClean="0"/>
              <a:t>Meanwhile at Utah State University . .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2036929"/>
            <a:ext cx="7429500" cy="4181475"/>
          </a:xfrm>
          <a:prstGeom prst="rect">
            <a:avLst/>
          </a:prstGeom>
        </p:spPr>
      </p:pic>
    </p:spTree>
    <p:extLst>
      <p:ext uri="{BB962C8B-B14F-4D97-AF65-F5344CB8AC3E}">
        <p14:creationId xmlns:p14="http://schemas.microsoft.com/office/powerpoint/2010/main" val="765050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62" y="421419"/>
            <a:ext cx="11539028" cy="5629523"/>
          </a:xfrm>
          <a:prstGeom prst="rect">
            <a:avLst/>
          </a:prstGeom>
        </p:spPr>
      </p:pic>
    </p:spTree>
    <p:extLst>
      <p:ext uri="{BB962C8B-B14F-4D97-AF65-F5344CB8AC3E}">
        <p14:creationId xmlns:p14="http://schemas.microsoft.com/office/powerpoint/2010/main" val="1036261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0166"/>
          </a:xfrm>
        </p:spPr>
        <p:txBody>
          <a:bodyPr>
            <a:normAutofit fontScale="90000"/>
          </a:bodyPr>
          <a:lstStyle/>
          <a:p>
            <a:r>
              <a:rPr lang="en-US" dirty="0" smtClean="0"/>
              <a:t>Headlines</a:t>
            </a:r>
            <a:endParaRPr lang="en-US" dirty="0"/>
          </a:p>
        </p:txBody>
      </p:sp>
      <p:sp>
        <p:nvSpPr>
          <p:cNvPr id="3" name="Content Placeholder 2"/>
          <p:cNvSpPr>
            <a:spLocks noGrp="1"/>
          </p:cNvSpPr>
          <p:nvPr>
            <p:ph idx="1"/>
          </p:nvPr>
        </p:nvSpPr>
        <p:spPr>
          <a:xfrm>
            <a:off x="1120000" y="1239982"/>
            <a:ext cx="10233800" cy="5208526"/>
          </a:xfrm>
        </p:spPr>
        <p:txBody>
          <a:bodyPr>
            <a:normAutofit fontScale="77500" lnSpcReduction="20000"/>
          </a:bodyPr>
          <a:lstStyle/>
          <a:p>
            <a:r>
              <a:rPr lang="en-US" dirty="0" smtClean="0"/>
              <a:t>“Are Teenagers Replacing Drugs with Smartphones?”</a:t>
            </a:r>
          </a:p>
          <a:p>
            <a:pPr lvl="3"/>
            <a:r>
              <a:rPr lang="en-US" i="1" dirty="0" smtClean="0"/>
              <a:t>The New York Times</a:t>
            </a:r>
            <a:r>
              <a:rPr lang="en-US" dirty="0" smtClean="0"/>
              <a:t>, 3/13/17</a:t>
            </a:r>
          </a:p>
          <a:p>
            <a:r>
              <a:rPr lang="en-US" dirty="0" smtClean="0"/>
              <a:t>“Has Dopamine Got Us Hooked on Tech?”</a:t>
            </a:r>
          </a:p>
          <a:p>
            <a:pPr lvl="3"/>
            <a:r>
              <a:rPr lang="en-US" i="1" dirty="0" smtClean="0"/>
              <a:t>The Guardian</a:t>
            </a:r>
            <a:r>
              <a:rPr lang="en-US" dirty="0" smtClean="0"/>
              <a:t>, 3/4/18</a:t>
            </a:r>
          </a:p>
          <a:p>
            <a:r>
              <a:rPr lang="en-US" dirty="0" smtClean="0"/>
              <a:t>“Kids Unable to Hold Pencils Due to Excessive Touchscreen Use: </a:t>
            </a:r>
          </a:p>
          <a:p>
            <a:pPr marL="0" indent="0">
              <a:buNone/>
            </a:pPr>
            <a:r>
              <a:rPr lang="en-US" dirty="0" smtClean="0"/>
              <a:t>       Experts”</a:t>
            </a:r>
          </a:p>
          <a:p>
            <a:pPr lvl="3"/>
            <a:r>
              <a:rPr lang="en-US" i="1" dirty="0" smtClean="0"/>
              <a:t>New Indian Express</a:t>
            </a:r>
            <a:r>
              <a:rPr lang="en-US" dirty="0" smtClean="0"/>
              <a:t>, 2/26/18</a:t>
            </a:r>
          </a:p>
          <a:p>
            <a:r>
              <a:rPr lang="en-US" dirty="0" smtClean="0"/>
              <a:t>“The Follower Factory”</a:t>
            </a:r>
          </a:p>
          <a:p>
            <a:pPr lvl="3"/>
            <a:r>
              <a:rPr lang="en-US" i="1" dirty="0" smtClean="0"/>
              <a:t>The New York Times</a:t>
            </a:r>
            <a:r>
              <a:rPr lang="en-US" dirty="0" smtClean="0"/>
              <a:t>, 1/27/18</a:t>
            </a:r>
          </a:p>
          <a:p>
            <a:r>
              <a:rPr lang="en-US" dirty="0" smtClean="0"/>
              <a:t>“Facebook’s Greatest Weapon: Endless Comparison of Ourselves to </a:t>
            </a:r>
          </a:p>
          <a:p>
            <a:pPr marL="0" indent="0">
              <a:buNone/>
            </a:pPr>
            <a:r>
              <a:rPr lang="en-US" dirty="0" smtClean="0"/>
              <a:t>       Others”</a:t>
            </a:r>
          </a:p>
          <a:p>
            <a:pPr lvl="3"/>
            <a:r>
              <a:rPr lang="en-US" i="1" dirty="0" smtClean="0"/>
              <a:t>The Guardian</a:t>
            </a:r>
            <a:r>
              <a:rPr lang="en-US" dirty="0" smtClean="0"/>
              <a:t>, 1/20/19</a:t>
            </a:r>
            <a:r>
              <a:rPr lang="en-US" dirty="0"/>
              <a:t>	</a:t>
            </a:r>
            <a:r>
              <a:rPr lang="en-US" dirty="0" smtClean="0"/>
              <a:t>	</a:t>
            </a:r>
          </a:p>
          <a:p>
            <a:r>
              <a:rPr lang="en-US" dirty="0" smtClean="0"/>
              <a:t>“In Appeal </a:t>
            </a:r>
            <a:r>
              <a:rPr lang="en-US" dirty="0"/>
              <a:t>to </a:t>
            </a:r>
            <a:r>
              <a:rPr lang="en-US" dirty="0" smtClean="0"/>
              <a:t>Young </a:t>
            </a:r>
            <a:r>
              <a:rPr lang="en-US" dirty="0"/>
              <a:t>Catholics, Vatican </a:t>
            </a:r>
            <a:r>
              <a:rPr lang="en-US" dirty="0" smtClean="0"/>
              <a:t>Unveils </a:t>
            </a:r>
            <a:r>
              <a:rPr lang="en-US" dirty="0"/>
              <a:t>the ‘</a:t>
            </a:r>
            <a:r>
              <a:rPr lang="en-US" dirty="0" err="1"/>
              <a:t>eRosary</a:t>
            </a:r>
            <a:r>
              <a:rPr lang="en-US" dirty="0"/>
              <a:t>’ — an </a:t>
            </a:r>
            <a:r>
              <a:rPr lang="en-US" dirty="0" smtClean="0"/>
              <a:t>Electronic Way </a:t>
            </a:r>
            <a:r>
              <a:rPr lang="en-US" dirty="0"/>
              <a:t>to </a:t>
            </a:r>
            <a:r>
              <a:rPr lang="en-US" dirty="0" smtClean="0"/>
              <a:t>Pray”</a:t>
            </a:r>
          </a:p>
          <a:p>
            <a:pPr lvl="3"/>
            <a:r>
              <a:rPr lang="en-US" i="1" dirty="0" smtClean="0"/>
              <a:t>The Washington Post</a:t>
            </a:r>
            <a:r>
              <a:rPr lang="en-US" dirty="0" smtClean="0"/>
              <a:t>, 10/17/19</a:t>
            </a:r>
          </a:p>
          <a:p>
            <a:r>
              <a:rPr lang="en-US" dirty="0" smtClean="0"/>
              <a:t>“Your Phone Has </a:t>
            </a:r>
            <a:r>
              <a:rPr lang="en-US" dirty="0"/>
              <a:t>18 </a:t>
            </a:r>
            <a:r>
              <a:rPr lang="en-US" dirty="0" smtClean="0"/>
              <a:t>Times More Bacteria </a:t>
            </a:r>
            <a:r>
              <a:rPr lang="en-US" dirty="0"/>
              <a:t>than a </a:t>
            </a:r>
            <a:r>
              <a:rPr lang="en-US" dirty="0" smtClean="0"/>
              <a:t>Public Restroom </a:t>
            </a:r>
            <a:r>
              <a:rPr lang="en-US" dirty="0"/>
              <a:t>— this </a:t>
            </a:r>
            <a:r>
              <a:rPr lang="en-US" dirty="0" smtClean="0"/>
              <a:t>Clever Device Sanitizes It </a:t>
            </a:r>
            <a:r>
              <a:rPr lang="en-US" dirty="0"/>
              <a:t>for </a:t>
            </a:r>
            <a:r>
              <a:rPr lang="en-US" dirty="0" smtClean="0"/>
              <a:t>You”</a:t>
            </a:r>
          </a:p>
          <a:p>
            <a:pPr lvl="3"/>
            <a:r>
              <a:rPr lang="en-US" dirty="0" smtClean="0"/>
              <a:t>Businessinsider.com</a:t>
            </a:r>
            <a:r>
              <a:rPr lang="en-US" i="1" dirty="0" smtClean="0"/>
              <a:t>, </a:t>
            </a:r>
            <a:r>
              <a:rPr lang="en-US" dirty="0" smtClean="0"/>
              <a:t>10/7/19</a:t>
            </a:r>
          </a:p>
          <a:p>
            <a:endParaRPr lang="en-US" dirty="0" smtClean="0"/>
          </a:p>
          <a:p>
            <a:pPr lvl="3"/>
            <a:endParaRPr lang="en-US" dirty="0" smtClean="0"/>
          </a:p>
          <a:p>
            <a:endParaRPr lang="en-US" dirty="0"/>
          </a:p>
        </p:txBody>
      </p:sp>
    </p:spTree>
    <p:extLst>
      <p:ext uri="{BB962C8B-B14F-4D97-AF65-F5344CB8AC3E}">
        <p14:creationId xmlns:p14="http://schemas.microsoft.com/office/powerpoint/2010/main" val="30937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222" y="365125"/>
            <a:ext cx="10515600" cy="1325563"/>
          </a:xfrm>
        </p:spPr>
        <p:txBody>
          <a:bodyPr/>
          <a:lstStyle/>
          <a:p>
            <a:pPr algn="ctr"/>
            <a:r>
              <a:rPr lang="en-US" dirty="0" smtClean="0"/>
              <a:t>PhoneSoap</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509" y="1690688"/>
            <a:ext cx="6255026" cy="4691270"/>
          </a:xfrm>
          <a:prstGeom prst="rect">
            <a:avLst/>
          </a:prstGeom>
        </p:spPr>
      </p:pic>
    </p:spTree>
    <p:extLst>
      <p:ext uri="{BB962C8B-B14F-4D97-AF65-F5344CB8AC3E}">
        <p14:creationId xmlns:p14="http://schemas.microsoft.com/office/powerpoint/2010/main" val="1962191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2292" y="676765"/>
            <a:ext cx="10233800" cy="5698981"/>
          </a:xfrm>
        </p:spPr>
        <p:txBody>
          <a:bodyPr>
            <a:normAutofit fontScale="92500" lnSpcReduction="10000"/>
          </a:bodyPr>
          <a:lstStyle/>
          <a:p>
            <a:r>
              <a:rPr lang="en-US" dirty="0" smtClean="0"/>
              <a:t>“It’s Time for Apple to Build a Less Addictive Phone”</a:t>
            </a:r>
          </a:p>
          <a:p>
            <a:pPr lvl="3"/>
            <a:r>
              <a:rPr lang="en-US" i="1" dirty="0" smtClean="0"/>
              <a:t>The New York Times</a:t>
            </a:r>
            <a:r>
              <a:rPr lang="en-US" dirty="0" smtClean="0"/>
              <a:t>, 1/17/18</a:t>
            </a:r>
          </a:p>
          <a:p>
            <a:r>
              <a:rPr lang="en-US" dirty="0" smtClean="0"/>
              <a:t>“What Controls Your Attention Controls Your Life”</a:t>
            </a:r>
          </a:p>
          <a:p>
            <a:pPr lvl="3"/>
            <a:r>
              <a:rPr lang="en-US" dirty="0" smtClean="0"/>
              <a:t>HBR.org, 6/5/12</a:t>
            </a:r>
          </a:p>
          <a:p>
            <a:r>
              <a:rPr lang="en-US" dirty="0" smtClean="0"/>
              <a:t>“Formula 2 Racer Handed Suspension for Deliberately Hitting Teammate, Texting While Driving”</a:t>
            </a:r>
          </a:p>
          <a:p>
            <a:pPr lvl="3"/>
            <a:r>
              <a:rPr lang="en-US" dirty="0"/>
              <a:t>Jalopnik.com, 7/8/18</a:t>
            </a:r>
          </a:p>
          <a:p>
            <a:r>
              <a:rPr lang="en-US" dirty="0" smtClean="0"/>
              <a:t>“</a:t>
            </a:r>
            <a:r>
              <a:rPr lang="en-US" dirty="0"/>
              <a:t>Statistics </a:t>
            </a:r>
            <a:r>
              <a:rPr lang="en-US" dirty="0" smtClean="0"/>
              <a:t>Show Nearly Half </a:t>
            </a:r>
            <a:r>
              <a:rPr lang="en-US" dirty="0"/>
              <a:t>of </a:t>
            </a:r>
            <a:r>
              <a:rPr lang="en-US" dirty="0" smtClean="0"/>
              <a:t>Kids Entering Kindergarten </a:t>
            </a:r>
            <a:r>
              <a:rPr lang="en-US" dirty="0"/>
              <a:t>in Florida not </a:t>
            </a:r>
            <a:r>
              <a:rPr lang="en-US" dirty="0" smtClean="0"/>
              <a:t>Prepared”</a:t>
            </a:r>
          </a:p>
          <a:p>
            <a:pPr lvl="3"/>
            <a:r>
              <a:rPr lang="en-US" dirty="0"/>
              <a:t>News4jax.com, </a:t>
            </a:r>
            <a:r>
              <a:rPr lang="en-US" dirty="0" smtClean="0"/>
              <a:t>7/9/18</a:t>
            </a:r>
            <a:endParaRPr lang="en-US" dirty="0"/>
          </a:p>
          <a:p>
            <a:r>
              <a:rPr lang="en-US" dirty="0"/>
              <a:t>“13 Philadelphia Officers Expected to Be Fired for Social Media Posts”</a:t>
            </a:r>
          </a:p>
          <a:p>
            <a:pPr lvl="3"/>
            <a:r>
              <a:rPr lang="en-US" dirty="0" smtClean="0"/>
              <a:t>CNN, </a:t>
            </a:r>
            <a:r>
              <a:rPr lang="en-US" dirty="0"/>
              <a:t>7/18/19</a:t>
            </a:r>
          </a:p>
          <a:p>
            <a:r>
              <a:rPr lang="en-US" dirty="0" smtClean="0"/>
              <a:t>“</a:t>
            </a:r>
            <a:r>
              <a:rPr lang="en-US" dirty="0"/>
              <a:t>Mooresville Teacher Shames Special Needs Student on Social Media</a:t>
            </a:r>
            <a:r>
              <a:rPr lang="en-US" dirty="0" smtClean="0"/>
              <a:t>”</a:t>
            </a:r>
          </a:p>
          <a:p>
            <a:pPr lvl="3"/>
            <a:r>
              <a:rPr lang="en-US" dirty="0" smtClean="0"/>
              <a:t>Fox46charlotte.com, 8/30/19</a:t>
            </a:r>
          </a:p>
          <a:p>
            <a:r>
              <a:rPr lang="en-US" dirty="0" smtClean="0"/>
              <a:t>“</a:t>
            </a:r>
            <a:r>
              <a:rPr lang="en-US" dirty="0" err="1" smtClean="0"/>
              <a:t>Fortnite</a:t>
            </a:r>
            <a:r>
              <a:rPr lang="en-US" dirty="0" smtClean="0"/>
              <a:t> Video Game </a:t>
            </a:r>
            <a:r>
              <a:rPr lang="en-US" dirty="0"/>
              <a:t>'as </a:t>
            </a:r>
            <a:r>
              <a:rPr lang="en-US" dirty="0" smtClean="0"/>
              <a:t>Addictive </a:t>
            </a:r>
            <a:r>
              <a:rPr lang="en-US" dirty="0"/>
              <a:t>as </a:t>
            </a:r>
            <a:r>
              <a:rPr lang="en-US" dirty="0" smtClean="0"/>
              <a:t>Cocaine</a:t>
            </a:r>
            <a:r>
              <a:rPr lang="en-US" dirty="0"/>
              <a:t>,' </a:t>
            </a:r>
            <a:r>
              <a:rPr lang="en-US" dirty="0" smtClean="0"/>
              <a:t>According </a:t>
            </a:r>
            <a:r>
              <a:rPr lang="en-US" dirty="0"/>
              <a:t>to </a:t>
            </a:r>
            <a:r>
              <a:rPr lang="en-US" dirty="0" smtClean="0"/>
              <a:t>Lawsuit”</a:t>
            </a:r>
            <a:endParaRPr lang="en-US" dirty="0"/>
          </a:p>
          <a:p>
            <a:pPr lvl="3"/>
            <a:r>
              <a:rPr lang="en-US" dirty="0" smtClean="0"/>
              <a:t>News4jax.com, 10/8/19</a:t>
            </a:r>
            <a:endParaRPr lang="en-US" dirty="0"/>
          </a:p>
          <a:p>
            <a:endParaRPr lang="en-US" dirty="0" smtClean="0"/>
          </a:p>
          <a:p>
            <a:pPr lvl="3"/>
            <a:endParaRPr lang="en-US" dirty="0"/>
          </a:p>
          <a:p>
            <a:pPr lvl="3"/>
            <a:endParaRPr lang="en-US" dirty="0" smtClean="0"/>
          </a:p>
        </p:txBody>
      </p:sp>
    </p:spTree>
    <p:extLst>
      <p:ext uri="{BB962C8B-B14F-4D97-AF65-F5344CB8AC3E}">
        <p14:creationId xmlns:p14="http://schemas.microsoft.com/office/powerpoint/2010/main" val="33188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1805" y="676764"/>
            <a:ext cx="10233800" cy="5698981"/>
          </a:xfrm>
        </p:spPr>
        <p:txBody>
          <a:bodyPr>
            <a:normAutofit fontScale="92500" lnSpcReduction="20000"/>
          </a:bodyPr>
          <a:lstStyle/>
          <a:p>
            <a:r>
              <a:rPr lang="en-US" dirty="0" smtClean="0"/>
              <a:t>“ADHD Study Links Teens’ Symptoms with Digital Media Use”</a:t>
            </a:r>
          </a:p>
          <a:p>
            <a:pPr lvl="3"/>
            <a:r>
              <a:rPr lang="en-US" dirty="0" smtClean="0"/>
              <a:t>CNN, 7/17/18</a:t>
            </a:r>
          </a:p>
          <a:p>
            <a:r>
              <a:rPr lang="en-US" dirty="0" smtClean="0"/>
              <a:t>“Skim Reading is the New Normal: The Effect on Society Is Profound”</a:t>
            </a:r>
          </a:p>
          <a:p>
            <a:pPr lvl="3"/>
            <a:r>
              <a:rPr lang="en-US" dirty="0" smtClean="0"/>
              <a:t>Ideas for America, 8/25/18</a:t>
            </a:r>
          </a:p>
          <a:p>
            <a:r>
              <a:rPr lang="en-US" dirty="0" smtClean="0"/>
              <a:t>“Study: Nearly Half of Parents Use Cellphone While Driving”</a:t>
            </a:r>
          </a:p>
          <a:p>
            <a:pPr lvl="3"/>
            <a:r>
              <a:rPr lang="en-US" dirty="0"/>
              <a:t>News4jax.com, 9/20/18</a:t>
            </a:r>
          </a:p>
          <a:p>
            <a:r>
              <a:rPr lang="en-US" dirty="0" smtClean="0"/>
              <a:t>“Early Screen Exposure Linked </a:t>
            </a:r>
            <a:r>
              <a:rPr lang="en-US" dirty="0"/>
              <a:t>to </a:t>
            </a:r>
            <a:r>
              <a:rPr lang="en-US" dirty="0" smtClean="0"/>
              <a:t>Cognitive </a:t>
            </a:r>
            <a:r>
              <a:rPr lang="en-US" dirty="0"/>
              <a:t>and </a:t>
            </a:r>
            <a:r>
              <a:rPr lang="en-US" dirty="0" smtClean="0"/>
              <a:t>Developmental Problems </a:t>
            </a:r>
            <a:r>
              <a:rPr lang="en-US" dirty="0"/>
              <a:t>in </a:t>
            </a:r>
            <a:r>
              <a:rPr lang="en-US" dirty="0" smtClean="0"/>
              <a:t>Children”</a:t>
            </a:r>
          </a:p>
          <a:p>
            <a:pPr lvl="3"/>
            <a:r>
              <a:rPr lang="en-US" dirty="0" smtClean="0"/>
              <a:t>Lifestyle, 2/9/19</a:t>
            </a:r>
          </a:p>
          <a:p>
            <a:r>
              <a:rPr lang="en-US" dirty="0" smtClean="0"/>
              <a:t>“Inattentive Children Will Earn Less Money at 35”</a:t>
            </a:r>
          </a:p>
          <a:p>
            <a:pPr lvl="3"/>
            <a:r>
              <a:rPr lang="en-US" dirty="0" smtClean="0"/>
              <a:t>Medical Press, 6/19/19</a:t>
            </a:r>
          </a:p>
          <a:p>
            <a:r>
              <a:rPr lang="en-US" dirty="0" smtClean="0"/>
              <a:t>“Researchers Say Shifting Body Posture Due to Phone Use Is Causing Hornlike Bone Spurs”</a:t>
            </a:r>
          </a:p>
          <a:p>
            <a:pPr lvl="3"/>
            <a:r>
              <a:rPr lang="en-US" dirty="0" smtClean="0"/>
              <a:t>The Hill, 6/20/19</a:t>
            </a:r>
          </a:p>
          <a:p>
            <a:r>
              <a:rPr lang="en-US" dirty="0" smtClean="0"/>
              <a:t>“New </a:t>
            </a:r>
            <a:r>
              <a:rPr lang="en-US" dirty="0"/>
              <a:t>LEGO </a:t>
            </a:r>
            <a:r>
              <a:rPr lang="en-US" dirty="0" smtClean="0"/>
              <a:t>Sets Are Designed </a:t>
            </a:r>
            <a:r>
              <a:rPr lang="en-US" dirty="0"/>
              <a:t>for </a:t>
            </a:r>
            <a:r>
              <a:rPr lang="en-US" dirty="0" smtClean="0"/>
              <a:t>People Who Are Always Glued </a:t>
            </a:r>
            <a:r>
              <a:rPr lang="en-US" dirty="0"/>
              <a:t>to </a:t>
            </a:r>
            <a:r>
              <a:rPr lang="en-US" dirty="0" smtClean="0"/>
              <a:t>Their Smartphones”</a:t>
            </a:r>
          </a:p>
          <a:p>
            <a:pPr lvl="3"/>
            <a:r>
              <a:rPr lang="en-US" dirty="0" smtClean="0"/>
              <a:t>Techradar.com, 10/28/19</a:t>
            </a:r>
          </a:p>
        </p:txBody>
      </p:sp>
    </p:spTree>
    <p:extLst>
      <p:ext uri="{BB962C8B-B14F-4D97-AF65-F5344CB8AC3E}">
        <p14:creationId xmlns:p14="http://schemas.microsoft.com/office/powerpoint/2010/main" val="21445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0000" y="477982"/>
            <a:ext cx="10233800" cy="6113649"/>
          </a:xfrm>
        </p:spPr>
        <p:txBody>
          <a:bodyPr>
            <a:normAutofit fontScale="92500" lnSpcReduction="20000"/>
          </a:bodyPr>
          <a:lstStyle/>
          <a:p>
            <a:r>
              <a:rPr lang="en-US" dirty="0" smtClean="0"/>
              <a:t>“Pampers Is Making a ‘Smart’ Diaper, Yes Really”</a:t>
            </a:r>
          </a:p>
          <a:p>
            <a:pPr lvl="3"/>
            <a:r>
              <a:rPr lang="en-US" dirty="0" smtClean="0"/>
              <a:t>CNN, 7/24/19</a:t>
            </a:r>
          </a:p>
          <a:p>
            <a:r>
              <a:rPr lang="en-US" dirty="0" smtClean="0"/>
              <a:t>“Viral Video </a:t>
            </a:r>
            <a:r>
              <a:rPr lang="en-US" dirty="0"/>
              <a:t>of </a:t>
            </a:r>
            <a:r>
              <a:rPr lang="en-US" dirty="0" smtClean="0"/>
              <a:t>Girl Licking Tongue Depressor Lands Mom </a:t>
            </a:r>
            <a:r>
              <a:rPr lang="en-US" dirty="0"/>
              <a:t>in </a:t>
            </a:r>
            <a:r>
              <a:rPr lang="en-US" dirty="0" smtClean="0"/>
              <a:t>Jail”</a:t>
            </a:r>
          </a:p>
          <a:p>
            <a:pPr lvl="3"/>
            <a:r>
              <a:rPr lang="en-US" dirty="0" smtClean="0"/>
              <a:t>News4jax.com, 7/11/19</a:t>
            </a:r>
            <a:endParaRPr lang="en-US" dirty="0"/>
          </a:p>
          <a:p>
            <a:r>
              <a:rPr lang="en-US" dirty="0" smtClean="0"/>
              <a:t>“Officers Guard Freezer </a:t>
            </a:r>
            <a:r>
              <a:rPr lang="en-US" dirty="0"/>
              <a:t>to </a:t>
            </a:r>
            <a:r>
              <a:rPr lang="en-US" dirty="0" smtClean="0"/>
              <a:t>Prevent Others </a:t>
            </a:r>
            <a:r>
              <a:rPr lang="en-US" dirty="0"/>
              <a:t>from </a:t>
            </a:r>
            <a:r>
              <a:rPr lang="en-US" dirty="0" smtClean="0"/>
              <a:t>Licking Ice Cream Containers”</a:t>
            </a:r>
          </a:p>
          <a:p>
            <a:pPr lvl="3"/>
            <a:r>
              <a:rPr lang="en-US" dirty="0" smtClean="0"/>
              <a:t>News4jax.com, 7/7/19 </a:t>
            </a:r>
          </a:p>
          <a:p>
            <a:r>
              <a:rPr lang="en-US" dirty="0" smtClean="0"/>
              <a:t>“Cops Pose as Utility Workers to Catch Distracted Drivers”</a:t>
            </a:r>
          </a:p>
          <a:p>
            <a:pPr lvl="3"/>
            <a:r>
              <a:rPr lang="en-US" dirty="0"/>
              <a:t>Actionnewsjax.com, </a:t>
            </a:r>
            <a:r>
              <a:rPr lang="en-US" dirty="0" smtClean="0"/>
              <a:t>6/20/19</a:t>
            </a:r>
            <a:endParaRPr lang="en-US" dirty="0"/>
          </a:p>
          <a:p>
            <a:r>
              <a:rPr lang="en-US" dirty="0" smtClean="0"/>
              <a:t>“‘Zombie Eating’: 88% Of Adults Dine While Staring At A Screen, Survey Finds”</a:t>
            </a:r>
          </a:p>
          <a:p>
            <a:pPr lvl="3"/>
            <a:r>
              <a:rPr lang="en-US" dirty="0" smtClean="0"/>
              <a:t>StudyFinds.com, 7/24/19</a:t>
            </a:r>
          </a:p>
          <a:p>
            <a:r>
              <a:rPr lang="en-US" dirty="0"/>
              <a:t>“Now Some Families Are Hiring Coaches to Help Them Raise Phone-Free Children</a:t>
            </a:r>
            <a:r>
              <a:rPr lang="en-US" dirty="0" smtClean="0"/>
              <a:t>”</a:t>
            </a:r>
          </a:p>
          <a:p>
            <a:pPr lvl="3"/>
            <a:r>
              <a:rPr lang="en-US" i="1" dirty="0" smtClean="0"/>
              <a:t>The New York Times</a:t>
            </a:r>
            <a:r>
              <a:rPr lang="en-US" dirty="0" smtClean="0"/>
              <a:t>, 7/6/19</a:t>
            </a:r>
          </a:p>
          <a:p>
            <a:r>
              <a:rPr lang="en-US" dirty="0" smtClean="0"/>
              <a:t>“Rates </a:t>
            </a:r>
            <a:r>
              <a:rPr lang="en-US" dirty="0"/>
              <a:t>of ADHD </a:t>
            </a:r>
            <a:r>
              <a:rPr lang="en-US" dirty="0" smtClean="0"/>
              <a:t>Diagnosis Among </a:t>
            </a:r>
            <a:r>
              <a:rPr lang="en-US" dirty="0"/>
              <a:t>US </a:t>
            </a:r>
            <a:r>
              <a:rPr lang="en-US" dirty="0" smtClean="0"/>
              <a:t>Adults Are </a:t>
            </a:r>
            <a:r>
              <a:rPr lang="en-US" dirty="0"/>
              <a:t>on the </a:t>
            </a:r>
            <a:r>
              <a:rPr lang="en-US" dirty="0" smtClean="0"/>
              <a:t>Rise</a:t>
            </a:r>
            <a:r>
              <a:rPr lang="en-US" dirty="0"/>
              <a:t>, </a:t>
            </a:r>
            <a:r>
              <a:rPr lang="en-US" dirty="0" smtClean="0"/>
              <a:t>Study Suggests” [</a:t>
            </a:r>
            <a:r>
              <a:rPr lang="en-US" sz="2400" dirty="0" smtClean="0"/>
              <a:t>43% Increase from 2007 – 2016</a:t>
            </a:r>
            <a:r>
              <a:rPr lang="en-US" dirty="0" smtClean="0"/>
              <a:t>]</a:t>
            </a:r>
            <a:endParaRPr lang="en-US" dirty="0"/>
          </a:p>
          <a:p>
            <a:pPr lvl="3"/>
            <a:r>
              <a:rPr lang="en-US" dirty="0" smtClean="0"/>
              <a:t>CNN</a:t>
            </a:r>
            <a:r>
              <a:rPr lang="en-US" i="1" dirty="0" smtClean="0"/>
              <a:t>, 11/1/19</a:t>
            </a:r>
            <a:endParaRPr lang="en-US" dirty="0"/>
          </a:p>
          <a:p>
            <a:endParaRPr lang="en-US" dirty="0" smtClean="0"/>
          </a:p>
        </p:txBody>
      </p:sp>
    </p:spTree>
    <p:extLst>
      <p:ext uri="{BB962C8B-B14F-4D97-AF65-F5344CB8AC3E}">
        <p14:creationId xmlns:p14="http://schemas.microsoft.com/office/powerpoint/2010/main" val="7141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0000" y="477982"/>
            <a:ext cx="10233800" cy="5698981"/>
          </a:xfrm>
        </p:spPr>
        <p:txBody>
          <a:bodyPr>
            <a:normAutofit/>
          </a:bodyPr>
          <a:lstStyle/>
          <a:p>
            <a:endParaRPr lang="en-US" dirty="0"/>
          </a:p>
          <a:p>
            <a:r>
              <a:rPr lang="en-US" dirty="0" smtClean="0"/>
              <a:t>“Early Screen Exposure Linked </a:t>
            </a:r>
            <a:r>
              <a:rPr lang="en-US" dirty="0"/>
              <a:t>to </a:t>
            </a:r>
            <a:r>
              <a:rPr lang="en-US" dirty="0" smtClean="0"/>
              <a:t>Cognitive </a:t>
            </a:r>
            <a:r>
              <a:rPr lang="en-US" dirty="0"/>
              <a:t>and </a:t>
            </a:r>
            <a:r>
              <a:rPr lang="en-US" dirty="0" smtClean="0"/>
              <a:t>Developmental Problems </a:t>
            </a:r>
            <a:r>
              <a:rPr lang="en-US" dirty="0"/>
              <a:t>in </a:t>
            </a:r>
            <a:r>
              <a:rPr lang="en-US" dirty="0" smtClean="0"/>
              <a:t>Children”  (Lifestyle, 2/9/19)</a:t>
            </a:r>
          </a:p>
          <a:p>
            <a:endParaRPr lang="en-US" dirty="0" smtClean="0"/>
          </a:p>
          <a:p>
            <a:pPr lvl="1"/>
            <a:r>
              <a:rPr lang="en-US" sz="2600" dirty="0" smtClean="0"/>
              <a:t>France, from 2010, children ages 2 – 11</a:t>
            </a:r>
          </a:p>
          <a:p>
            <a:pPr lvl="1"/>
            <a:endParaRPr lang="en-US" sz="2600" dirty="0" smtClean="0"/>
          </a:p>
          <a:p>
            <a:pPr lvl="1"/>
            <a:r>
              <a:rPr lang="en-US" sz="2600" dirty="0" smtClean="0"/>
              <a:t>Intellectual and cognitive disorders increased 24%</a:t>
            </a:r>
          </a:p>
          <a:p>
            <a:pPr lvl="1"/>
            <a:endParaRPr lang="en-US" sz="2600" dirty="0" smtClean="0"/>
          </a:p>
          <a:p>
            <a:pPr lvl="1"/>
            <a:r>
              <a:rPr lang="en-US" sz="2600" dirty="0" smtClean="0"/>
              <a:t>Psychological disorders increased 54%</a:t>
            </a:r>
          </a:p>
          <a:p>
            <a:pPr lvl="1"/>
            <a:endParaRPr lang="en-US" sz="2600" dirty="0" smtClean="0"/>
          </a:p>
          <a:p>
            <a:pPr lvl="1"/>
            <a:r>
              <a:rPr lang="en-US" sz="2600" b="1" dirty="0" smtClean="0"/>
              <a:t>Speech / language disorders increased 94%</a:t>
            </a:r>
          </a:p>
          <a:p>
            <a:pPr marL="1828800" lvl="4" indent="0">
              <a:buNone/>
            </a:pPr>
            <a:endParaRPr lang="en-US" dirty="0"/>
          </a:p>
          <a:p>
            <a:pPr marL="1828800" lvl="4" indent="0">
              <a:buNone/>
            </a:pPr>
            <a:endParaRPr lang="en-US" dirty="0" smtClean="0"/>
          </a:p>
        </p:txBody>
      </p:sp>
    </p:spTree>
    <p:extLst>
      <p:ext uri="{BB962C8B-B14F-4D97-AF65-F5344CB8AC3E}">
        <p14:creationId xmlns:p14="http://schemas.microsoft.com/office/powerpoint/2010/main" val="18488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2555387"/>
            <a:ext cx="10233800" cy="1005498"/>
          </a:xfrm>
        </p:spPr>
        <p:txBody>
          <a:bodyPr>
            <a:normAutofit/>
          </a:bodyPr>
          <a:lstStyle/>
          <a:p>
            <a:pPr marL="0" indent="0" algn="ctr">
              <a:buNone/>
            </a:pPr>
            <a:r>
              <a:rPr lang="en-US" sz="3500" dirty="0" smtClean="0"/>
              <a:t>Digital Engagement Survey Results</a:t>
            </a:r>
            <a:endParaRPr lang="en-US" sz="3500" dirty="0"/>
          </a:p>
        </p:txBody>
      </p:sp>
    </p:spTree>
    <p:extLst>
      <p:ext uri="{BB962C8B-B14F-4D97-AF65-F5344CB8AC3E}">
        <p14:creationId xmlns:p14="http://schemas.microsoft.com/office/powerpoint/2010/main" val="1616023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582" y="228600"/>
            <a:ext cx="11582400" cy="6220691"/>
          </a:xfrm>
        </p:spPr>
        <p:txBody>
          <a:bodyPr>
            <a:normAutofit/>
          </a:bodyPr>
          <a:lstStyle/>
          <a:p>
            <a:pPr marL="514350" indent="-514350">
              <a:buAutoNum type="arabicPeriod"/>
            </a:pPr>
            <a:r>
              <a:rPr lang="en-US" sz="3500" dirty="0" smtClean="0"/>
              <a:t>Lose track of time with devices:					68%</a:t>
            </a:r>
            <a:endParaRPr lang="en-US" sz="3500" dirty="0"/>
          </a:p>
          <a:p>
            <a:pPr marL="514350" indent="-514350">
              <a:buAutoNum type="arabicPeriod"/>
            </a:pPr>
            <a:r>
              <a:rPr lang="en-US" sz="3500" dirty="0"/>
              <a:t>Extend restroom visits</a:t>
            </a:r>
            <a:r>
              <a:rPr lang="en-US" sz="3500" dirty="0" smtClean="0"/>
              <a:t>:						28%</a:t>
            </a:r>
          </a:p>
          <a:p>
            <a:pPr marL="514350" indent="-514350">
              <a:buAutoNum type="arabicPeriod"/>
            </a:pPr>
            <a:r>
              <a:rPr lang="en-US" sz="3500" dirty="0"/>
              <a:t>Smartphone / tablet use in bed, just prior to sleep:	</a:t>
            </a:r>
            <a:r>
              <a:rPr lang="en-US" sz="3500" dirty="0" smtClean="0"/>
              <a:t>60%</a:t>
            </a:r>
            <a:endParaRPr lang="en-US" sz="3500" dirty="0"/>
          </a:p>
          <a:p>
            <a:pPr marL="514350" indent="-514350">
              <a:buAutoNum type="arabicPeriod"/>
            </a:pPr>
            <a:r>
              <a:rPr lang="en-US" sz="3500" dirty="0"/>
              <a:t>Sleep with smartphone on, near bed:				</a:t>
            </a:r>
            <a:r>
              <a:rPr lang="en-US" sz="3500" dirty="0" smtClean="0"/>
              <a:t>84%</a:t>
            </a:r>
            <a:endParaRPr lang="en-US" sz="3500" dirty="0"/>
          </a:p>
          <a:p>
            <a:pPr marL="514350" indent="-514350">
              <a:buAutoNum type="arabicPeriod"/>
            </a:pPr>
            <a:r>
              <a:rPr lang="en-US" sz="3500" dirty="0"/>
              <a:t>Check phone while someone is talking to you:		</a:t>
            </a:r>
            <a:r>
              <a:rPr lang="en-US" sz="3500" dirty="0" smtClean="0"/>
              <a:t>75%</a:t>
            </a:r>
            <a:endParaRPr lang="en-US" sz="3500" dirty="0"/>
          </a:p>
          <a:p>
            <a:pPr marL="514350" indent="-514350">
              <a:buAutoNum type="arabicPeriod"/>
            </a:pPr>
            <a:r>
              <a:rPr lang="en-US" sz="3500" dirty="0"/>
              <a:t>Respond to smartphone messages while driving:	</a:t>
            </a:r>
            <a:r>
              <a:rPr lang="en-US" sz="3500" dirty="0" smtClean="0"/>
              <a:t>53%</a:t>
            </a:r>
            <a:endParaRPr lang="en-US" sz="3500" dirty="0"/>
          </a:p>
          <a:p>
            <a:pPr marL="514350" indent="-514350">
              <a:buAutoNum type="arabicPeriod"/>
            </a:pPr>
            <a:r>
              <a:rPr lang="en-US" sz="3500" dirty="0"/>
              <a:t>Trouble remaining asleep:						</a:t>
            </a:r>
            <a:r>
              <a:rPr lang="en-US" sz="3500" dirty="0" smtClean="0"/>
              <a:t>43%</a:t>
            </a:r>
          </a:p>
          <a:p>
            <a:pPr marL="514350" indent="-514350">
              <a:buAutoNum type="arabicPeriod"/>
            </a:pPr>
            <a:r>
              <a:rPr lang="en-US" sz="3500" dirty="0"/>
              <a:t>Keep smartphone next to your meals:			</a:t>
            </a:r>
            <a:r>
              <a:rPr lang="en-US" sz="3500" dirty="0" smtClean="0"/>
              <a:t>41%</a:t>
            </a:r>
          </a:p>
          <a:p>
            <a:pPr marL="514350" indent="-514350">
              <a:buAutoNum type="arabicPeriod"/>
            </a:pPr>
            <a:r>
              <a:rPr lang="en-US" sz="3500" dirty="0"/>
              <a:t>Feel uncomfortable without phone/service:		</a:t>
            </a:r>
            <a:r>
              <a:rPr lang="en-US" sz="3500" dirty="0" smtClean="0"/>
              <a:t>57%	</a:t>
            </a:r>
          </a:p>
          <a:p>
            <a:pPr marL="514350" indent="-514350">
              <a:buAutoNum type="arabicPeriod"/>
            </a:pPr>
            <a:r>
              <a:rPr lang="en-US" sz="3500" b="1" dirty="0"/>
              <a:t>Ability to concentrate diminished last 5-10 years:	</a:t>
            </a:r>
            <a:r>
              <a:rPr lang="en-US" sz="3500" b="1" dirty="0" smtClean="0"/>
              <a:t>51%</a:t>
            </a:r>
            <a:r>
              <a:rPr lang="en-US" sz="3500" dirty="0" smtClean="0"/>
              <a:t>	</a:t>
            </a:r>
          </a:p>
        </p:txBody>
      </p:sp>
    </p:spTree>
    <p:extLst>
      <p:ext uri="{BB962C8B-B14F-4D97-AF65-F5344CB8AC3E}">
        <p14:creationId xmlns:p14="http://schemas.microsoft.com/office/powerpoint/2010/main" val="1836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582" y="228600"/>
            <a:ext cx="11582400" cy="6220691"/>
          </a:xfrm>
        </p:spPr>
        <p:txBody>
          <a:bodyPr>
            <a:normAutofit/>
          </a:bodyPr>
          <a:lstStyle/>
          <a:p>
            <a:pPr marL="514350" indent="-514350">
              <a:buAutoNum type="arabicPeriod" startAt="11"/>
            </a:pPr>
            <a:r>
              <a:rPr lang="en-US" sz="3500" dirty="0" smtClean="0"/>
              <a:t> Have read at least one book during last year:		61%</a:t>
            </a:r>
          </a:p>
          <a:p>
            <a:pPr marL="514350" indent="-514350">
              <a:buAutoNum type="arabicPeriod" startAt="11"/>
            </a:pPr>
            <a:r>
              <a:rPr lang="en-US" sz="3500" dirty="0" smtClean="0"/>
              <a:t> Device-free silent reflection for at least 15 minutes:	80%</a:t>
            </a:r>
          </a:p>
          <a:p>
            <a:pPr marL="514350" indent="-514350">
              <a:buAutoNum type="arabicPeriod" startAt="11"/>
            </a:pPr>
            <a:r>
              <a:rPr lang="en-US" sz="3500" dirty="0" smtClean="0"/>
              <a:t> Binge-watch </a:t>
            </a:r>
            <a:r>
              <a:rPr lang="en-US" sz="3500" dirty="0"/>
              <a:t>streaming content:				</a:t>
            </a:r>
            <a:r>
              <a:rPr lang="en-US" sz="3500" dirty="0" smtClean="0"/>
              <a:t>44%</a:t>
            </a:r>
          </a:p>
          <a:p>
            <a:pPr marL="514350" indent="-514350">
              <a:buAutoNum type="arabicPeriod" startAt="11"/>
            </a:pPr>
            <a:r>
              <a:rPr lang="en-US" sz="3500" dirty="0" smtClean="0"/>
              <a:t> Number of times you check phone in 24 hours:		1-200</a:t>
            </a:r>
          </a:p>
          <a:p>
            <a:pPr marL="514350" indent="-514350">
              <a:buAutoNum type="arabicPeriod" startAt="11"/>
            </a:pPr>
            <a:r>
              <a:rPr lang="en-US" sz="3500" dirty="0" smtClean="0"/>
              <a:t> When concentrating, keep phone close to monitor:	38%</a:t>
            </a:r>
          </a:p>
          <a:p>
            <a:pPr marL="514350" indent="-514350">
              <a:buAutoNum type="arabicPeriod" startAt="11"/>
            </a:pPr>
            <a:r>
              <a:rPr lang="en-US" sz="3500" dirty="0" smtClean="0"/>
              <a:t> Disappointed when little / no reaction to posting:	13%</a:t>
            </a:r>
          </a:p>
          <a:p>
            <a:pPr marL="514350" indent="-514350">
              <a:buAutoNum type="arabicPeriod" startAt="11"/>
            </a:pPr>
            <a:r>
              <a:rPr lang="en-US" sz="3500" dirty="0" smtClean="0"/>
              <a:t> Number of social media posts during a week:		0-100</a:t>
            </a:r>
          </a:p>
          <a:p>
            <a:pPr marL="514350" indent="-514350">
              <a:buAutoNum type="arabicPeriod" startAt="11"/>
            </a:pPr>
            <a:r>
              <a:rPr lang="en-US" sz="3500" dirty="0" smtClean="0"/>
              <a:t>Couple / family simultaneously looking at phones:	71%</a:t>
            </a:r>
          </a:p>
          <a:p>
            <a:pPr marL="0" indent="0">
              <a:buNone/>
            </a:pPr>
            <a:endParaRPr lang="en-US" sz="3500" dirty="0" smtClean="0"/>
          </a:p>
          <a:p>
            <a:pPr marL="0" indent="0">
              <a:buNone/>
            </a:pPr>
            <a:endParaRPr lang="en-US" sz="3500" dirty="0" smtClean="0"/>
          </a:p>
        </p:txBody>
      </p:sp>
    </p:spTree>
    <p:extLst>
      <p:ext uri="{BB962C8B-B14F-4D97-AF65-F5344CB8AC3E}">
        <p14:creationId xmlns:p14="http://schemas.microsoft.com/office/powerpoint/2010/main" val="149002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6001" y="705805"/>
            <a:ext cx="10233800" cy="645013"/>
          </a:xfrm>
        </p:spPr>
        <p:txBody>
          <a:bodyPr>
            <a:normAutofit/>
          </a:bodyPr>
          <a:lstStyle/>
          <a:p>
            <a:pPr marL="0" indent="0" algn="ctr">
              <a:buNone/>
            </a:pPr>
            <a:r>
              <a:rPr lang="en-US" sz="3500" dirty="0" smtClean="0"/>
              <a:t>A Dopamine Delivery System</a:t>
            </a:r>
            <a:endParaRPr lang="en-US" sz="35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7429" y="1473344"/>
            <a:ext cx="5130944" cy="3656243"/>
          </a:xfrm>
          <a:prstGeom prst="rect">
            <a:avLst/>
          </a:prstGeom>
        </p:spPr>
      </p:pic>
      <p:sp>
        <p:nvSpPr>
          <p:cNvPr id="5" name="TextBox 4"/>
          <p:cNvSpPr txBox="1"/>
          <p:nvPr/>
        </p:nvSpPr>
        <p:spPr>
          <a:xfrm>
            <a:off x="2763982" y="5666509"/>
            <a:ext cx="6781800" cy="477054"/>
          </a:xfrm>
          <a:prstGeom prst="rect">
            <a:avLst/>
          </a:prstGeom>
          <a:noFill/>
        </p:spPr>
        <p:txBody>
          <a:bodyPr wrap="square" rtlCol="0">
            <a:spAutoFit/>
          </a:bodyPr>
          <a:lstStyle/>
          <a:p>
            <a:r>
              <a:rPr lang="en-US" dirty="0" smtClean="0"/>
              <a:t>“</a:t>
            </a:r>
            <a:r>
              <a:rPr lang="en-US" sz="2500" dirty="0" smtClean="0"/>
              <a:t>Convenience </a:t>
            </a:r>
            <a:r>
              <a:rPr lang="en-US" sz="2500" dirty="0" err="1" smtClean="0"/>
              <a:t>weaponizes</a:t>
            </a:r>
            <a:r>
              <a:rPr lang="en-US" sz="2500" dirty="0" smtClean="0"/>
              <a:t> temptation</a:t>
            </a:r>
            <a:r>
              <a:rPr lang="en-US" dirty="0" smtClean="0"/>
              <a:t>.”  Adam Alter </a:t>
            </a:r>
            <a:endParaRPr lang="en-US" dirty="0"/>
          </a:p>
        </p:txBody>
      </p:sp>
    </p:spTree>
    <p:extLst>
      <p:ext uri="{BB962C8B-B14F-4D97-AF65-F5344CB8AC3E}">
        <p14:creationId xmlns:p14="http://schemas.microsoft.com/office/powerpoint/2010/main" val="2638924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88" y="505612"/>
            <a:ext cx="5438509" cy="58138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483" y="505613"/>
            <a:ext cx="5115465" cy="5881078"/>
          </a:xfrm>
          <a:prstGeom prst="rect">
            <a:avLst/>
          </a:prstGeom>
        </p:spPr>
      </p:pic>
      <p:cxnSp>
        <p:nvCxnSpPr>
          <p:cNvPr id="7" name="Straight Arrow Connector 6"/>
          <p:cNvCxnSpPr/>
          <p:nvPr/>
        </p:nvCxnSpPr>
        <p:spPr>
          <a:xfrm flipV="1">
            <a:off x="2300813" y="3342189"/>
            <a:ext cx="461176" cy="405517"/>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8022566" y="3480658"/>
            <a:ext cx="527711" cy="337387"/>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198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82" y="1248847"/>
            <a:ext cx="10058400" cy="3905861"/>
          </a:xfrm>
          <a:prstGeom prst="rect">
            <a:avLst/>
          </a:prstGeom>
        </p:spPr>
      </p:pic>
    </p:spTree>
    <p:extLst>
      <p:ext uri="{BB962C8B-B14F-4D97-AF65-F5344CB8AC3E}">
        <p14:creationId xmlns:p14="http://schemas.microsoft.com/office/powerpoint/2010/main" val="3744138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1825625"/>
            <a:ext cx="10233800" cy="4351338"/>
          </a:xfrm>
        </p:spPr>
        <p:txBody>
          <a:bodyPr/>
          <a:lstStyle/>
          <a:p>
            <a:pPr marL="0" indent="0" algn="ctr">
              <a:buNone/>
            </a:pPr>
            <a:endParaRPr lang="en-US" dirty="0" smtClean="0"/>
          </a:p>
          <a:p>
            <a:pPr marL="0" indent="0" algn="ctr">
              <a:buNone/>
            </a:pPr>
            <a:r>
              <a:rPr lang="en-US" sz="3500" dirty="0" smtClean="0"/>
              <a:t>The Attention Economy</a:t>
            </a:r>
          </a:p>
          <a:p>
            <a:pPr marL="0" indent="0" algn="ctr">
              <a:buNone/>
            </a:pPr>
            <a:endParaRPr lang="en-US" sz="3500" dirty="0"/>
          </a:p>
          <a:p>
            <a:pPr marL="0" indent="0" algn="ctr">
              <a:buNone/>
            </a:pPr>
            <a:r>
              <a:rPr lang="en-US" sz="3500" dirty="0" smtClean="0"/>
              <a:t>Attention Engineers</a:t>
            </a:r>
            <a:endParaRPr lang="en-US" sz="3500" dirty="0"/>
          </a:p>
        </p:txBody>
      </p:sp>
    </p:spTree>
    <p:extLst>
      <p:ext uri="{BB962C8B-B14F-4D97-AF65-F5344CB8AC3E}">
        <p14:creationId xmlns:p14="http://schemas.microsoft.com/office/powerpoint/2010/main" val="611360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941" y="5854243"/>
            <a:ext cx="10233800" cy="644628"/>
          </a:xfrm>
        </p:spPr>
        <p:txBody>
          <a:bodyPr>
            <a:normAutofit/>
          </a:bodyPr>
          <a:lstStyle/>
          <a:p>
            <a:pPr marL="0" indent="0" algn="ctr">
              <a:buNone/>
            </a:pPr>
            <a:r>
              <a:rPr lang="en-US" dirty="0" smtClean="0"/>
              <a:t>To be immersed in one economy is to be excluded from the other.</a:t>
            </a:r>
          </a:p>
        </p:txBody>
      </p:sp>
      <p:sp>
        <p:nvSpPr>
          <p:cNvPr id="2" name="Oval 1"/>
          <p:cNvSpPr/>
          <p:nvPr/>
        </p:nvSpPr>
        <p:spPr>
          <a:xfrm>
            <a:off x="2109635" y="1414366"/>
            <a:ext cx="3981206" cy="393362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Attention Economy</a:t>
            </a:r>
          </a:p>
          <a:p>
            <a:pPr algn="ctr"/>
            <a:r>
              <a:rPr lang="en-US" dirty="0" smtClean="0">
                <a:solidFill>
                  <a:schemeClr val="bg1"/>
                </a:solidFill>
              </a:rPr>
              <a:t>(driven by distraction)</a:t>
            </a:r>
            <a:endParaRPr lang="en-US" dirty="0">
              <a:solidFill>
                <a:schemeClr val="bg1"/>
              </a:solidFill>
            </a:endParaRPr>
          </a:p>
        </p:txBody>
      </p:sp>
      <p:sp>
        <p:nvSpPr>
          <p:cNvPr id="4" name="Oval 3"/>
          <p:cNvSpPr/>
          <p:nvPr/>
        </p:nvSpPr>
        <p:spPr>
          <a:xfrm>
            <a:off x="7483514" y="2166984"/>
            <a:ext cx="1959930" cy="173565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Knowledge Economy</a:t>
            </a:r>
          </a:p>
          <a:p>
            <a:pPr algn="ctr"/>
            <a:r>
              <a:rPr lang="en-US" dirty="0" smtClean="0">
                <a:solidFill>
                  <a:schemeClr val="bg1"/>
                </a:solidFill>
              </a:rPr>
              <a:t>(driven by focus)</a:t>
            </a:r>
            <a:endParaRPr lang="en-US" dirty="0">
              <a:solidFill>
                <a:schemeClr val="bg1"/>
              </a:solidFill>
            </a:endParaRPr>
          </a:p>
        </p:txBody>
      </p:sp>
      <p:sp>
        <p:nvSpPr>
          <p:cNvPr id="6" name="Oval 5"/>
          <p:cNvSpPr/>
          <p:nvPr/>
        </p:nvSpPr>
        <p:spPr>
          <a:xfrm>
            <a:off x="884377" y="308319"/>
            <a:ext cx="10412927" cy="5545924"/>
          </a:xfrm>
          <a:prstGeom prst="ellipse">
            <a:avLst/>
          </a:prstGeom>
          <a:solidFill>
            <a:schemeClr val="bg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500" dirty="0" smtClean="0"/>
              <a:t>Global Community</a:t>
            </a:r>
            <a:endParaRPr lang="en-US" sz="2500" dirty="0"/>
          </a:p>
        </p:txBody>
      </p:sp>
    </p:spTree>
    <p:extLst>
      <p:ext uri="{BB962C8B-B14F-4D97-AF65-F5344CB8AC3E}">
        <p14:creationId xmlns:p14="http://schemas.microsoft.com/office/powerpoint/2010/main" val="1289438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r>
              <a:rPr lang="en-US" sz="3500" dirty="0" smtClean="0"/>
              <a:t>Deep work:</a:t>
            </a:r>
          </a:p>
          <a:p>
            <a:pPr marL="0" indent="0">
              <a:buNone/>
            </a:pPr>
            <a:endParaRPr lang="en-US" sz="3500" dirty="0"/>
          </a:p>
          <a:p>
            <a:pPr marL="0" indent="0">
              <a:buNone/>
            </a:pPr>
            <a:r>
              <a:rPr lang="en-US" sz="3500" dirty="0" smtClean="0"/>
              <a:t>Professional activities performed in a state of distraction-free concentration that push your cognitive capacities to their limit.  These efforts create new value, improve your skill, and are hard to replicate.</a:t>
            </a:r>
            <a:endParaRPr lang="en-US" sz="3500" dirty="0"/>
          </a:p>
        </p:txBody>
      </p:sp>
    </p:spTree>
    <p:extLst>
      <p:ext uri="{BB962C8B-B14F-4D97-AF65-F5344CB8AC3E}">
        <p14:creationId xmlns:p14="http://schemas.microsoft.com/office/powerpoint/2010/main" val="2194540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77008"/>
            <a:ext cx="10233800" cy="5499955"/>
          </a:xfrm>
        </p:spPr>
        <p:txBody>
          <a:bodyPr/>
          <a:lstStyle/>
          <a:p>
            <a:pPr marL="0" indent="0" algn="ctr">
              <a:buNone/>
            </a:pPr>
            <a:endParaRPr lang="en-US" dirty="0" smtClean="0"/>
          </a:p>
          <a:p>
            <a:pPr marL="0" indent="0">
              <a:buNone/>
            </a:pPr>
            <a:r>
              <a:rPr lang="en-US" sz="3500" dirty="0" smtClean="0"/>
              <a:t>Shallow work:	</a:t>
            </a:r>
          </a:p>
          <a:p>
            <a:pPr marL="0" indent="0">
              <a:buNone/>
            </a:pPr>
            <a:endParaRPr lang="en-US" sz="3500" dirty="0"/>
          </a:p>
          <a:p>
            <a:pPr marL="0" indent="0">
              <a:buNone/>
            </a:pPr>
            <a:r>
              <a:rPr lang="en-US" sz="3500" dirty="0" err="1" smtClean="0"/>
              <a:t>Noncognitively</a:t>
            </a:r>
            <a:r>
              <a:rPr lang="en-US" sz="3500" dirty="0" smtClean="0"/>
              <a:t> demanding, logistical-style tasks, often performed while distracted.  These efforts tend not to create much new value in the world and are easy to replicate.</a:t>
            </a:r>
            <a:endParaRPr lang="en-US" sz="3500" dirty="0"/>
          </a:p>
        </p:txBody>
      </p:sp>
    </p:spTree>
    <p:extLst>
      <p:ext uri="{BB962C8B-B14F-4D97-AF65-F5344CB8AC3E}">
        <p14:creationId xmlns:p14="http://schemas.microsoft.com/office/powerpoint/2010/main" val="1151352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2555387"/>
            <a:ext cx="10233800" cy="1005498"/>
          </a:xfrm>
        </p:spPr>
        <p:txBody>
          <a:bodyPr>
            <a:normAutofit/>
          </a:bodyPr>
          <a:lstStyle/>
          <a:p>
            <a:pPr marL="0" indent="0" algn="ctr">
              <a:buNone/>
            </a:pPr>
            <a:r>
              <a:rPr lang="en-US" sz="3500" dirty="0" smtClean="0"/>
              <a:t>The Opportunity Cost of Shallow Work = Deep Work</a:t>
            </a:r>
            <a:endParaRPr lang="en-US" sz="3500" dirty="0"/>
          </a:p>
        </p:txBody>
      </p:sp>
    </p:spTree>
    <p:extLst>
      <p:ext uri="{BB962C8B-B14F-4D97-AF65-F5344CB8AC3E}">
        <p14:creationId xmlns:p14="http://schemas.microsoft.com/office/powerpoint/2010/main" val="3013463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r>
              <a:rPr lang="en-US" sz="3500" dirty="0" smtClean="0"/>
              <a:t>“One of the main obstacles to going deep: the urge to turn your attention toward something more superficial.”</a:t>
            </a:r>
          </a:p>
          <a:p>
            <a:pPr marL="0" indent="0">
              <a:buNone/>
            </a:pPr>
            <a:r>
              <a:rPr lang="en-US" sz="2500" i="1" dirty="0"/>
              <a:t>	</a:t>
            </a:r>
            <a:r>
              <a:rPr lang="en-US" sz="2500" i="1" dirty="0" smtClean="0"/>
              <a:t>Cal Newport</a:t>
            </a:r>
          </a:p>
          <a:p>
            <a:pPr marL="0" indent="0">
              <a:buNone/>
            </a:pPr>
            <a:endParaRPr lang="en-US" sz="3500" dirty="0"/>
          </a:p>
          <a:p>
            <a:pPr marL="0" indent="0">
              <a:buNone/>
            </a:pPr>
            <a:r>
              <a:rPr lang="en-US" sz="3500" dirty="0" smtClean="0"/>
              <a:t>“The trivial as tranquilizer.”</a:t>
            </a:r>
          </a:p>
          <a:p>
            <a:pPr marL="0" indent="0">
              <a:buNone/>
            </a:pPr>
            <a:r>
              <a:rPr lang="en-US" sz="2500" i="1" dirty="0" smtClean="0"/>
              <a:t>	Kierkegaard</a:t>
            </a:r>
            <a:endParaRPr lang="en-US" sz="2500" i="1" dirty="0"/>
          </a:p>
        </p:txBody>
      </p:sp>
    </p:spTree>
    <p:extLst>
      <p:ext uri="{BB962C8B-B14F-4D97-AF65-F5344CB8AC3E}">
        <p14:creationId xmlns:p14="http://schemas.microsoft.com/office/powerpoint/2010/main" val="502491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671945"/>
            <a:ext cx="10233800" cy="5278582"/>
          </a:xfrm>
        </p:spPr>
        <p:txBody>
          <a:bodyPr>
            <a:normAutofit/>
          </a:bodyPr>
          <a:lstStyle/>
          <a:p>
            <a:pPr marL="0" indent="0" algn="ctr">
              <a:buNone/>
            </a:pPr>
            <a:r>
              <a:rPr lang="en-US" sz="3500" dirty="0" smtClean="0"/>
              <a:t>District e-Mail Activity: 3/18 - 4/6/18 (20 days)</a:t>
            </a:r>
          </a:p>
          <a:p>
            <a:pPr marL="0" indent="0" algn="ctr">
              <a:buNone/>
            </a:pPr>
            <a:endParaRPr lang="en-US" sz="3500" dirty="0"/>
          </a:p>
          <a:p>
            <a:r>
              <a:rPr lang="en-US" sz="3500" dirty="0" smtClean="0"/>
              <a:t>Total e-mails sent:			251,870</a:t>
            </a:r>
          </a:p>
          <a:p>
            <a:endParaRPr lang="en-US" sz="3500" dirty="0" smtClean="0"/>
          </a:p>
          <a:p>
            <a:r>
              <a:rPr lang="en-US" sz="3500" dirty="0" smtClean="0"/>
              <a:t>Total e-mails read:			771,791</a:t>
            </a:r>
          </a:p>
          <a:p>
            <a:endParaRPr lang="en-US" sz="3500" dirty="0" smtClean="0"/>
          </a:p>
          <a:p>
            <a:r>
              <a:rPr lang="en-US" sz="3500" dirty="0" smtClean="0"/>
              <a:t>Total e-mails received:	      1,783,486</a:t>
            </a:r>
          </a:p>
        </p:txBody>
      </p:sp>
    </p:spTree>
    <p:extLst>
      <p:ext uri="{BB962C8B-B14F-4D97-AF65-F5344CB8AC3E}">
        <p14:creationId xmlns:p14="http://schemas.microsoft.com/office/powerpoint/2010/main" val="4064025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671945"/>
            <a:ext cx="10233800" cy="5278582"/>
          </a:xfrm>
        </p:spPr>
        <p:txBody>
          <a:bodyPr>
            <a:normAutofit/>
          </a:bodyPr>
          <a:lstStyle/>
          <a:p>
            <a:pPr marL="0" indent="0" algn="ctr">
              <a:buNone/>
            </a:pPr>
            <a:r>
              <a:rPr lang="en-US" sz="3500" dirty="0" smtClean="0"/>
              <a:t>Weekend Days (5)</a:t>
            </a:r>
          </a:p>
          <a:p>
            <a:pPr marL="0" indent="0" algn="ctr">
              <a:buNone/>
            </a:pPr>
            <a:endParaRPr lang="en-US" sz="3500" dirty="0"/>
          </a:p>
          <a:p>
            <a:r>
              <a:rPr lang="en-US" sz="3500" dirty="0" smtClean="0"/>
              <a:t>Total e-mails sent:			  5,425</a:t>
            </a:r>
          </a:p>
          <a:p>
            <a:endParaRPr lang="en-US" sz="3500" dirty="0" smtClean="0"/>
          </a:p>
          <a:p>
            <a:r>
              <a:rPr lang="en-US" sz="3500" dirty="0" smtClean="0"/>
              <a:t>Total e-mails read:			26,610</a:t>
            </a:r>
          </a:p>
          <a:p>
            <a:endParaRPr lang="en-US" sz="3500" dirty="0" smtClean="0"/>
          </a:p>
          <a:p>
            <a:r>
              <a:rPr lang="en-US" sz="3500" dirty="0" smtClean="0"/>
              <a:t>Total e-mails received:	        168,734</a:t>
            </a:r>
          </a:p>
        </p:txBody>
      </p:sp>
    </p:spTree>
    <p:extLst>
      <p:ext uri="{BB962C8B-B14F-4D97-AF65-F5344CB8AC3E}">
        <p14:creationId xmlns:p14="http://schemas.microsoft.com/office/powerpoint/2010/main" val="732007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671945"/>
            <a:ext cx="10233800" cy="5278582"/>
          </a:xfrm>
        </p:spPr>
        <p:txBody>
          <a:bodyPr>
            <a:normAutofit/>
          </a:bodyPr>
          <a:lstStyle/>
          <a:p>
            <a:pPr marL="0" indent="0" algn="ctr">
              <a:buNone/>
            </a:pPr>
            <a:r>
              <a:rPr lang="en-US" sz="3500" dirty="0" smtClean="0"/>
              <a:t>Spring Break (M-F)</a:t>
            </a:r>
          </a:p>
          <a:p>
            <a:pPr marL="0" indent="0" algn="ctr">
              <a:buNone/>
            </a:pPr>
            <a:endParaRPr lang="en-US" sz="3500" dirty="0"/>
          </a:p>
          <a:p>
            <a:r>
              <a:rPr lang="en-US" sz="3500" dirty="0" smtClean="0"/>
              <a:t>Total e-mails sent:			  19,951</a:t>
            </a:r>
          </a:p>
          <a:p>
            <a:endParaRPr lang="en-US" sz="3500" dirty="0" smtClean="0"/>
          </a:p>
          <a:p>
            <a:r>
              <a:rPr lang="en-US" sz="3500" dirty="0" smtClean="0"/>
              <a:t>Total e-mails read:			  87,241</a:t>
            </a:r>
          </a:p>
          <a:p>
            <a:endParaRPr lang="en-US" sz="3500" dirty="0" smtClean="0"/>
          </a:p>
          <a:p>
            <a:r>
              <a:rPr lang="en-US" sz="3500" dirty="0" smtClean="0"/>
              <a:t>Total e-mails received:	         404,396</a:t>
            </a:r>
          </a:p>
        </p:txBody>
      </p:sp>
    </p:spTree>
    <p:extLst>
      <p:ext uri="{BB962C8B-B14F-4D97-AF65-F5344CB8AC3E}">
        <p14:creationId xmlns:p14="http://schemas.microsoft.com/office/powerpoint/2010/main" val="3240857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68" y="515966"/>
            <a:ext cx="5562140" cy="58371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338" y="264055"/>
            <a:ext cx="5430380" cy="6341012"/>
          </a:xfrm>
          <a:prstGeom prst="rect">
            <a:avLst/>
          </a:prstGeom>
        </p:spPr>
      </p:pic>
      <p:cxnSp>
        <p:nvCxnSpPr>
          <p:cNvPr id="8" name="Straight Arrow Connector 7"/>
          <p:cNvCxnSpPr/>
          <p:nvPr/>
        </p:nvCxnSpPr>
        <p:spPr>
          <a:xfrm flipV="1">
            <a:off x="1641764" y="3290455"/>
            <a:ext cx="831272" cy="55418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7418586" y="3434561"/>
            <a:ext cx="831272" cy="55418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99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671945"/>
            <a:ext cx="10233800" cy="5278582"/>
          </a:xfrm>
        </p:spPr>
        <p:txBody>
          <a:bodyPr>
            <a:normAutofit/>
          </a:bodyPr>
          <a:lstStyle/>
          <a:p>
            <a:pPr marL="0" indent="0" algn="ctr">
              <a:buNone/>
            </a:pPr>
            <a:endParaRPr lang="en-US" sz="3500" dirty="0" smtClean="0"/>
          </a:p>
          <a:p>
            <a:pPr marL="0" indent="0" algn="ctr">
              <a:buNone/>
            </a:pPr>
            <a:r>
              <a:rPr lang="en-US" sz="3500" dirty="0" smtClean="0"/>
              <a:t>Total e-Mail Received, per Employee</a:t>
            </a:r>
          </a:p>
          <a:p>
            <a:pPr marL="0" indent="0" algn="ctr">
              <a:buNone/>
            </a:pPr>
            <a:r>
              <a:rPr lang="en-US" sz="3500" dirty="0" smtClean="0"/>
              <a:t>(</a:t>
            </a:r>
            <a:r>
              <a:rPr lang="en-US" sz="3500" i="1" dirty="0" smtClean="0"/>
              <a:t>excluding food service, transportation, custodial, maintenance</a:t>
            </a:r>
            <a:r>
              <a:rPr lang="en-US" sz="3500" dirty="0" smtClean="0"/>
              <a:t>)</a:t>
            </a:r>
          </a:p>
          <a:p>
            <a:pPr marL="0" indent="0" algn="ctr">
              <a:buNone/>
            </a:pPr>
            <a:r>
              <a:rPr lang="en-US" sz="3500" dirty="0" smtClean="0"/>
              <a:t>20-Day Period, including weekends and spring break:</a:t>
            </a:r>
          </a:p>
          <a:p>
            <a:pPr marL="0" indent="0" algn="ctr">
              <a:buNone/>
            </a:pPr>
            <a:endParaRPr lang="en-US" sz="3500" dirty="0"/>
          </a:p>
          <a:p>
            <a:pPr marL="0" indent="0" algn="ctr">
              <a:buNone/>
            </a:pPr>
            <a:r>
              <a:rPr lang="en-US" sz="5500" dirty="0" smtClean="0"/>
              <a:t>437</a:t>
            </a:r>
          </a:p>
        </p:txBody>
      </p:sp>
    </p:spTree>
    <p:extLst>
      <p:ext uri="{BB962C8B-B14F-4D97-AF65-F5344CB8AC3E}">
        <p14:creationId xmlns:p14="http://schemas.microsoft.com/office/powerpoint/2010/main" val="3579931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normAutofit lnSpcReduction="10000"/>
          </a:bodyPr>
          <a:lstStyle/>
          <a:p>
            <a:pPr marL="0" indent="0" algn="ctr">
              <a:buNone/>
            </a:pPr>
            <a:endParaRPr lang="en-US" sz="3500" dirty="0" smtClean="0"/>
          </a:p>
          <a:p>
            <a:pPr marL="0" indent="0">
              <a:buNone/>
            </a:pPr>
            <a:r>
              <a:rPr lang="en-US" sz="3500" dirty="0" smtClean="0"/>
              <a:t>The </a:t>
            </a:r>
            <a:r>
              <a:rPr lang="en-US" sz="3500" dirty="0"/>
              <a:t>American Management Association reports that employees spend an average of </a:t>
            </a:r>
            <a:r>
              <a:rPr lang="en-US" sz="3500" b="1" dirty="0"/>
              <a:t>107 minutes</a:t>
            </a:r>
            <a:r>
              <a:rPr lang="en-US" sz="3500" dirty="0"/>
              <a:t> on e-mail per </a:t>
            </a:r>
            <a:r>
              <a:rPr lang="en-US" sz="3500" dirty="0" smtClean="0"/>
              <a:t>day.</a:t>
            </a:r>
            <a:endParaRPr lang="en-US" sz="3500" dirty="0"/>
          </a:p>
          <a:p>
            <a:pPr marL="0" indent="0" algn="ctr">
              <a:buNone/>
            </a:pPr>
            <a:endParaRPr lang="en-US" sz="3500" dirty="0" smtClean="0"/>
          </a:p>
          <a:p>
            <a:pPr marL="0" indent="0">
              <a:buNone/>
            </a:pPr>
            <a:r>
              <a:rPr lang="en-US" sz="3500" dirty="0" smtClean="0"/>
              <a:t>The </a:t>
            </a:r>
            <a:r>
              <a:rPr lang="en-US" sz="3500" dirty="0"/>
              <a:t>average employee gets interrupted from their work </a:t>
            </a:r>
            <a:r>
              <a:rPr lang="en-US" sz="3500" b="1" dirty="0"/>
              <a:t>every 11 minutes</a:t>
            </a:r>
            <a:r>
              <a:rPr lang="en-US" sz="3500" dirty="0"/>
              <a:t>, and in each case loses about the same amount of time recovering from the </a:t>
            </a:r>
            <a:r>
              <a:rPr lang="en-US" sz="3500" dirty="0" smtClean="0"/>
              <a:t>interruption.</a:t>
            </a:r>
          </a:p>
          <a:p>
            <a:pPr marL="0" indent="0">
              <a:buNone/>
            </a:pPr>
            <a:endParaRPr lang="en-US" sz="3500" dirty="0"/>
          </a:p>
          <a:p>
            <a:pPr marL="0" indent="0">
              <a:buNone/>
            </a:pPr>
            <a:r>
              <a:rPr lang="en-US" sz="2000" i="1" dirty="0" smtClean="0"/>
              <a:t>The </a:t>
            </a:r>
            <a:r>
              <a:rPr lang="en-US" sz="2000" i="1" dirty="0"/>
              <a:t>Happiness Advantage</a:t>
            </a:r>
            <a:r>
              <a:rPr lang="en-US" sz="2000" dirty="0"/>
              <a:t>, Shawn </a:t>
            </a:r>
            <a:r>
              <a:rPr lang="en-US" sz="2000" dirty="0" err="1" smtClean="0"/>
              <a:t>Achor</a:t>
            </a:r>
            <a:endParaRPr lang="en-US" sz="2000" dirty="0"/>
          </a:p>
        </p:txBody>
      </p:sp>
    </p:spTree>
    <p:extLst>
      <p:ext uri="{BB962C8B-B14F-4D97-AF65-F5344CB8AC3E}">
        <p14:creationId xmlns:p14="http://schemas.microsoft.com/office/powerpoint/2010/main" val="3924352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250" y="525304"/>
            <a:ext cx="10233800" cy="670892"/>
          </a:xfrm>
        </p:spPr>
        <p:txBody>
          <a:bodyPr>
            <a:normAutofit/>
          </a:bodyPr>
          <a:lstStyle/>
          <a:p>
            <a:pPr marL="0" indent="0" algn="ctr">
              <a:buNone/>
            </a:pPr>
            <a:r>
              <a:rPr lang="en-US" sz="3500" dirty="0" smtClean="0"/>
              <a:t>Deep Work Is Rare.</a:t>
            </a:r>
            <a:endParaRPr lang="en-US" sz="35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692" y="1460739"/>
            <a:ext cx="7608916" cy="4625027"/>
          </a:xfrm>
          <a:prstGeom prst="rect">
            <a:avLst/>
          </a:prstGeom>
        </p:spPr>
      </p:pic>
    </p:spTree>
    <p:extLst>
      <p:ext uri="{BB962C8B-B14F-4D97-AF65-F5344CB8AC3E}">
        <p14:creationId xmlns:p14="http://schemas.microsoft.com/office/powerpoint/2010/main" val="3265127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endParaRPr lang="en-US" sz="3500" dirty="0"/>
          </a:p>
          <a:p>
            <a:pPr marL="0" indent="0" algn="ctr">
              <a:buNone/>
            </a:pPr>
            <a:endParaRPr lang="en-US" sz="3500" dirty="0" smtClean="0"/>
          </a:p>
          <a:p>
            <a:pPr marL="0" indent="0" algn="ctr">
              <a:buNone/>
            </a:pPr>
            <a:r>
              <a:rPr lang="en-US" sz="3500" dirty="0" smtClean="0"/>
              <a:t>High-Quality Work Produced = </a:t>
            </a:r>
          </a:p>
          <a:p>
            <a:pPr marL="0" indent="0" algn="ctr">
              <a:buNone/>
            </a:pPr>
            <a:endParaRPr lang="en-US" sz="3500" dirty="0" smtClean="0"/>
          </a:p>
          <a:p>
            <a:pPr marL="0" indent="0" algn="ctr">
              <a:buNone/>
            </a:pPr>
            <a:r>
              <a:rPr lang="en-US" sz="3500" dirty="0" smtClean="0"/>
              <a:t>(Time Spent) X (Intensity of Focus)</a:t>
            </a:r>
            <a:endParaRPr lang="en-US" sz="3500" dirty="0"/>
          </a:p>
        </p:txBody>
      </p:sp>
    </p:spTree>
    <p:extLst>
      <p:ext uri="{BB962C8B-B14F-4D97-AF65-F5344CB8AC3E}">
        <p14:creationId xmlns:p14="http://schemas.microsoft.com/office/powerpoint/2010/main" val="2010610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4439" y="489194"/>
            <a:ext cx="10233800" cy="1708883"/>
          </a:xfrm>
        </p:spPr>
        <p:txBody>
          <a:bodyPr/>
          <a:lstStyle/>
          <a:p>
            <a:pPr marL="0" indent="0" algn="ctr">
              <a:buNone/>
            </a:pPr>
            <a:endParaRPr lang="en-US" dirty="0" smtClean="0"/>
          </a:p>
          <a:p>
            <a:pPr marL="0" indent="0">
              <a:buNone/>
            </a:pPr>
            <a:r>
              <a:rPr lang="en-US" sz="3500" dirty="0" smtClean="0"/>
              <a:t>Flow: 	A mental state of complete absorption in the 		current experience.</a:t>
            </a:r>
            <a:endParaRPr lang="en-US" sz="35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971" y="2198077"/>
            <a:ext cx="4264268" cy="4150555"/>
          </a:xfrm>
          <a:prstGeom prst="rect">
            <a:avLst/>
          </a:prstGeom>
        </p:spPr>
      </p:pic>
    </p:spTree>
    <p:extLst>
      <p:ext uri="{BB962C8B-B14F-4D97-AF65-F5344CB8AC3E}">
        <p14:creationId xmlns:p14="http://schemas.microsoft.com/office/powerpoint/2010/main" val="235792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endParaRPr lang="en-US" sz="3500" dirty="0"/>
          </a:p>
          <a:p>
            <a:pPr marL="0" indent="0" algn="ctr">
              <a:buNone/>
            </a:pPr>
            <a:endParaRPr lang="en-US" sz="3500" dirty="0" smtClean="0"/>
          </a:p>
          <a:p>
            <a:pPr marL="0" indent="0" algn="ctr">
              <a:buNone/>
            </a:pPr>
            <a:r>
              <a:rPr lang="en-US" sz="3500" dirty="0" smtClean="0"/>
              <a:t>The Rhythmic Method of Deep Work</a:t>
            </a:r>
            <a:endParaRPr lang="en-US" sz="3500" dirty="0"/>
          </a:p>
        </p:txBody>
      </p:sp>
    </p:spTree>
    <p:extLst>
      <p:ext uri="{BB962C8B-B14F-4D97-AF65-F5344CB8AC3E}">
        <p14:creationId xmlns:p14="http://schemas.microsoft.com/office/powerpoint/2010/main" val="3985254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r>
              <a:rPr lang="en-US" sz="3500" dirty="0" smtClean="0"/>
              <a:t>The Craftsman Approach to Tool Selection</a:t>
            </a:r>
          </a:p>
          <a:p>
            <a:pPr marL="0" indent="0">
              <a:buNone/>
            </a:pPr>
            <a:endParaRPr lang="en-US" sz="3500" dirty="0"/>
          </a:p>
          <a:p>
            <a:pPr marL="0" indent="0">
              <a:buNone/>
            </a:pPr>
            <a:r>
              <a:rPr lang="en-US" sz="3500" dirty="0" smtClean="0"/>
              <a:t>“Identify the core factors that determine success and happiness in your professional and personal life.  Adopt a tool only if its positive impacts on these factors substantially outweigh its negative impacts [as opposed to the ‘any-benefit approach’]”.</a:t>
            </a:r>
            <a:endParaRPr lang="en-US" sz="3500" dirty="0"/>
          </a:p>
        </p:txBody>
      </p:sp>
    </p:spTree>
    <p:extLst>
      <p:ext uri="{BB962C8B-B14F-4D97-AF65-F5344CB8AC3E}">
        <p14:creationId xmlns:p14="http://schemas.microsoft.com/office/powerpoint/2010/main" val="2346918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endParaRPr lang="en-US" sz="3500" dirty="0"/>
          </a:p>
          <a:p>
            <a:pPr marL="0" indent="0" algn="ctr">
              <a:buNone/>
            </a:pPr>
            <a:endParaRPr lang="en-US" sz="3500" dirty="0" smtClean="0"/>
          </a:p>
          <a:p>
            <a:pPr marL="0" indent="0" algn="ctr">
              <a:buNone/>
            </a:pPr>
            <a:r>
              <a:rPr lang="en-US" sz="3500" dirty="0" smtClean="0"/>
              <a:t>Attention Residue: </a:t>
            </a:r>
          </a:p>
          <a:p>
            <a:pPr marL="0" indent="0" algn="ctr">
              <a:buNone/>
            </a:pPr>
            <a:endParaRPr lang="en-US" sz="3500" dirty="0" smtClean="0"/>
          </a:p>
          <a:p>
            <a:pPr marL="0" indent="0" algn="ctr">
              <a:buNone/>
            </a:pPr>
            <a:r>
              <a:rPr lang="en-US" sz="3500" dirty="0" smtClean="0"/>
              <a:t>The effectiveness of multitasking is a myth.</a:t>
            </a:r>
            <a:endParaRPr lang="en-US" sz="3500" dirty="0"/>
          </a:p>
        </p:txBody>
      </p:sp>
    </p:spTree>
    <p:extLst>
      <p:ext uri="{BB962C8B-B14F-4D97-AF65-F5344CB8AC3E}">
        <p14:creationId xmlns:p14="http://schemas.microsoft.com/office/powerpoint/2010/main" val="5156607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lgn="ctr">
              <a:buNone/>
            </a:pPr>
            <a:endParaRPr lang="en-US" sz="3500" dirty="0" smtClean="0"/>
          </a:p>
          <a:p>
            <a:pPr marL="0" indent="0" algn="ctr">
              <a:buNone/>
            </a:pPr>
            <a:endParaRPr lang="en-US" sz="3500" dirty="0" smtClean="0"/>
          </a:p>
          <a:p>
            <a:pPr marL="0" indent="0" algn="ctr">
              <a:buNone/>
            </a:pPr>
            <a:endParaRPr lang="en-US" sz="3500" dirty="0"/>
          </a:p>
          <a:p>
            <a:pPr marL="0" indent="0" algn="ctr">
              <a:buNone/>
            </a:pPr>
            <a:r>
              <a:rPr lang="en-US" sz="3500" dirty="0" smtClean="0"/>
              <a:t>Willpower is like a muscle—it fatigues through use.</a:t>
            </a:r>
            <a:endParaRPr lang="en-US" sz="3500" dirty="0"/>
          </a:p>
        </p:txBody>
      </p:sp>
    </p:spTree>
    <p:extLst>
      <p:ext uri="{BB962C8B-B14F-4D97-AF65-F5344CB8AC3E}">
        <p14:creationId xmlns:p14="http://schemas.microsoft.com/office/powerpoint/2010/main" val="40642091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endParaRPr lang="en-US" dirty="0" smtClean="0"/>
          </a:p>
          <a:p>
            <a:pPr marL="0" indent="0">
              <a:buNone/>
            </a:pPr>
            <a:endParaRPr lang="en-US" sz="3500" dirty="0"/>
          </a:p>
          <a:p>
            <a:pPr marL="0" indent="0" algn="ctr">
              <a:buNone/>
            </a:pPr>
            <a:endParaRPr lang="en-US" sz="3500" dirty="0" smtClean="0"/>
          </a:p>
          <a:p>
            <a:pPr marL="0" indent="0" algn="ctr">
              <a:buNone/>
            </a:pPr>
            <a:r>
              <a:rPr lang="en-US" sz="3500" dirty="0" smtClean="0"/>
              <a:t>Unconscious Thought Theory</a:t>
            </a:r>
          </a:p>
          <a:p>
            <a:pPr marL="0" indent="0" algn="ctr">
              <a:buNone/>
            </a:pPr>
            <a:endParaRPr lang="en-US" sz="3500" dirty="0"/>
          </a:p>
          <a:p>
            <a:pPr marL="0" indent="0" algn="ctr">
              <a:buNone/>
            </a:pPr>
            <a:r>
              <a:rPr lang="en-US" sz="3500" dirty="0" smtClean="0"/>
              <a:t>Attention Restoration Theory</a:t>
            </a:r>
            <a:endParaRPr lang="en-US" sz="3500" dirty="0"/>
          </a:p>
        </p:txBody>
      </p:sp>
    </p:spTree>
    <p:extLst>
      <p:ext uri="{BB962C8B-B14F-4D97-AF65-F5344CB8AC3E}">
        <p14:creationId xmlns:p14="http://schemas.microsoft.com/office/powerpoint/2010/main" val="1974636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33600" y="2058539"/>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Focus/Stamina</a:t>
            </a:r>
          </a:p>
        </p:txBody>
      </p:sp>
      <p:sp>
        <p:nvSpPr>
          <p:cNvPr id="5" name="Rounded Rectangle 4"/>
          <p:cNvSpPr/>
          <p:nvPr/>
        </p:nvSpPr>
        <p:spPr>
          <a:xfrm>
            <a:off x="4991100" y="725039"/>
            <a:ext cx="1905000" cy="13335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Healthy Digital Engagement</a:t>
            </a:r>
          </a:p>
          <a:p>
            <a:pPr algn="ctr"/>
            <a:endParaRPr lang="en-US" dirty="0"/>
          </a:p>
        </p:txBody>
      </p:sp>
      <p:sp>
        <p:nvSpPr>
          <p:cNvPr id="6" name="Rounded Rectangle 5"/>
          <p:cNvSpPr/>
          <p:nvPr/>
        </p:nvSpPr>
        <p:spPr>
          <a:xfrm>
            <a:off x="7840070" y="1990299"/>
            <a:ext cx="1981200" cy="13335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Growth </a:t>
            </a:r>
            <a:r>
              <a:rPr lang="en-US" dirty="0" smtClean="0">
                <a:solidFill>
                  <a:schemeClr val="bg1"/>
                </a:solidFill>
              </a:rPr>
              <a:t>Mindset</a:t>
            </a:r>
          </a:p>
          <a:p>
            <a:pPr algn="ctr"/>
            <a:r>
              <a:rPr lang="en-US" dirty="0" smtClean="0">
                <a:solidFill>
                  <a:schemeClr val="bg1"/>
                </a:solidFill>
              </a:rPr>
              <a:t>(I am what I choose to be.)</a:t>
            </a:r>
            <a:endParaRPr lang="en-US" dirty="0">
              <a:solidFill>
                <a:schemeClr val="bg1"/>
              </a:solidFill>
            </a:endParaRPr>
          </a:p>
        </p:txBody>
      </p:sp>
      <p:sp>
        <p:nvSpPr>
          <p:cNvPr id="8" name="Oval 7"/>
          <p:cNvSpPr/>
          <p:nvPr/>
        </p:nvSpPr>
        <p:spPr>
          <a:xfrm>
            <a:off x="4514850" y="2879785"/>
            <a:ext cx="2857500" cy="2133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G R I T</a:t>
            </a:r>
          </a:p>
        </p:txBody>
      </p:sp>
      <p:sp>
        <p:nvSpPr>
          <p:cNvPr id="9" name="Rounded Rectangle 8"/>
          <p:cNvSpPr/>
          <p:nvPr/>
        </p:nvSpPr>
        <p:spPr>
          <a:xfrm>
            <a:off x="8094687" y="3810000"/>
            <a:ext cx="1524853" cy="83450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 Locus of Control</a:t>
            </a:r>
          </a:p>
        </p:txBody>
      </p:sp>
      <p:cxnSp>
        <p:nvCxnSpPr>
          <p:cNvPr id="3" name="Straight Connector 2"/>
          <p:cNvCxnSpPr>
            <a:stCxn id="6" idx="2"/>
          </p:cNvCxnSpPr>
          <p:nvPr/>
        </p:nvCxnSpPr>
        <p:spPr>
          <a:xfrm>
            <a:off x="8830670" y="3323800"/>
            <a:ext cx="0" cy="486201"/>
          </a:xfrm>
          <a:prstGeom prst="line">
            <a:avLst/>
          </a:prstGeom>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362200" y="4644504"/>
            <a:ext cx="1905000" cy="122289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Ability to Delay Gratification</a:t>
            </a:r>
          </a:p>
        </p:txBody>
      </p:sp>
      <p:cxnSp>
        <p:nvCxnSpPr>
          <p:cNvPr id="11" name="Straight Arrow Connector 10"/>
          <p:cNvCxnSpPr>
            <a:stCxn id="2" idx="3"/>
            <a:endCxn id="8" idx="3"/>
          </p:cNvCxnSpPr>
          <p:nvPr/>
        </p:nvCxnSpPr>
        <p:spPr>
          <a:xfrm flipV="1">
            <a:off x="4267200" y="4700927"/>
            <a:ext cx="666121" cy="555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620000" y="5158022"/>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Self-Compassion</a:t>
            </a:r>
            <a:endParaRPr lang="en-US" dirty="0">
              <a:solidFill>
                <a:schemeClr val="bg1"/>
              </a:solidFill>
            </a:endParaRPr>
          </a:p>
        </p:txBody>
      </p:sp>
      <p:cxnSp>
        <p:nvCxnSpPr>
          <p:cNvPr id="19" name="Straight Arrow Connector 18"/>
          <p:cNvCxnSpPr>
            <a:endCxn id="8" idx="5"/>
          </p:cNvCxnSpPr>
          <p:nvPr/>
        </p:nvCxnSpPr>
        <p:spPr>
          <a:xfrm flipH="1" flipV="1">
            <a:off x="6953879" y="4700927"/>
            <a:ext cx="666122" cy="555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3"/>
            <a:endCxn id="8" idx="1"/>
          </p:cNvCxnSpPr>
          <p:nvPr/>
        </p:nvCxnSpPr>
        <p:spPr>
          <a:xfrm>
            <a:off x="4114800" y="2704818"/>
            <a:ext cx="818521" cy="487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2"/>
            <a:endCxn id="8" idx="0"/>
          </p:cNvCxnSpPr>
          <p:nvPr/>
        </p:nvCxnSpPr>
        <p:spPr>
          <a:xfrm>
            <a:off x="5943600" y="2058539"/>
            <a:ext cx="0" cy="821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1"/>
            <a:endCxn id="8" idx="7"/>
          </p:cNvCxnSpPr>
          <p:nvPr/>
        </p:nvCxnSpPr>
        <p:spPr>
          <a:xfrm flipH="1">
            <a:off x="6953879" y="2657049"/>
            <a:ext cx="886191" cy="53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953000" y="5306793"/>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Hedonistic Adaptation</a:t>
            </a:r>
            <a:endParaRPr lang="en-US" dirty="0">
              <a:solidFill>
                <a:schemeClr val="bg1"/>
              </a:solidFill>
            </a:endParaRPr>
          </a:p>
        </p:txBody>
      </p:sp>
      <p:cxnSp>
        <p:nvCxnSpPr>
          <p:cNvPr id="18" name="Straight Arrow Connector 17"/>
          <p:cNvCxnSpPr>
            <a:stCxn id="17" idx="0"/>
          </p:cNvCxnSpPr>
          <p:nvPr/>
        </p:nvCxnSpPr>
        <p:spPr>
          <a:xfrm flipH="1" flipV="1">
            <a:off x="5940784" y="5041962"/>
            <a:ext cx="2816" cy="264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78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706" y="184388"/>
            <a:ext cx="6583781" cy="6423898"/>
          </a:xfrm>
          <a:prstGeom prst="rect">
            <a:avLst/>
          </a:prstGeom>
        </p:spPr>
      </p:pic>
    </p:spTree>
    <p:extLst>
      <p:ext uri="{BB962C8B-B14F-4D97-AF65-F5344CB8AC3E}">
        <p14:creationId xmlns:p14="http://schemas.microsoft.com/office/powerpoint/2010/main" val="2079205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lstStyle/>
          <a:p>
            <a:pPr marL="0" indent="0" algn="ctr">
              <a:buNone/>
            </a:pPr>
            <a:r>
              <a:rPr lang="en-US" sz="3500" dirty="0" smtClean="0"/>
              <a:t>Distraction as a “Cognitive Crutch”</a:t>
            </a:r>
          </a:p>
          <a:p>
            <a:pPr marL="0" indent="0">
              <a:buNone/>
            </a:pPr>
            <a:endParaRPr lang="en-US" sz="3500" dirty="0" smtClean="0"/>
          </a:p>
          <a:p>
            <a:pPr marL="0" indent="0">
              <a:buNone/>
            </a:pPr>
            <a:r>
              <a:rPr lang="en-US" sz="3500" dirty="0" smtClean="0"/>
              <a:t>“You’ll struggle to achieve the deepest levels of concentration if you spend the rest of your time fleeing the slightest hint of boredom . . . . or cognitive challenge . . . . [Learn] to tolerate an absence of novelty.”</a:t>
            </a:r>
          </a:p>
          <a:p>
            <a:pPr marL="0" indent="0" algn="ctr">
              <a:buNone/>
            </a:pPr>
            <a:endParaRPr lang="en-US" sz="3500" dirty="0" smtClean="0"/>
          </a:p>
          <a:p>
            <a:pPr marL="0" indent="0">
              <a:buNone/>
            </a:pPr>
            <a:r>
              <a:rPr lang="en-US" sz="3500" dirty="0" smtClean="0"/>
              <a:t>Cal Newport</a:t>
            </a:r>
            <a:endParaRPr lang="en-US" sz="3500" dirty="0"/>
          </a:p>
        </p:txBody>
      </p:sp>
    </p:spTree>
    <p:extLst>
      <p:ext uri="{BB962C8B-B14F-4D97-AF65-F5344CB8AC3E}">
        <p14:creationId xmlns:p14="http://schemas.microsoft.com/office/powerpoint/2010/main" val="2482908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2555387"/>
            <a:ext cx="10233800" cy="1005498"/>
          </a:xfrm>
        </p:spPr>
        <p:txBody>
          <a:bodyPr>
            <a:normAutofit/>
          </a:bodyPr>
          <a:lstStyle/>
          <a:p>
            <a:pPr marL="0" indent="0" algn="ctr">
              <a:buNone/>
            </a:pPr>
            <a:r>
              <a:rPr lang="en-US" sz="3500" dirty="0" smtClean="0"/>
              <a:t>The Traffic Light Prayer</a:t>
            </a:r>
            <a:endParaRPr lang="en-US" sz="3500" dirty="0"/>
          </a:p>
        </p:txBody>
      </p:sp>
    </p:spTree>
    <p:extLst>
      <p:ext uri="{BB962C8B-B14F-4D97-AF65-F5344CB8AC3E}">
        <p14:creationId xmlns:p14="http://schemas.microsoft.com/office/powerpoint/2010/main" val="37669311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4492" y="1765190"/>
            <a:ext cx="10233800" cy="3093057"/>
          </a:xfrm>
        </p:spPr>
        <p:txBody>
          <a:bodyPr>
            <a:normAutofit lnSpcReduction="10000"/>
          </a:bodyPr>
          <a:lstStyle/>
          <a:p>
            <a:pPr marL="0" indent="0">
              <a:buNone/>
            </a:pPr>
            <a:r>
              <a:rPr lang="en-US" sz="3500" dirty="0" smtClean="0"/>
              <a:t>“Research </a:t>
            </a:r>
            <a:r>
              <a:rPr lang="en-US" sz="3500" dirty="0"/>
              <a:t>has shown that distracted diners often consume more </a:t>
            </a:r>
            <a:r>
              <a:rPr lang="en-US" sz="3500" dirty="0" smtClean="0"/>
              <a:t>calories [15% on average] </a:t>
            </a:r>
            <a:r>
              <a:rPr lang="en-US" sz="3500" dirty="0"/>
              <a:t>or overeat compared to those who are more present with what’s on their plates</a:t>
            </a:r>
            <a:r>
              <a:rPr lang="en-US" sz="3500" dirty="0" smtClean="0"/>
              <a:t>.” </a:t>
            </a:r>
          </a:p>
          <a:p>
            <a:pPr marL="0" indent="0">
              <a:buNone/>
            </a:pPr>
            <a:endParaRPr lang="en-US" sz="3500" dirty="0"/>
          </a:p>
          <a:p>
            <a:pPr marL="0" indent="0">
              <a:buNone/>
            </a:pPr>
            <a:r>
              <a:rPr lang="en-US" sz="2200" dirty="0" smtClean="0"/>
              <a:t>“Are You </a:t>
            </a:r>
            <a:r>
              <a:rPr lang="en-US" sz="2200" dirty="0"/>
              <a:t>a </a:t>
            </a:r>
            <a:r>
              <a:rPr lang="en-US" sz="2200" dirty="0" smtClean="0"/>
              <a:t>‘Zombie Eater</a:t>
            </a:r>
            <a:r>
              <a:rPr lang="en-US" sz="2200" dirty="0"/>
              <a:t>’? It </a:t>
            </a:r>
            <a:r>
              <a:rPr lang="en-US" sz="2200" dirty="0" smtClean="0"/>
              <a:t>Could Be Bad </a:t>
            </a:r>
            <a:r>
              <a:rPr lang="en-US" sz="2200" dirty="0"/>
              <a:t>for </a:t>
            </a:r>
            <a:r>
              <a:rPr lang="en-US" sz="2200" dirty="0" smtClean="0"/>
              <a:t>Your Health,” Nicole Lyn </a:t>
            </a:r>
            <a:r>
              <a:rPr lang="en-US" sz="2200" dirty="0" err="1" smtClean="0"/>
              <a:t>Pesce</a:t>
            </a:r>
            <a:r>
              <a:rPr lang="en-US" sz="2200" dirty="0" smtClean="0"/>
              <a:t>, Market Watch, 7/25/19</a:t>
            </a:r>
            <a:endParaRPr lang="en-US" sz="2200" dirty="0"/>
          </a:p>
        </p:txBody>
      </p:sp>
    </p:spTree>
    <p:extLst>
      <p:ext uri="{BB962C8B-B14F-4D97-AF65-F5344CB8AC3E}">
        <p14:creationId xmlns:p14="http://schemas.microsoft.com/office/powerpoint/2010/main" val="4857476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94" y="1343613"/>
            <a:ext cx="9915925" cy="3775642"/>
          </a:xfrm>
          <a:prstGeom prst="rect">
            <a:avLst/>
          </a:prstGeom>
        </p:spPr>
      </p:pic>
    </p:spTree>
    <p:extLst>
      <p:ext uri="{BB962C8B-B14F-4D97-AF65-F5344CB8AC3E}">
        <p14:creationId xmlns:p14="http://schemas.microsoft.com/office/powerpoint/2010/main" val="20034194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0086" y="2031243"/>
            <a:ext cx="1981200" cy="1292557"/>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Attention Deficit / Lack of Stamina</a:t>
            </a:r>
          </a:p>
        </p:txBody>
      </p:sp>
      <p:sp>
        <p:nvSpPr>
          <p:cNvPr id="5" name="Rounded Rectangle 4"/>
          <p:cNvSpPr/>
          <p:nvPr/>
        </p:nvSpPr>
        <p:spPr>
          <a:xfrm>
            <a:off x="5067300" y="697743"/>
            <a:ext cx="1905000" cy="13335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Distraction</a:t>
            </a:r>
          </a:p>
          <a:p>
            <a:pPr algn="ctr"/>
            <a:endParaRPr lang="en-US" dirty="0"/>
          </a:p>
        </p:txBody>
      </p:sp>
      <p:sp>
        <p:nvSpPr>
          <p:cNvPr id="6" name="Rounded Rectangle 5"/>
          <p:cNvSpPr/>
          <p:nvPr/>
        </p:nvSpPr>
        <p:spPr>
          <a:xfrm>
            <a:off x="7840070" y="1990299"/>
            <a:ext cx="1981200" cy="13335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Fixed Mindset</a:t>
            </a:r>
          </a:p>
        </p:txBody>
      </p:sp>
      <p:sp>
        <p:nvSpPr>
          <p:cNvPr id="8" name="Oval 7"/>
          <p:cNvSpPr/>
          <p:nvPr/>
        </p:nvSpPr>
        <p:spPr>
          <a:xfrm>
            <a:off x="4591050" y="2836653"/>
            <a:ext cx="2857500" cy="2133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RETREAT</a:t>
            </a:r>
          </a:p>
          <a:p>
            <a:pPr algn="ctr"/>
            <a:r>
              <a:rPr lang="en-US" sz="2300" dirty="0" smtClean="0"/>
              <a:t>(Shallow Work)</a:t>
            </a:r>
            <a:endParaRPr lang="en-US" sz="2300" dirty="0"/>
          </a:p>
        </p:txBody>
      </p:sp>
      <p:sp>
        <p:nvSpPr>
          <p:cNvPr id="9" name="Rounded Rectangle 8"/>
          <p:cNvSpPr/>
          <p:nvPr/>
        </p:nvSpPr>
        <p:spPr>
          <a:xfrm>
            <a:off x="8042938" y="3810000"/>
            <a:ext cx="1524853" cy="83450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External Locus of Control</a:t>
            </a:r>
          </a:p>
        </p:txBody>
      </p:sp>
      <p:cxnSp>
        <p:nvCxnSpPr>
          <p:cNvPr id="3" name="Straight Connector 2"/>
          <p:cNvCxnSpPr>
            <a:stCxn id="6" idx="2"/>
          </p:cNvCxnSpPr>
          <p:nvPr/>
        </p:nvCxnSpPr>
        <p:spPr>
          <a:xfrm>
            <a:off x="8830671" y="3323800"/>
            <a:ext cx="4265" cy="486201"/>
          </a:xfrm>
          <a:prstGeom prst="line">
            <a:avLst/>
          </a:prstGeom>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8186" y="4251012"/>
            <a:ext cx="1905000" cy="1182948"/>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Inability to Delay Gratification</a:t>
            </a:r>
          </a:p>
        </p:txBody>
      </p:sp>
      <p:cxnSp>
        <p:nvCxnSpPr>
          <p:cNvPr id="15" name="Straight Arrow Connector 14"/>
          <p:cNvCxnSpPr>
            <a:stCxn id="7" idx="3"/>
            <a:endCxn id="8" idx="3"/>
          </p:cNvCxnSpPr>
          <p:nvPr/>
        </p:nvCxnSpPr>
        <p:spPr>
          <a:xfrm flipV="1">
            <a:off x="4193186" y="4657795"/>
            <a:ext cx="816335" cy="184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586591" y="5130705"/>
            <a:ext cx="1981200" cy="1292557"/>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Self-Condemnation</a:t>
            </a:r>
            <a:endParaRPr lang="en-US" dirty="0"/>
          </a:p>
        </p:txBody>
      </p:sp>
      <p:cxnSp>
        <p:nvCxnSpPr>
          <p:cNvPr id="11" name="Straight Arrow Connector 10"/>
          <p:cNvCxnSpPr>
            <a:endCxn id="8" idx="5"/>
          </p:cNvCxnSpPr>
          <p:nvPr/>
        </p:nvCxnSpPr>
        <p:spPr>
          <a:xfrm flipH="1" flipV="1">
            <a:off x="7030079" y="4657795"/>
            <a:ext cx="589921" cy="543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1"/>
            <a:endCxn id="8" idx="7"/>
          </p:cNvCxnSpPr>
          <p:nvPr/>
        </p:nvCxnSpPr>
        <p:spPr>
          <a:xfrm flipH="1">
            <a:off x="7030079" y="2657049"/>
            <a:ext cx="809991" cy="492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3"/>
            <a:endCxn id="8" idx="1"/>
          </p:cNvCxnSpPr>
          <p:nvPr/>
        </p:nvCxnSpPr>
        <p:spPr>
          <a:xfrm>
            <a:off x="4231286" y="2677522"/>
            <a:ext cx="778235" cy="47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2"/>
            <a:endCxn id="8" idx="0"/>
          </p:cNvCxnSpPr>
          <p:nvPr/>
        </p:nvCxnSpPr>
        <p:spPr>
          <a:xfrm>
            <a:off x="6019800" y="2031243"/>
            <a:ext cx="0" cy="805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7517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33600" y="2058539"/>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Focus/Stamina</a:t>
            </a:r>
          </a:p>
        </p:txBody>
      </p:sp>
      <p:sp>
        <p:nvSpPr>
          <p:cNvPr id="5" name="Rounded Rectangle 4"/>
          <p:cNvSpPr/>
          <p:nvPr/>
        </p:nvSpPr>
        <p:spPr>
          <a:xfrm>
            <a:off x="4991100" y="725039"/>
            <a:ext cx="1905000" cy="13335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Healthy Digital Engagement</a:t>
            </a:r>
          </a:p>
          <a:p>
            <a:pPr algn="ctr"/>
            <a:endParaRPr lang="en-US" dirty="0"/>
          </a:p>
        </p:txBody>
      </p:sp>
      <p:sp>
        <p:nvSpPr>
          <p:cNvPr id="6" name="Rounded Rectangle 5"/>
          <p:cNvSpPr/>
          <p:nvPr/>
        </p:nvSpPr>
        <p:spPr>
          <a:xfrm>
            <a:off x="7840070" y="1990299"/>
            <a:ext cx="1981200" cy="13335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Growth </a:t>
            </a:r>
            <a:r>
              <a:rPr lang="en-US" dirty="0" smtClean="0">
                <a:solidFill>
                  <a:schemeClr val="bg1"/>
                </a:solidFill>
              </a:rPr>
              <a:t>Mindset</a:t>
            </a:r>
          </a:p>
          <a:p>
            <a:pPr algn="ctr"/>
            <a:r>
              <a:rPr lang="en-US" dirty="0" smtClean="0">
                <a:solidFill>
                  <a:schemeClr val="bg1"/>
                </a:solidFill>
              </a:rPr>
              <a:t>(I am what I choose to be.)</a:t>
            </a:r>
            <a:endParaRPr lang="en-US" dirty="0">
              <a:solidFill>
                <a:schemeClr val="bg1"/>
              </a:solidFill>
            </a:endParaRPr>
          </a:p>
        </p:txBody>
      </p:sp>
      <p:sp>
        <p:nvSpPr>
          <p:cNvPr id="8" name="Oval 7"/>
          <p:cNvSpPr/>
          <p:nvPr/>
        </p:nvSpPr>
        <p:spPr>
          <a:xfrm>
            <a:off x="4514850" y="2879785"/>
            <a:ext cx="2857500" cy="2133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G R I </a:t>
            </a:r>
            <a:r>
              <a:rPr lang="en-US" sz="2800" dirty="0" smtClean="0">
                <a:solidFill>
                  <a:schemeClr val="bg1"/>
                </a:solidFill>
              </a:rPr>
              <a:t>T</a:t>
            </a:r>
          </a:p>
          <a:p>
            <a:pPr algn="ctr"/>
            <a:r>
              <a:rPr lang="en-US" sz="2800" dirty="0" smtClean="0">
                <a:solidFill>
                  <a:schemeClr val="bg1"/>
                </a:solidFill>
              </a:rPr>
              <a:t>(Deep Work)</a:t>
            </a:r>
            <a:endParaRPr lang="en-US" sz="2800" dirty="0">
              <a:solidFill>
                <a:schemeClr val="bg1"/>
              </a:solidFill>
            </a:endParaRPr>
          </a:p>
        </p:txBody>
      </p:sp>
      <p:sp>
        <p:nvSpPr>
          <p:cNvPr id="9" name="Rounded Rectangle 8"/>
          <p:cNvSpPr/>
          <p:nvPr/>
        </p:nvSpPr>
        <p:spPr>
          <a:xfrm>
            <a:off x="8094687" y="3810000"/>
            <a:ext cx="1524853" cy="83450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Internal Locus of Control</a:t>
            </a:r>
          </a:p>
        </p:txBody>
      </p:sp>
      <p:cxnSp>
        <p:nvCxnSpPr>
          <p:cNvPr id="3" name="Straight Connector 2"/>
          <p:cNvCxnSpPr>
            <a:stCxn id="6" idx="2"/>
          </p:cNvCxnSpPr>
          <p:nvPr/>
        </p:nvCxnSpPr>
        <p:spPr>
          <a:xfrm>
            <a:off x="8830670" y="3323800"/>
            <a:ext cx="0" cy="486201"/>
          </a:xfrm>
          <a:prstGeom prst="line">
            <a:avLst/>
          </a:prstGeom>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362200" y="4644504"/>
            <a:ext cx="1905000" cy="122289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Ability to Delay Gratification</a:t>
            </a:r>
          </a:p>
        </p:txBody>
      </p:sp>
      <p:cxnSp>
        <p:nvCxnSpPr>
          <p:cNvPr id="11" name="Straight Arrow Connector 10"/>
          <p:cNvCxnSpPr>
            <a:stCxn id="2" idx="3"/>
            <a:endCxn id="8" idx="3"/>
          </p:cNvCxnSpPr>
          <p:nvPr/>
        </p:nvCxnSpPr>
        <p:spPr>
          <a:xfrm flipV="1">
            <a:off x="4267200" y="4700927"/>
            <a:ext cx="666121" cy="555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620000" y="5158022"/>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Self-Compassion</a:t>
            </a:r>
            <a:endParaRPr lang="en-US" dirty="0">
              <a:solidFill>
                <a:schemeClr val="bg1"/>
              </a:solidFill>
            </a:endParaRPr>
          </a:p>
        </p:txBody>
      </p:sp>
      <p:cxnSp>
        <p:nvCxnSpPr>
          <p:cNvPr id="19" name="Straight Arrow Connector 18"/>
          <p:cNvCxnSpPr>
            <a:endCxn id="8" idx="5"/>
          </p:cNvCxnSpPr>
          <p:nvPr/>
        </p:nvCxnSpPr>
        <p:spPr>
          <a:xfrm flipH="1" flipV="1">
            <a:off x="6953879" y="4700927"/>
            <a:ext cx="666122" cy="555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4" idx="3"/>
            <a:endCxn id="8" idx="1"/>
          </p:cNvCxnSpPr>
          <p:nvPr/>
        </p:nvCxnSpPr>
        <p:spPr>
          <a:xfrm>
            <a:off x="4114800" y="2704818"/>
            <a:ext cx="818521" cy="487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2"/>
            <a:endCxn id="8" idx="0"/>
          </p:cNvCxnSpPr>
          <p:nvPr/>
        </p:nvCxnSpPr>
        <p:spPr>
          <a:xfrm>
            <a:off x="5943600" y="2058539"/>
            <a:ext cx="0" cy="821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6" idx="1"/>
            <a:endCxn id="8" idx="7"/>
          </p:cNvCxnSpPr>
          <p:nvPr/>
        </p:nvCxnSpPr>
        <p:spPr>
          <a:xfrm flipH="1">
            <a:off x="6953879" y="2657049"/>
            <a:ext cx="886191" cy="535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953000" y="5306793"/>
            <a:ext cx="1981200" cy="12925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Hedonistic Adaptation</a:t>
            </a:r>
            <a:endParaRPr lang="en-US" dirty="0">
              <a:solidFill>
                <a:schemeClr val="bg1"/>
              </a:solidFill>
            </a:endParaRPr>
          </a:p>
        </p:txBody>
      </p:sp>
      <p:cxnSp>
        <p:nvCxnSpPr>
          <p:cNvPr id="18" name="Straight Arrow Connector 17"/>
          <p:cNvCxnSpPr>
            <a:stCxn id="17" idx="0"/>
          </p:cNvCxnSpPr>
          <p:nvPr/>
        </p:nvCxnSpPr>
        <p:spPr>
          <a:xfrm flipH="1" flipV="1">
            <a:off x="5940784" y="5041962"/>
            <a:ext cx="2816" cy="264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7640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8062" y="633046"/>
            <a:ext cx="10233800" cy="5543917"/>
          </a:xfrm>
        </p:spPr>
        <p:txBody>
          <a:bodyPr>
            <a:normAutofit lnSpcReduction="10000"/>
          </a:bodyPr>
          <a:lstStyle/>
          <a:p>
            <a:pPr marL="0" indent="0">
              <a:buNone/>
            </a:pPr>
            <a:r>
              <a:rPr lang="en-US" sz="3500" i="1" dirty="0" smtClean="0"/>
              <a:t>To produce at your peak level you need to work for extended periods with full concentration on a single task free from distraction . . . . If you’re not comfortable going deep for extended periods of time, it’ll be difficult to get your performance to the peak levels of quality and quantity </a:t>
            </a:r>
            <a:r>
              <a:rPr lang="en-US" sz="3500" i="1" u="sng" dirty="0" smtClean="0"/>
              <a:t>increasingly necessary to thrive professionally</a:t>
            </a:r>
            <a:r>
              <a:rPr lang="en-US" sz="3500" i="1" dirty="0" smtClean="0"/>
              <a:t>.  Unless your talent and skills absolutely dwarf those of your competition, the deep workers among them will </a:t>
            </a:r>
            <a:r>
              <a:rPr lang="en-US" sz="3500" i="1" dirty="0" err="1" smtClean="0"/>
              <a:t>outproduce</a:t>
            </a:r>
            <a:r>
              <a:rPr lang="en-US" sz="3500" i="1" dirty="0" smtClean="0"/>
              <a:t> you.</a:t>
            </a:r>
          </a:p>
          <a:p>
            <a:pPr marL="0" indent="0">
              <a:buNone/>
            </a:pPr>
            <a:endParaRPr lang="en-US" sz="3500" dirty="0"/>
          </a:p>
          <a:p>
            <a:pPr marL="0" indent="0">
              <a:buNone/>
            </a:pPr>
            <a:r>
              <a:rPr lang="en-US" sz="3500" dirty="0" smtClean="0"/>
              <a:t>Cal Newport</a:t>
            </a:r>
            <a:endParaRPr lang="en-US" dirty="0" smtClean="0"/>
          </a:p>
        </p:txBody>
      </p:sp>
    </p:spTree>
    <p:extLst>
      <p:ext uri="{BB962C8B-B14F-4D97-AF65-F5344CB8AC3E}">
        <p14:creationId xmlns:p14="http://schemas.microsoft.com/office/powerpoint/2010/main" val="13468196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can we do?</a:t>
            </a:r>
            <a:endParaRPr lang="en-US" dirty="0"/>
          </a:p>
        </p:txBody>
      </p:sp>
      <p:sp>
        <p:nvSpPr>
          <p:cNvPr id="3" name="Content Placeholder 2"/>
          <p:cNvSpPr>
            <a:spLocks noGrp="1"/>
          </p:cNvSpPr>
          <p:nvPr>
            <p:ph idx="1"/>
          </p:nvPr>
        </p:nvSpPr>
        <p:spPr>
          <a:xfrm>
            <a:off x="1120000" y="1600200"/>
            <a:ext cx="10233800" cy="4879731"/>
          </a:xfrm>
        </p:spPr>
        <p:txBody>
          <a:bodyPr>
            <a:normAutofit fontScale="92500" lnSpcReduction="10000"/>
          </a:bodyPr>
          <a:lstStyle/>
          <a:p>
            <a:r>
              <a:rPr lang="en-US" dirty="0" smtClean="0"/>
              <a:t>“Devote </a:t>
            </a:r>
            <a:r>
              <a:rPr lang="en-US" dirty="0"/>
              <a:t>your best thinking time for tasks that most need your creativity and focused attention. And don’t allow interruptions</a:t>
            </a:r>
            <a:r>
              <a:rPr lang="en-US" dirty="0" smtClean="0"/>
              <a:t>.”   </a:t>
            </a:r>
            <a:r>
              <a:rPr lang="en-US" sz="2200" dirty="0" smtClean="0"/>
              <a:t>Linda </a:t>
            </a:r>
            <a:r>
              <a:rPr lang="en-US" sz="2200" dirty="0" err="1" smtClean="0"/>
              <a:t>Naiman</a:t>
            </a:r>
            <a:endParaRPr lang="en-US" sz="2200" dirty="0"/>
          </a:p>
          <a:p>
            <a:r>
              <a:rPr lang="en-US" dirty="0" smtClean="0"/>
              <a:t>Control your context:</a:t>
            </a:r>
          </a:p>
          <a:p>
            <a:pPr lvl="1"/>
            <a:r>
              <a:rPr lang="en-US" dirty="0" smtClean="0"/>
              <a:t>Reduce your phone / watch notifications (keep only the essential).</a:t>
            </a:r>
          </a:p>
          <a:p>
            <a:pPr lvl="1"/>
            <a:r>
              <a:rPr lang="en-US" dirty="0" smtClean="0"/>
              <a:t>Silence your computer notifications.</a:t>
            </a:r>
          </a:p>
          <a:p>
            <a:pPr lvl="1"/>
            <a:r>
              <a:rPr lang="en-US" dirty="0" smtClean="0"/>
              <a:t>Separate from your phone (put it in a drawer).</a:t>
            </a:r>
          </a:p>
          <a:p>
            <a:pPr lvl="1"/>
            <a:r>
              <a:rPr lang="en-US" dirty="0" smtClean="0"/>
              <a:t>Quiet your environment—minimize distractions (visual and aural).</a:t>
            </a:r>
          </a:p>
          <a:p>
            <a:pPr lvl="1"/>
            <a:r>
              <a:rPr lang="en-US" dirty="0" smtClean="0"/>
              <a:t>Minimize the contents of your environment.</a:t>
            </a:r>
          </a:p>
          <a:p>
            <a:r>
              <a:rPr lang="en-US" dirty="0" smtClean="0"/>
              <a:t>Contain e-mail use to specific times of day (morning, midday, late day).</a:t>
            </a:r>
          </a:p>
          <a:p>
            <a:r>
              <a:rPr lang="en-US" dirty="0" smtClean="0"/>
              <a:t>Minimize multitasking (including simultaneous use of multiple screens).</a:t>
            </a:r>
          </a:p>
          <a:p>
            <a:r>
              <a:rPr lang="en-US" dirty="0" smtClean="0"/>
              <a:t>Practice sleep hygiene.</a:t>
            </a:r>
          </a:p>
          <a:p>
            <a:r>
              <a:rPr lang="en-US" dirty="0" smtClean="0"/>
              <a:t>Create daily periods of quiet.</a:t>
            </a:r>
            <a:endParaRPr lang="en-US" dirty="0"/>
          </a:p>
        </p:txBody>
      </p:sp>
    </p:spTree>
    <p:extLst>
      <p:ext uri="{BB962C8B-B14F-4D97-AF65-F5344CB8AC3E}">
        <p14:creationId xmlns:p14="http://schemas.microsoft.com/office/powerpoint/2010/main" val="152687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can we do? (cont.)</a:t>
            </a:r>
            <a:endParaRPr lang="en-US" dirty="0"/>
          </a:p>
        </p:txBody>
      </p:sp>
      <p:sp>
        <p:nvSpPr>
          <p:cNvPr id="3" name="Content Placeholder 2"/>
          <p:cNvSpPr>
            <a:spLocks noGrp="1"/>
          </p:cNvSpPr>
          <p:nvPr>
            <p:ph idx="1"/>
          </p:nvPr>
        </p:nvSpPr>
        <p:spPr>
          <a:xfrm>
            <a:off x="1120000" y="1600200"/>
            <a:ext cx="10233800" cy="4879731"/>
          </a:xfrm>
        </p:spPr>
        <p:txBody>
          <a:bodyPr>
            <a:normAutofit/>
          </a:bodyPr>
          <a:lstStyle/>
          <a:p>
            <a:r>
              <a:rPr lang="en-US" dirty="0"/>
              <a:t>Allow your brain to idle (stop gadget fidgeting).</a:t>
            </a:r>
          </a:p>
          <a:p>
            <a:r>
              <a:rPr lang="en-US" dirty="0" smtClean="0"/>
              <a:t>Read </a:t>
            </a:r>
            <a:r>
              <a:rPr lang="en-US" dirty="0"/>
              <a:t>and write (journal) daily.</a:t>
            </a:r>
          </a:p>
          <a:p>
            <a:r>
              <a:rPr lang="en-US" dirty="0" smtClean="0"/>
              <a:t>Practice </a:t>
            </a:r>
            <a:r>
              <a:rPr lang="en-US" dirty="0"/>
              <a:t>presence</a:t>
            </a:r>
            <a:r>
              <a:rPr lang="en-US" dirty="0" smtClean="0"/>
              <a:t>.</a:t>
            </a:r>
          </a:p>
          <a:p>
            <a:r>
              <a:rPr lang="en-US" dirty="0" smtClean="0"/>
              <a:t>Have a shutdown ritual.</a:t>
            </a:r>
          </a:p>
          <a:p>
            <a:r>
              <a:rPr lang="en-US" dirty="0"/>
              <a:t>Continually question the value of what you are doing.</a:t>
            </a:r>
          </a:p>
          <a:p>
            <a:r>
              <a:rPr lang="en-US" dirty="0" smtClean="0"/>
              <a:t>Protect the neuroplasticity of children.</a:t>
            </a:r>
          </a:p>
          <a:p>
            <a:pPr marL="0" indent="0">
              <a:buNone/>
            </a:pPr>
            <a:endParaRPr lang="en-US" dirty="0" smtClean="0"/>
          </a:p>
          <a:p>
            <a:pPr marL="0" indent="0">
              <a:buNone/>
            </a:pPr>
            <a:r>
              <a:rPr lang="en-US" dirty="0" smtClean="0"/>
              <a:t>If you have found yourself stuck in the shallows, you can still move to deeper levels of work—your brain will respond.</a:t>
            </a:r>
          </a:p>
          <a:p>
            <a:endParaRPr lang="en-US" dirty="0" smtClean="0"/>
          </a:p>
          <a:p>
            <a:endParaRPr lang="en-US" dirty="0"/>
          </a:p>
        </p:txBody>
      </p:sp>
    </p:spTree>
    <p:extLst>
      <p:ext uri="{BB962C8B-B14F-4D97-AF65-F5344CB8AC3E}">
        <p14:creationId xmlns:p14="http://schemas.microsoft.com/office/powerpoint/2010/main" val="3530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849" y="0"/>
            <a:ext cx="9136303" cy="6858000"/>
          </a:xfrm>
          <a:prstGeom prst="rect">
            <a:avLst/>
          </a:prstGeom>
        </p:spPr>
      </p:pic>
    </p:spTree>
    <p:extLst>
      <p:ext uri="{BB962C8B-B14F-4D97-AF65-F5344CB8AC3E}">
        <p14:creationId xmlns:p14="http://schemas.microsoft.com/office/powerpoint/2010/main" val="212115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53478" y="893195"/>
            <a:ext cx="6816920" cy="5112689"/>
          </a:xfrm>
        </p:spPr>
      </p:pic>
    </p:spTree>
    <p:extLst>
      <p:ext uri="{BB962C8B-B14F-4D97-AF65-F5344CB8AC3E}">
        <p14:creationId xmlns:p14="http://schemas.microsoft.com/office/powerpoint/2010/main" val="37965458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46406" y="1032119"/>
            <a:ext cx="6316160" cy="4737119"/>
          </a:xfrm>
        </p:spPr>
      </p:pic>
    </p:spTree>
    <p:extLst>
      <p:ext uri="{BB962C8B-B14F-4D97-AF65-F5344CB8AC3E}">
        <p14:creationId xmlns:p14="http://schemas.microsoft.com/office/powerpoint/2010/main" val="1964711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971800" y="1219200"/>
            <a:ext cx="6096000" cy="4572000"/>
          </a:xfrm>
        </p:spPr>
      </p:pic>
    </p:spTree>
    <p:extLst>
      <p:ext uri="{BB962C8B-B14F-4D97-AF65-F5344CB8AC3E}">
        <p14:creationId xmlns:p14="http://schemas.microsoft.com/office/powerpoint/2010/main" val="22795462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4371" y="1784062"/>
            <a:ext cx="10233800" cy="4351338"/>
          </a:xfrm>
        </p:spPr>
        <p:txBody>
          <a:bodyPr/>
          <a:lstStyle/>
          <a:p>
            <a:pPr marL="0" indent="0" algn="ctr">
              <a:buNone/>
            </a:pPr>
            <a:endParaRPr lang="en-US" dirty="0" smtClean="0"/>
          </a:p>
          <a:p>
            <a:pPr marL="0" indent="0">
              <a:buNone/>
            </a:pPr>
            <a:r>
              <a:rPr lang="en-US" sz="3500" dirty="0" smtClean="0"/>
              <a:t>If battles are won and lost within our minds, how can we possibly cope with challenge or adversity if our minds have been hijacked?</a:t>
            </a:r>
            <a:endParaRPr lang="en-US" sz="3500" dirty="0"/>
          </a:p>
        </p:txBody>
      </p:sp>
    </p:spTree>
    <p:extLst>
      <p:ext uri="{BB962C8B-B14F-4D97-AF65-F5344CB8AC3E}">
        <p14:creationId xmlns:p14="http://schemas.microsoft.com/office/powerpoint/2010/main" val="1123426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59" y="696262"/>
            <a:ext cx="5222848" cy="55832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277" y="696261"/>
            <a:ext cx="4856443" cy="5583289"/>
          </a:xfrm>
          <a:prstGeom prst="rect">
            <a:avLst/>
          </a:prstGeom>
        </p:spPr>
      </p:pic>
      <p:cxnSp>
        <p:nvCxnSpPr>
          <p:cNvPr id="7" name="Straight Arrow Connector 6"/>
          <p:cNvCxnSpPr/>
          <p:nvPr/>
        </p:nvCxnSpPr>
        <p:spPr>
          <a:xfrm flipV="1">
            <a:off x="2066739" y="3487905"/>
            <a:ext cx="461176" cy="405517"/>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 name="Straight Arrow Connector 2"/>
          <p:cNvCxnSpPr/>
          <p:nvPr/>
        </p:nvCxnSpPr>
        <p:spPr>
          <a:xfrm flipV="1">
            <a:off x="7948379" y="3560708"/>
            <a:ext cx="453224" cy="412048"/>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21382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68" y="515966"/>
            <a:ext cx="5562140" cy="58371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338" y="264055"/>
            <a:ext cx="5430380" cy="6341012"/>
          </a:xfrm>
          <a:prstGeom prst="rect">
            <a:avLst/>
          </a:prstGeom>
        </p:spPr>
      </p:pic>
      <p:cxnSp>
        <p:nvCxnSpPr>
          <p:cNvPr id="8" name="Straight Arrow Connector 7"/>
          <p:cNvCxnSpPr/>
          <p:nvPr/>
        </p:nvCxnSpPr>
        <p:spPr>
          <a:xfrm flipV="1">
            <a:off x="1641764" y="3290455"/>
            <a:ext cx="831272" cy="55418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7410352" y="3434561"/>
            <a:ext cx="831272" cy="554181"/>
          </a:xfrm>
          <a:prstGeom prst="straightConnector1">
            <a:avLst/>
          </a:prstGeom>
          <a:ln w="4762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0106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4371" y="1784062"/>
            <a:ext cx="10233800" cy="4351338"/>
          </a:xfrm>
        </p:spPr>
        <p:txBody>
          <a:bodyPr/>
          <a:lstStyle/>
          <a:p>
            <a:pPr marL="0" indent="0" algn="ctr">
              <a:buNone/>
            </a:pPr>
            <a:endParaRPr lang="en-US" dirty="0" smtClean="0"/>
          </a:p>
          <a:p>
            <a:pPr marL="0" indent="0">
              <a:buNone/>
            </a:pPr>
            <a:r>
              <a:rPr lang="en-US" sz="3500" dirty="0" smtClean="0"/>
              <a:t>When is the last time that you gave something your cognitive best?</a:t>
            </a:r>
          </a:p>
          <a:p>
            <a:pPr marL="0" indent="0">
              <a:buNone/>
            </a:pPr>
            <a:endParaRPr lang="en-US" sz="3500" dirty="0"/>
          </a:p>
          <a:p>
            <a:pPr marL="0" indent="0">
              <a:buNone/>
            </a:pPr>
            <a:r>
              <a:rPr lang="en-US" sz="3500" dirty="0" smtClean="0"/>
              <a:t>Can you?</a:t>
            </a:r>
            <a:endParaRPr lang="en-US" sz="3500" dirty="0"/>
          </a:p>
        </p:txBody>
      </p:sp>
    </p:spTree>
    <p:extLst>
      <p:ext uri="{BB962C8B-B14F-4D97-AF65-F5344CB8AC3E}">
        <p14:creationId xmlns:p14="http://schemas.microsoft.com/office/powerpoint/2010/main" val="109232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4371" y="1784062"/>
            <a:ext cx="10233800" cy="4351338"/>
          </a:xfrm>
        </p:spPr>
        <p:txBody>
          <a:bodyPr/>
          <a:lstStyle/>
          <a:p>
            <a:pPr marL="0" indent="0" algn="ctr">
              <a:buNone/>
            </a:pPr>
            <a:endParaRPr lang="en-US" dirty="0" smtClean="0"/>
          </a:p>
          <a:p>
            <a:pPr marL="0" indent="0">
              <a:buNone/>
            </a:pPr>
            <a:r>
              <a:rPr lang="en-US" sz="3500" dirty="0" smtClean="0"/>
              <a:t>“Deep work is the superpower of the 21</a:t>
            </a:r>
            <a:r>
              <a:rPr lang="en-US" sz="3500" baseline="30000" dirty="0" smtClean="0"/>
              <a:t>st</a:t>
            </a:r>
            <a:r>
              <a:rPr lang="en-US" sz="3500" dirty="0" smtClean="0"/>
              <a:t> century.”</a:t>
            </a:r>
          </a:p>
          <a:p>
            <a:pPr marL="0" indent="0">
              <a:buNone/>
            </a:pPr>
            <a:r>
              <a:rPr lang="en-US" sz="3500" dirty="0" smtClean="0"/>
              <a:t>	</a:t>
            </a:r>
            <a:r>
              <a:rPr lang="en-US" sz="2500" dirty="0" smtClean="0"/>
              <a:t>Cal Newport</a:t>
            </a:r>
            <a:endParaRPr lang="en-US" sz="2500" dirty="0"/>
          </a:p>
        </p:txBody>
      </p:sp>
    </p:spTree>
    <p:extLst>
      <p:ext uri="{BB962C8B-B14F-4D97-AF65-F5344CB8AC3E}">
        <p14:creationId xmlns:p14="http://schemas.microsoft.com/office/powerpoint/2010/main" val="302191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135" y="1763280"/>
            <a:ext cx="10233800" cy="4351338"/>
          </a:xfrm>
        </p:spPr>
        <p:txBody>
          <a:bodyPr/>
          <a:lstStyle/>
          <a:p>
            <a:pPr marL="0" indent="0" algn="ctr">
              <a:buNone/>
            </a:pPr>
            <a:endParaRPr lang="en-US" dirty="0" smtClean="0"/>
          </a:p>
          <a:p>
            <a:pPr marL="0" indent="0" algn="ctr">
              <a:buNone/>
            </a:pPr>
            <a:r>
              <a:rPr lang="en-US" sz="3500" dirty="0" smtClean="0"/>
              <a:t>The Ultimate Form of Deep Work:</a:t>
            </a:r>
          </a:p>
          <a:p>
            <a:pPr marL="0" indent="0" algn="ctr">
              <a:buNone/>
            </a:pPr>
            <a:endParaRPr lang="en-US" sz="3500" dirty="0"/>
          </a:p>
          <a:p>
            <a:pPr marL="0" indent="0" algn="ctr">
              <a:buNone/>
            </a:pPr>
            <a:r>
              <a:rPr lang="en-US" sz="3500" dirty="0" smtClean="0"/>
              <a:t>The Spiritual Life</a:t>
            </a:r>
          </a:p>
        </p:txBody>
      </p:sp>
    </p:spTree>
    <p:extLst>
      <p:ext uri="{BB962C8B-B14F-4D97-AF65-F5344CB8AC3E}">
        <p14:creationId xmlns:p14="http://schemas.microsoft.com/office/powerpoint/2010/main" val="2930505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Recommendations</a:t>
            </a:r>
            <a:endParaRPr lang="en-US" dirty="0"/>
          </a:p>
        </p:txBody>
      </p:sp>
      <p:sp>
        <p:nvSpPr>
          <p:cNvPr id="3" name="Content Placeholder 2"/>
          <p:cNvSpPr>
            <a:spLocks noGrp="1"/>
          </p:cNvSpPr>
          <p:nvPr>
            <p:ph idx="1"/>
          </p:nvPr>
        </p:nvSpPr>
        <p:spPr/>
        <p:txBody>
          <a:bodyPr>
            <a:normAutofit fontScale="85000" lnSpcReduction="20000"/>
          </a:bodyPr>
          <a:lstStyle/>
          <a:p>
            <a:r>
              <a:rPr lang="en-US" i="1" dirty="0" smtClean="0"/>
              <a:t>Deep Work </a:t>
            </a:r>
            <a:r>
              <a:rPr lang="en-US" dirty="0" smtClean="0"/>
              <a:t>(2016), Cal Newport</a:t>
            </a:r>
          </a:p>
          <a:p>
            <a:r>
              <a:rPr lang="en-US" i="1" dirty="0" smtClean="0"/>
              <a:t>Digital Minimalism</a:t>
            </a:r>
            <a:r>
              <a:rPr lang="en-US" dirty="0" smtClean="0"/>
              <a:t> (2019), Cal Newport</a:t>
            </a:r>
          </a:p>
          <a:p>
            <a:r>
              <a:rPr lang="en-US" i="1" dirty="0" smtClean="0"/>
              <a:t>Irresistible: The Rise of Addictive Technology and the Business of Keeping Us 	Hooked </a:t>
            </a:r>
            <a:r>
              <a:rPr lang="en-US" dirty="0" smtClean="0"/>
              <a:t>(2017), Adam Alter</a:t>
            </a:r>
          </a:p>
          <a:p>
            <a:r>
              <a:rPr lang="en-US" i="1" dirty="0" smtClean="0"/>
              <a:t>Lead Yourself First: Inspiring Leadership Through Solitude</a:t>
            </a:r>
            <a:r>
              <a:rPr lang="en-US" dirty="0" smtClean="0"/>
              <a:t> (2017), Raymond M. 	</a:t>
            </a:r>
            <a:r>
              <a:rPr lang="en-US" dirty="0" err="1" smtClean="0"/>
              <a:t>Kethledge</a:t>
            </a:r>
            <a:r>
              <a:rPr lang="en-US" dirty="0" smtClean="0"/>
              <a:t> &amp; Michael S. Erwin</a:t>
            </a:r>
          </a:p>
          <a:p>
            <a:r>
              <a:rPr lang="en-US" i="1" dirty="0" smtClean="0"/>
              <a:t>Presence: Bringing Your Boldest Self to Your Biggest Challenges</a:t>
            </a:r>
            <a:r>
              <a:rPr lang="en-US" dirty="0" smtClean="0"/>
              <a:t> (2015), Amy 	Cuddy</a:t>
            </a:r>
          </a:p>
          <a:p>
            <a:r>
              <a:rPr lang="en-US" i="1" dirty="0" smtClean="0"/>
              <a:t>The Power of Habit </a:t>
            </a:r>
            <a:r>
              <a:rPr lang="en-US" dirty="0" smtClean="0"/>
              <a:t>(2014), Charles </a:t>
            </a:r>
            <a:r>
              <a:rPr lang="en-US" dirty="0" err="1" smtClean="0"/>
              <a:t>Duhigg</a:t>
            </a:r>
            <a:endParaRPr lang="en-US" dirty="0" smtClean="0"/>
          </a:p>
          <a:p>
            <a:r>
              <a:rPr lang="en-US" b="1" i="1" dirty="0"/>
              <a:t>The Shallows </a:t>
            </a:r>
            <a:r>
              <a:rPr lang="en-US" b="1" dirty="0"/>
              <a:t>(2011), Nicholas </a:t>
            </a:r>
            <a:r>
              <a:rPr lang="en-US" b="1" dirty="0" err="1" smtClean="0"/>
              <a:t>Carr</a:t>
            </a:r>
            <a:endParaRPr lang="en-US" b="1" dirty="0" smtClean="0"/>
          </a:p>
          <a:p>
            <a:pPr marL="457200" lvl="1" indent="0">
              <a:buNone/>
            </a:pPr>
            <a:r>
              <a:rPr lang="en-US" b="1" dirty="0" smtClean="0"/>
              <a:t>	(finalist for the </a:t>
            </a:r>
            <a:r>
              <a:rPr lang="en-US" b="1" dirty="0" err="1" smtClean="0"/>
              <a:t>Pullitzer</a:t>
            </a:r>
            <a:r>
              <a:rPr lang="en-US" b="1" dirty="0" smtClean="0"/>
              <a:t> Prize)</a:t>
            </a:r>
            <a:endParaRPr lang="en-US" b="1" dirty="0"/>
          </a:p>
          <a:p>
            <a:r>
              <a:rPr lang="en-US" i="1" dirty="0" smtClean="0"/>
              <a:t>Willpower: Rediscovering the Greatest Human Strength </a:t>
            </a:r>
            <a:r>
              <a:rPr lang="en-US" dirty="0" smtClean="0"/>
              <a:t>(2012), Roy F. 	</a:t>
            </a:r>
            <a:r>
              <a:rPr lang="en-US" dirty="0" err="1" smtClean="0"/>
              <a:t>Baumister</a:t>
            </a:r>
            <a:r>
              <a:rPr lang="en-US" dirty="0" smtClean="0"/>
              <a:t> &amp; John Tierney</a:t>
            </a:r>
          </a:p>
          <a:p>
            <a:endParaRPr lang="en-US" dirty="0" smtClean="0"/>
          </a:p>
        </p:txBody>
      </p:sp>
    </p:spTree>
    <p:extLst>
      <p:ext uri="{BB962C8B-B14F-4D97-AF65-F5344CB8AC3E}">
        <p14:creationId xmlns:p14="http://schemas.microsoft.com/office/powerpoint/2010/main" val="4043841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0086" y="2031243"/>
            <a:ext cx="1981200" cy="1292557"/>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Attention Deficit / Lack of Stamina</a:t>
            </a:r>
          </a:p>
        </p:txBody>
      </p:sp>
      <p:sp>
        <p:nvSpPr>
          <p:cNvPr id="5" name="Rounded Rectangle 4"/>
          <p:cNvSpPr/>
          <p:nvPr/>
        </p:nvSpPr>
        <p:spPr>
          <a:xfrm>
            <a:off x="5067300" y="697743"/>
            <a:ext cx="1905000" cy="13335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Digital Distraction</a:t>
            </a:r>
          </a:p>
          <a:p>
            <a:pPr algn="ctr"/>
            <a:endParaRPr lang="en-US" dirty="0"/>
          </a:p>
        </p:txBody>
      </p:sp>
      <p:sp>
        <p:nvSpPr>
          <p:cNvPr id="6" name="Rounded Rectangle 5"/>
          <p:cNvSpPr/>
          <p:nvPr/>
        </p:nvSpPr>
        <p:spPr>
          <a:xfrm>
            <a:off x="7840070" y="1990299"/>
            <a:ext cx="1981200" cy="13335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Fixed </a:t>
            </a:r>
            <a:r>
              <a:rPr lang="en-US" dirty="0" smtClean="0">
                <a:solidFill>
                  <a:schemeClr val="bg1"/>
                </a:solidFill>
              </a:rPr>
              <a:t>Mindset</a:t>
            </a:r>
          </a:p>
          <a:p>
            <a:pPr algn="ctr"/>
            <a:r>
              <a:rPr lang="en-US" dirty="0" smtClean="0">
                <a:solidFill>
                  <a:schemeClr val="bg1"/>
                </a:solidFill>
              </a:rPr>
              <a:t>(I am what I am.)</a:t>
            </a:r>
            <a:endParaRPr lang="en-US" dirty="0">
              <a:solidFill>
                <a:schemeClr val="bg1"/>
              </a:solidFill>
            </a:endParaRPr>
          </a:p>
        </p:txBody>
      </p:sp>
      <p:sp>
        <p:nvSpPr>
          <p:cNvPr id="8" name="Oval 7"/>
          <p:cNvSpPr/>
          <p:nvPr/>
        </p:nvSpPr>
        <p:spPr>
          <a:xfrm>
            <a:off x="4591050" y="2836653"/>
            <a:ext cx="2857500" cy="2133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RETREAT</a:t>
            </a:r>
          </a:p>
        </p:txBody>
      </p:sp>
      <p:sp>
        <p:nvSpPr>
          <p:cNvPr id="9" name="Rounded Rectangle 8"/>
          <p:cNvSpPr/>
          <p:nvPr/>
        </p:nvSpPr>
        <p:spPr>
          <a:xfrm>
            <a:off x="8042938" y="3810000"/>
            <a:ext cx="1524853" cy="83450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External Locus of Control</a:t>
            </a:r>
          </a:p>
        </p:txBody>
      </p:sp>
      <p:cxnSp>
        <p:nvCxnSpPr>
          <p:cNvPr id="3" name="Straight Connector 2"/>
          <p:cNvCxnSpPr>
            <a:stCxn id="6" idx="2"/>
          </p:cNvCxnSpPr>
          <p:nvPr/>
        </p:nvCxnSpPr>
        <p:spPr>
          <a:xfrm>
            <a:off x="8830671" y="3323800"/>
            <a:ext cx="4265" cy="486201"/>
          </a:xfrm>
          <a:prstGeom prst="line">
            <a:avLst/>
          </a:prstGeom>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8186" y="4251012"/>
            <a:ext cx="1905000" cy="1182948"/>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Inability to Delay Gratification</a:t>
            </a:r>
          </a:p>
        </p:txBody>
      </p:sp>
      <p:cxnSp>
        <p:nvCxnSpPr>
          <p:cNvPr id="15" name="Straight Arrow Connector 14"/>
          <p:cNvCxnSpPr>
            <a:stCxn id="7" idx="3"/>
            <a:endCxn id="8" idx="3"/>
          </p:cNvCxnSpPr>
          <p:nvPr/>
        </p:nvCxnSpPr>
        <p:spPr>
          <a:xfrm flipV="1">
            <a:off x="4193186" y="4657795"/>
            <a:ext cx="816335" cy="184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586591" y="5130705"/>
            <a:ext cx="1981200" cy="1292557"/>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Self-Condemnation</a:t>
            </a:r>
            <a:endParaRPr lang="en-US" dirty="0">
              <a:solidFill>
                <a:schemeClr val="bg1"/>
              </a:solidFill>
            </a:endParaRPr>
          </a:p>
        </p:txBody>
      </p:sp>
      <p:cxnSp>
        <p:nvCxnSpPr>
          <p:cNvPr id="11" name="Straight Arrow Connector 10"/>
          <p:cNvCxnSpPr>
            <a:endCxn id="8" idx="5"/>
          </p:cNvCxnSpPr>
          <p:nvPr/>
        </p:nvCxnSpPr>
        <p:spPr>
          <a:xfrm flipH="1" flipV="1">
            <a:off x="7030079" y="4657795"/>
            <a:ext cx="589921" cy="543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1"/>
            <a:endCxn id="8" idx="7"/>
          </p:cNvCxnSpPr>
          <p:nvPr/>
        </p:nvCxnSpPr>
        <p:spPr>
          <a:xfrm flipH="1">
            <a:off x="7030079" y="2657049"/>
            <a:ext cx="809991" cy="492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3"/>
            <a:endCxn id="8" idx="1"/>
          </p:cNvCxnSpPr>
          <p:nvPr/>
        </p:nvCxnSpPr>
        <p:spPr>
          <a:xfrm>
            <a:off x="4231286" y="2677522"/>
            <a:ext cx="778235" cy="47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2"/>
            <a:endCxn id="8" idx="0"/>
          </p:cNvCxnSpPr>
          <p:nvPr/>
        </p:nvCxnSpPr>
        <p:spPr>
          <a:xfrm>
            <a:off x="6019800" y="2031243"/>
            <a:ext cx="0" cy="805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6016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266" y="1825625"/>
            <a:ext cx="10233800" cy="4351338"/>
          </a:xfrm>
        </p:spPr>
        <p:txBody>
          <a:bodyPr>
            <a:normAutofit/>
          </a:bodyPr>
          <a:lstStyle/>
          <a:p>
            <a:pPr marL="0" indent="0" algn="ctr">
              <a:buNone/>
            </a:pPr>
            <a:endParaRPr lang="en-US" sz="4000" dirty="0" smtClean="0"/>
          </a:p>
          <a:p>
            <a:pPr marL="0" indent="0" algn="ctr">
              <a:buNone/>
            </a:pPr>
            <a:endParaRPr lang="en-US" sz="4000" dirty="0" smtClean="0"/>
          </a:p>
          <a:p>
            <a:pPr marL="0" indent="0" algn="ctr">
              <a:buNone/>
            </a:pPr>
            <a:r>
              <a:rPr lang="en-US" sz="4000" dirty="0" smtClean="0"/>
              <a:t>Craig.Davis@stjohns.k12.fl.us</a:t>
            </a:r>
          </a:p>
          <a:p>
            <a:pPr marL="0" indent="0" algn="ctr">
              <a:buNone/>
            </a:pPr>
            <a:endParaRPr lang="en-US" sz="4000" dirty="0" smtClean="0"/>
          </a:p>
          <a:p>
            <a:pPr marL="0" indent="0" algn="ctr">
              <a:buNone/>
            </a:pPr>
            <a:endParaRPr lang="en-US" sz="4000" dirty="0" smtClean="0"/>
          </a:p>
          <a:p>
            <a:pPr marL="0" indent="0" algn="ctr">
              <a:buNone/>
            </a:pPr>
            <a:endParaRPr lang="en-US" sz="4000" dirty="0"/>
          </a:p>
        </p:txBody>
      </p:sp>
    </p:spTree>
    <p:extLst>
      <p:ext uri="{BB962C8B-B14F-4D97-AF65-F5344CB8AC3E}">
        <p14:creationId xmlns:p14="http://schemas.microsoft.com/office/powerpoint/2010/main" val="122147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Neuroplasticity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we think affects the structure of our brains.</a:t>
            </a:r>
          </a:p>
          <a:p>
            <a:pPr marL="64008" indent="0">
              <a:buNone/>
            </a:pPr>
            <a:endParaRPr lang="en-US" dirty="0" smtClean="0"/>
          </a:p>
          <a:p>
            <a:r>
              <a:rPr lang="en-US" dirty="0" smtClean="0"/>
              <a:t>Our ability to initiate and sustain concentration can atrophy.</a:t>
            </a:r>
          </a:p>
          <a:p>
            <a:pPr marL="64008" indent="0">
              <a:buNone/>
            </a:pPr>
            <a:endParaRPr lang="en-US" dirty="0" smtClean="0"/>
          </a:p>
          <a:p>
            <a:r>
              <a:rPr lang="en-US" dirty="0" smtClean="0"/>
              <a:t>Once changed, the brain resists a reversal (plasticity versus elasticity).</a:t>
            </a:r>
          </a:p>
          <a:p>
            <a:endParaRPr lang="en-US" dirty="0" smtClean="0"/>
          </a:p>
          <a:p>
            <a:pPr marL="64008" indent="0">
              <a:buNone/>
            </a:pPr>
            <a:r>
              <a:rPr lang="en-US" dirty="0" smtClean="0"/>
              <a:t>“If we stop exercising our mental skills, we do not just forget them: the brain map space for those skills is turned over to the skills we practice instead.”  </a:t>
            </a:r>
          </a:p>
          <a:p>
            <a:pPr marL="64008" indent="0">
              <a:buNone/>
            </a:pPr>
            <a:endParaRPr lang="en-US" dirty="0" smtClean="0"/>
          </a:p>
          <a:p>
            <a:pPr marL="64008" indent="0">
              <a:buNone/>
            </a:pPr>
            <a:r>
              <a:rPr lang="en-US" dirty="0" smtClean="0"/>
              <a:t>	Norman Doidge (2007), </a:t>
            </a:r>
            <a:r>
              <a:rPr lang="en-US" i="1" dirty="0" smtClean="0"/>
              <a:t>The Brain that Changes Itself</a:t>
            </a:r>
          </a:p>
          <a:p>
            <a:endParaRPr lang="en-US" dirty="0"/>
          </a:p>
        </p:txBody>
      </p:sp>
    </p:spTree>
    <p:extLst>
      <p:ext uri="{BB962C8B-B14F-4D97-AF65-F5344CB8AC3E}">
        <p14:creationId xmlns:p14="http://schemas.microsoft.com/office/powerpoint/2010/main" val="3401971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2452" y="2615980"/>
            <a:ext cx="9724445" cy="1169551"/>
          </a:xfrm>
          <a:prstGeom prst="rect">
            <a:avLst/>
          </a:prstGeom>
        </p:spPr>
        <p:txBody>
          <a:bodyPr wrap="square">
            <a:spAutoFit/>
          </a:bodyPr>
          <a:lstStyle/>
          <a:p>
            <a:r>
              <a:rPr lang="en-US" sz="3500" dirty="0">
                <a:hlinkClick r:id="rId3"/>
              </a:rPr>
              <a:t>https://</a:t>
            </a:r>
            <a:r>
              <a:rPr lang="en-US" sz="3500" dirty="0" smtClean="0">
                <a:hlinkClick r:id="rId3"/>
              </a:rPr>
              <a:t>www.youtube.com/watch?v=MFzDaBzBlL0</a:t>
            </a:r>
            <a:endParaRPr lang="en-US" sz="3500" dirty="0" smtClean="0"/>
          </a:p>
          <a:p>
            <a:endParaRPr lang="en-US" sz="3500" dirty="0"/>
          </a:p>
        </p:txBody>
      </p:sp>
    </p:spTree>
    <p:extLst>
      <p:ext uri="{BB962C8B-B14F-4D97-AF65-F5344CB8AC3E}">
        <p14:creationId xmlns:p14="http://schemas.microsoft.com/office/powerpoint/2010/main" val="3621740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18555</TotalTime>
  <Words>2225</Words>
  <Application>Microsoft Office PowerPoint</Application>
  <PresentationFormat>Widescreen</PresentationFormat>
  <Paragraphs>395</Paragraphs>
  <Slides>70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Corbel</vt:lpstr>
      <vt:lpstr>Depth</vt:lpstr>
      <vt:lpstr>Leveraging Your Child’s Neuroplasticity for Deep Work</vt:lpstr>
      <vt:lpstr>PowerPoint Presentation</vt:lpstr>
      <vt:lpstr>PowerPoint Presentation</vt:lpstr>
      <vt:lpstr>PowerPoint Presentation</vt:lpstr>
      <vt:lpstr>PowerPoint Presentation</vt:lpstr>
      <vt:lpstr>PowerPoint Presentation</vt:lpstr>
      <vt:lpstr>PowerPoint Presentation</vt:lpstr>
      <vt:lpstr>Neuroplasticity</vt:lpstr>
      <vt:lpstr>PowerPoint Presentation</vt:lpstr>
      <vt:lpstr>PowerPoint Presentation</vt:lpstr>
      <vt:lpstr>The Onslaught</vt:lpstr>
      <vt:lpstr>The Onslaught (cont.)</vt:lpstr>
      <vt:lpstr>The Onslaught (cont.)</vt:lpstr>
      <vt:lpstr>PowerPoint Presentation</vt:lpstr>
      <vt:lpstr>PowerPoint Presentation</vt:lpstr>
      <vt:lpstr>PowerPoint Presentation</vt:lpstr>
      <vt:lpstr>PowerPoint Presentation</vt:lpstr>
      <vt:lpstr>PowerPoint Presentation</vt:lpstr>
      <vt:lpstr>PowerPoint Presentation</vt:lpstr>
      <vt:lpstr>Headlines</vt:lpstr>
      <vt:lpstr>PhoneSoap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vt:lpstr>
      <vt:lpstr>What can we do?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Recommendations</vt:lpstr>
      <vt:lpstr>PowerPoint Presentation</vt:lpstr>
    </vt:vector>
  </TitlesOfParts>
  <Company>St. Johns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EQ &gt; IQ</dc:title>
  <dc:creator>Craig Davis</dc:creator>
  <cp:lastModifiedBy>Craig A. Davis</cp:lastModifiedBy>
  <cp:revision>303</cp:revision>
  <cp:lastPrinted>2019-09-11T15:04:10Z</cp:lastPrinted>
  <dcterms:created xsi:type="dcterms:W3CDTF">2016-11-19T18:51:08Z</dcterms:created>
  <dcterms:modified xsi:type="dcterms:W3CDTF">2019-11-06T13:42:48Z</dcterms:modified>
</cp:coreProperties>
</file>