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0" r:id="rId1"/>
  </p:sldMasterIdLst>
  <p:notesMasterIdLst>
    <p:notesMasterId r:id="rId118"/>
  </p:notesMasterIdLst>
  <p:handoutMasterIdLst>
    <p:handoutMasterId r:id="rId119"/>
  </p:handoutMasterIdLst>
  <p:sldIdLst>
    <p:sldId id="256" r:id="rId2"/>
    <p:sldId id="516" r:id="rId3"/>
    <p:sldId id="483" r:id="rId4"/>
    <p:sldId id="548" r:id="rId5"/>
    <p:sldId id="537" r:id="rId6"/>
    <p:sldId id="359" r:id="rId7"/>
    <p:sldId id="575" r:id="rId8"/>
    <p:sldId id="543" r:id="rId9"/>
    <p:sldId id="484" r:id="rId10"/>
    <p:sldId id="485" r:id="rId11"/>
    <p:sldId id="487" r:id="rId12"/>
    <p:sldId id="486" r:id="rId13"/>
    <p:sldId id="488" r:id="rId14"/>
    <p:sldId id="489" r:id="rId15"/>
    <p:sldId id="490" r:id="rId16"/>
    <p:sldId id="576" r:id="rId17"/>
    <p:sldId id="577" r:id="rId18"/>
    <p:sldId id="491" r:id="rId19"/>
    <p:sldId id="544" r:id="rId20"/>
    <p:sldId id="546" r:id="rId21"/>
    <p:sldId id="578" r:id="rId22"/>
    <p:sldId id="579" r:id="rId23"/>
    <p:sldId id="580" r:id="rId24"/>
    <p:sldId id="581" r:id="rId25"/>
    <p:sldId id="582" r:id="rId26"/>
    <p:sldId id="583" r:id="rId27"/>
    <p:sldId id="584" r:id="rId28"/>
    <p:sldId id="585" r:id="rId29"/>
    <p:sldId id="586" r:id="rId30"/>
    <p:sldId id="587" r:id="rId31"/>
    <p:sldId id="588" r:id="rId32"/>
    <p:sldId id="589" r:id="rId33"/>
    <p:sldId id="592" r:id="rId34"/>
    <p:sldId id="593" r:id="rId35"/>
    <p:sldId id="549" r:id="rId36"/>
    <p:sldId id="547" r:id="rId37"/>
    <p:sldId id="550" r:id="rId38"/>
    <p:sldId id="551" r:id="rId39"/>
    <p:sldId id="552" r:id="rId40"/>
    <p:sldId id="553" r:id="rId41"/>
    <p:sldId id="554" r:id="rId42"/>
    <p:sldId id="555" r:id="rId43"/>
    <p:sldId id="594" r:id="rId44"/>
    <p:sldId id="557" r:id="rId45"/>
    <p:sldId id="558" r:id="rId46"/>
    <p:sldId id="518" r:id="rId47"/>
    <p:sldId id="429" r:id="rId48"/>
    <p:sldId id="595" r:id="rId49"/>
    <p:sldId id="596" r:id="rId50"/>
    <p:sldId id="597" r:id="rId51"/>
    <p:sldId id="598" r:id="rId52"/>
    <p:sldId id="599" r:id="rId53"/>
    <p:sldId id="277" r:id="rId54"/>
    <p:sldId id="600" r:id="rId55"/>
    <p:sldId id="601" r:id="rId56"/>
    <p:sldId id="603" r:id="rId57"/>
    <p:sldId id="292" r:id="rId58"/>
    <p:sldId id="604" r:id="rId59"/>
    <p:sldId id="638" r:id="rId60"/>
    <p:sldId id="639" r:id="rId61"/>
    <p:sldId id="605" r:id="rId62"/>
    <p:sldId id="606" r:id="rId63"/>
    <p:sldId id="591" r:id="rId64"/>
    <p:sldId id="642" r:id="rId65"/>
    <p:sldId id="590" r:id="rId66"/>
    <p:sldId id="607" r:id="rId67"/>
    <p:sldId id="608" r:id="rId68"/>
    <p:sldId id="609" r:id="rId69"/>
    <p:sldId id="610" r:id="rId70"/>
    <p:sldId id="611" r:id="rId71"/>
    <p:sldId id="612" r:id="rId72"/>
    <p:sldId id="613" r:id="rId73"/>
    <p:sldId id="614" r:id="rId74"/>
    <p:sldId id="616" r:id="rId75"/>
    <p:sldId id="651" r:id="rId76"/>
    <p:sldId id="617" r:id="rId77"/>
    <p:sldId id="640" r:id="rId78"/>
    <p:sldId id="641" r:id="rId79"/>
    <p:sldId id="632" r:id="rId80"/>
    <p:sldId id="636" r:id="rId81"/>
    <p:sldId id="637" r:id="rId82"/>
    <p:sldId id="647" r:id="rId83"/>
    <p:sldId id="648" r:id="rId84"/>
    <p:sldId id="618" r:id="rId85"/>
    <p:sldId id="643" r:id="rId86"/>
    <p:sldId id="621" r:id="rId87"/>
    <p:sldId id="622" r:id="rId88"/>
    <p:sldId id="623" r:id="rId89"/>
    <p:sldId id="624" r:id="rId90"/>
    <p:sldId id="625" r:id="rId91"/>
    <p:sldId id="626" r:id="rId92"/>
    <p:sldId id="627" r:id="rId93"/>
    <p:sldId id="628" r:id="rId94"/>
    <p:sldId id="629" r:id="rId95"/>
    <p:sldId id="630" r:id="rId96"/>
    <p:sldId id="633" r:id="rId97"/>
    <p:sldId id="538" r:id="rId98"/>
    <p:sldId id="631" r:id="rId99"/>
    <p:sldId id="649" r:id="rId100"/>
    <p:sldId id="615" r:id="rId101"/>
    <p:sldId id="364" r:id="rId102"/>
    <p:sldId id="365" r:id="rId103"/>
    <p:sldId id="366" r:id="rId104"/>
    <p:sldId id="367" r:id="rId105"/>
    <p:sldId id="645" r:id="rId106"/>
    <p:sldId id="513" r:id="rId107"/>
    <p:sldId id="515" r:id="rId108"/>
    <p:sldId id="534" r:id="rId109"/>
    <p:sldId id="644" r:id="rId110"/>
    <p:sldId id="564" r:id="rId111"/>
    <p:sldId id="374" r:id="rId112"/>
    <p:sldId id="634" r:id="rId113"/>
    <p:sldId id="635" r:id="rId114"/>
    <p:sldId id="646" r:id="rId115"/>
    <p:sldId id="650" r:id="rId116"/>
    <p:sldId id="304" r:id="rId117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0"/>
  </p:normalViewPr>
  <p:slideViewPr>
    <p:cSldViewPr snapToGrid="0" snapToObjects="1">
      <p:cViewPr varScale="1">
        <p:scale>
          <a:sx n="111" d="100"/>
          <a:sy n="111" d="100"/>
        </p:scale>
        <p:origin x="5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-2582" y="-8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778F4-A2E1-4369-9E23-5CFDBC30F30D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07C16-7378-41EE-A260-CC2E9D004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03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B0D79B1-0247-A347-933C-07644100765C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839843D-F9D6-FA4A-998D-6623ECDC1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8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88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start with exceptional athletic talent</a:t>
            </a:r>
            <a:r>
              <a:rPr lang="en-US" baseline="0" dirty="0"/>
              <a:t> and receive exceptional training. What makes the difference at the re-qualifying points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3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1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 facts your financial advisor hasn’t told you.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1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48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12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9843D-F9D6-FA4A-998D-6623ECDC19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301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9843D-F9D6-FA4A-998D-6623ECDC19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378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9843D-F9D6-FA4A-998D-6623ECDC19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6923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terms</a:t>
            </a:r>
            <a:r>
              <a:rPr lang="en-US" baseline="0" dirty="0"/>
              <a:t> being bandied about lately for these success attitudes are GRIT and a Growth Mindset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14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30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Parents worry</a:t>
            </a:r>
            <a:r>
              <a:rPr lang="en-US" baseline="0" dirty="0"/>
              <a:t> about their children</a:t>
            </a:r>
          </a:p>
          <a:p>
            <a:endParaRPr lang="en-US" baseline="0" dirty="0"/>
          </a:p>
          <a:p>
            <a:r>
              <a:rPr lang="en-US" baseline="0" dirty="0"/>
              <a:t>I bet her parents worry a bit less after this race because she has shown them she can bounce back from adversity. She can cope. So, they can sleep better at night.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170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93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36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075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724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895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605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126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288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Expound. Do I see it as trait driven or attitude driven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921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9843D-F9D6-FA4A-998D-6623ECDC19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526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So, there</a:t>
            </a:r>
            <a:r>
              <a:rPr lang="en-US" baseline="0" dirty="0"/>
              <a:t> is reason to worry about that transition from the safety of your home to the adult world.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6018-98B9-4A32-9497-D2CA56DA824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401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re-group these adjectives into innate traits versus Success Attitudes</a:t>
            </a:r>
          </a:p>
          <a:p>
            <a:endParaRPr lang="en-US" dirty="0"/>
          </a:p>
          <a:p>
            <a:r>
              <a:rPr lang="en-US" dirty="0"/>
              <a:t>No control over</a:t>
            </a:r>
            <a:r>
              <a:rPr lang="en-US" baseline="0" dirty="0"/>
              <a:t> traits.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9843D-F9D6-FA4A-998D-6623ECDC19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0490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9843D-F9D6-FA4A-998D-6623ECDC19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8942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 the scenario</a:t>
            </a:r>
          </a:p>
          <a:p>
            <a:endParaRPr lang="en-US" dirty="0"/>
          </a:p>
          <a:p>
            <a:r>
              <a:rPr lang="en-US" dirty="0"/>
              <a:t>After: Ask for adjectives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9843D-F9D6-FA4A-998D-6623ECDC19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753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to the dog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9843D-F9D6-FA4A-998D-6623ECDC19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4659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9843D-F9D6-FA4A-998D-6623ECDC19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6337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F6570A-3EF9-5E44-8761-89FB054EC9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2954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9843D-F9D6-FA4A-998D-6623ECDC19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0771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 the alternative scenario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9843D-F9D6-FA4A-998D-6623ECDC19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7191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9843D-F9D6-FA4A-998D-6623ECDC19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6560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9843D-F9D6-FA4A-998D-6623ECDC19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633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 facts your financial advisor hasn’t told you.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793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194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913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990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9843D-F9D6-FA4A-998D-6623ECDC19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9906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9843D-F9D6-FA4A-998D-6623ECDC19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5453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35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growth involves some discomfort. This feeling of discomfort must be normalized, re-defined as an impending opportunity to grow, and addressed as a hurdle to clear.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05CB8-D1A2-A546-A58E-74A6F5887E5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159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621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0012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95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But, if we can understand what goes awry for</a:t>
            </a:r>
            <a:r>
              <a:rPr lang="en-US" baseline="0" dirty="0"/>
              <a:t> some kids, maybe we can do something to help them prepare.</a:t>
            </a:r>
          </a:p>
          <a:p>
            <a:endParaRPr lang="en-US" baseline="0" dirty="0"/>
          </a:p>
          <a:p>
            <a:r>
              <a:rPr lang="en-US" baseline="0" dirty="0"/>
              <a:t>I believe we can begin to understand by looking at two different programs: Gifted Education and the Soccer ODP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624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261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77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6018-98B9-4A32-9497-D2CA56DA824A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8968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child must see themselves as an agent of influence</a:t>
            </a:r>
          </a:p>
          <a:p>
            <a:endParaRPr lang="en-US" dirty="0"/>
          </a:p>
          <a:p>
            <a:r>
              <a:rPr lang="en-US" dirty="0"/>
              <a:t>What do you want </a:t>
            </a:r>
            <a:r>
              <a:rPr lang="en-US" dirty="0" err="1"/>
              <a:t>ot</a:t>
            </a:r>
            <a:r>
              <a:rPr lang="en-US" dirty="0"/>
              <a:t> ask the doctor today</a:t>
            </a:r>
          </a:p>
          <a:p>
            <a:endParaRPr lang="en-US" dirty="0"/>
          </a:p>
          <a:p>
            <a:r>
              <a:rPr lang="en-US" dirty="0"/>
              <a:t>How would</a:t>
            </a:r>
            <a:r>
              <a:rPr lang="en-US" baseline="0" dirty="0"/>
              <a:t> you do that ?</a:t>
            </a:r>
          </a:p>
          <a:p>
            <a:endParaRPr lang="en-US" baseline="0" dirty="0"/>
          </a:p>
          <a:p>
            <a:r>
              <a:rPr lang="en-US" baseline="0" dirty="0"/>
              <a:t>What is your plan ?</a:t>
            </a:r>
          </a:p>
          <a:p>
            <a:endParaRPr lang="en-US" baseline="0" dirty="0"/>
          </a:p>
          <a:p>
            <a:r>
              <a:rPr lang="en-US" baseline="0" dirty="0"/>
              <a:t>What is your opinion about that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6018-98B9-4A32-9497-D2CA56DA824A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0336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502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 if it doesn’t work, they have had an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80CEC-2032-419D-9176-FF893F5F6118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3234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Turn</a:t>
            </a:r>
            <a:r>
              <a:rPr lang="en-US" baseline="0" dirty="0"/>
              <a:t> the experience into a learning event by processing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9887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1507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5943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5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premise is talent and training are enough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5850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0221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6560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6041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32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7711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3597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0058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Parents worry</a:t>
            </a:r>
            <a:r>
              <a:rPr lang="en-US" baseline="0" dirty="0"/>
              <a:t> about their children</a:t>
            </a:r>
          </a:p>
          <a:p>
            <a:endParaRPr lang="en-US" baseline="0" dirty="0"/>
          </a:p>
          <a:p>
            <a:r>
              <a:rPr lang="en-US" baseline="0" dirty="0"/>
              <a:t>I bet her parents worry a bit less after this race because she has shown them she can bounce back from adversity. She can cope. So, they can sleep better at night.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9843D-F9D6-FA4A-998D-6623ECDC19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9513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 not undercut the child’s confidence though your help.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80CEC-2032-419D-9176-FF893F5F6118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3983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now you have four options for your parenting style.</a:t>
            </a:r>
            <a:r>
              <a:rPr lang="en-US" baseline="0" dirty="0"/>
              <a:t> One will facilitate GRIT and Growth Mindset and three will not.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62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all know someone like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7701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2681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8090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1984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think of coaching as mentoring. Facilitating someone’s development</a:t>
            </a:r>
            <a:r>
              <a:rPr lang="en-US" baseline="0" dirty="0"/>
              <a:t> and growth.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7264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7024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8268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Parents worry</a:t>
            </a:r>
            <a:r>
              <a:rPr lang="en-US" baseline="0" dirty="0"/>
              <a:t> about their children</a:t>
            </a:r>
          </a:p>
          <a:p>
            <a:endParaRPr lang="en-US" baseline="0" dirty="0"/>
          </a:p>
          <a:p>
            <a:r>
              <a:rPr lang="en-US" baseline="0" dirty="0"/>
              <a:t>I bet her parents worry a bit less after this race because she has shown them she can bounce back from adversity. She can cope. So, they can sleep better at night.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9843D-F9D6-FA4A-998D-6623ECDC19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23039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9194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4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04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9843D-F9D6-FA4A-998D-6623ECDC19B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51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CBC2DC47-6439-1C4C-9DFD-80A6AD8C48E7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DC47-6439-1C4C-9DFD-80A6AD8C48E7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E0D5-122A-B84C-B535-3F569D75E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CBC2DC47-6439-1C4C-9DFD-80A6AD8C48E7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C5E0D5-122A-B84C-B535-3F569D75E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D01E9C7-A956-47CD-B519-765EE6DD58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1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DC47-6439-1C4C-9DFD-80A6AD8C48E7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E0D5-122A-B84C-B535-3F569D75E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C2DC47-6439-1C4C-9DFD-80A6AD8C48E7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6CC5E0D5-122A-B84C-B535-3F569D75E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DC47-6439-1C4C-9DFD-80A6AD8C48E7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E0D5-122A-B84C-B535-3F569D75E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DC47-6439-1C4C-9DFD-80A6AD8C48E7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E0D5-122A-B84C-B535-3F569D75E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DC47-6439-1C4C-9DFD-80A6AD8C48E7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E0D5-122A-B84C-B535-3F569D75E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C2DC47-6439-1C4C-9DFD-80A6AD8C48E7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E0D5-122A-B84C-B535-3F569D75E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DC47-6439-1C4C-9DFD-80A6AD8C48E7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DC47-6439-1C4C-9DFD-80A6AD8C48E7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E0D5-122A-B84C-B535-3F569D75E5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fld id="{CBC2DC47-6439-1C4C-9DFD-80A6AD8C48E7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6CC5E0D5-122A-B84C-B535-3F569D75E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reads.com/author/show/8143161.Titus_Lucretius_Caru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raising Gritty kids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dirty="0"/>
              <a:t>Edward C. Taylor, PhD</a:t>
            </a:r>
          </a:p>
          <a:p>
            <a:pPr algn="ctr"/>
            <a:r>
              <a:rPr lang="en-US" dirty="0"/>
              <a:t>Child and Adolescent Psychologist</a:t>
            </a:r>
          </a:p>
          <a:p>
            <a:pPr algn="ctr"/>
            <a:r>
              <a:rPr lang="en-US" dirty="0"/>
              <a:t>thelearningspecialists.com</a:t>
            </a:r>
          </a:p>
          <a:p>
            <a:pPr algn="ctr"/>
            <a:r>
              <a:rPr lang="en-US" dirty="0"/>
              <a:t>ectaylorphd.com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GIFTED EDUCATION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identification with IQ 130+</a:t>
            </a:r>
          </a:p>
          <a:p>
            <a:r>
              <a:rPr lang="en-US" dirty="0"/>
              <a:t>Early identification with behavioral characteristics of Giftedness</a:t>
            </a:r>
          </a:p>
          <a:p>
            <a:r>
              <a:rPr lang="en-US" dirty="0"/>
              <a:t>Specialized school-driven education</a:t>
            </a:r>
          </a:p>
          <a:p>
            <a:r>
              <a:rPr lang="en-US" dirty="0"/>
              <a:t>Parent-driven enrichment</a:t>
            </a:r>
          </a:p>
          <a:p>
            <a:r>
              <a:rPr lang="en-US" dirty="0"/>
              <a:t>Duke TIP, etc.</a:t>
            </a:r>
          </a:p>
          <a:p>
            <a:r>
              <a:rPr lang="en-US" dirty="0">
                <a:solidFill>
                  <a:srgbClr val="00B050"/>
                </a:solidFill>
              </a:rPr>
              <a:t>Once Gifted, Always Gifted</a:t>
            </a:r>
          </a:p>
          <a:p>
            <a:r>
              <a:rPr lang="en-US" dirty="0">
                <a:solidFill>
                  <a:srgbClr val="00B050"/>
                </a:solidFill>
              </a:rPr>
              <a:t>i.e. “I am smart and well educated so life will be OK”</a:t>
            </a:r>
          </a:p>
        </p:txBody>
      </p:sp>
    </p:spTree>
    <p:extLst>
      <p:ext uri="{BB962C8B-B14F-4D97-AF65-F5344CB8AC3E}">
        <p14:creationId xmlns:p14="http://schemas.microsoft.com/office/powerpoint/2010/main" val="44622920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3556" dirty="0"/>
              <a:t>watch your language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faceboo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43200" y="1758975"/>
            <a:ext cx="3505200" cy="4869386"/>
          </a:xfrm>
        </p:spPr>
      </p:pic>
    </p:spTree>
    <p:extLst>
      <p:ext uri="{BB962C8B-B14F-4D97-AF65-F5344CB8AC3E}">
        <p14:creationId xmlns:p14="http://schemas.microsoft.com/office/powerpoint/2010/main" val="150902892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Parenting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Warrior</a:t>
            </a:r>
          </a:p>
          <a:p>
            <a:r>
              <a:rPr lang="en-US" dirty="0"/>
              <a:t>The Repair(</a:t>
            </a:r>
            <a:r>
              <a:rPr lang="en-US" dirty="0" err="1"/>
              <a:t>wo</a:t>
            </a:r>
            <a:r>
              <a:rPr lang="en-US" dirty="0"/>
              <a:t>)man</a:t>
            </a:r>
          </a:p>
          <a:p>
            <a:r>
              <a:rPr lang="en-US" dirty="0"/>
              <a:t>The Director</a:t>
            </a:r>
          </a:p>
          <a:p>
            <a:r>
              <a:rPr lang="en-US" dirty="0"/>
              <a:t>The DI</a:t>
            </a:r>
          </a:p>
          <a:p>
            <a:r>
              <a:rPr lang="en-US" dirty="0"/>
              <a:t>The Coach</a:t>
            </a:r>
          </a:p>
        </p:txBody>
      </p:sp>
    </p:spTree>
    <p:extLst>
      <p:ext uri="{BB962C8B-B14F-4D97-AF65-F5344CB8AC3E}">
        <p14:creationId xmlns:p14="http://schemas.microsoft.com/office/powerpoint/2010/main" val="296304236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warrior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Super advocate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Fights every battle for the child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With an Army like mine, who needs to fight for myself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Nuke ‘</a:t>
            </a:r>
            <a:r>
              <a:rPr lang="en-US" dirty="0" err="1"/>
              <a:t>em</a:t>
            </a:r>
            <a:r>
              <a:rPr lang="en-US" dirty="0"/>
              <a:t> Mom !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The Message: You Are Not Capable</a:t>
            </a:r>
          </a:p>
        </p:txBody>
      </p:sp>
    </p:spTree>
    <p:extLst>
      <p:ext uri="{BB962C8B-B14F-4D97-AF65-F5344CB8AC3E}">
        <p14:creationId xmlns:p14="http://schemas.microsoft.com/office/powerpoint/2010/main" val="290607021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repair (</a:t>
            </a:r>
            <a:r>
              <a:rPr lang="en-US" dirty="0" err="1"/>
              <a:t>wo)man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Automatically fix the consequences of or fill in the gaps caused by the child’s behavior</a:t>
            </a:r>
          </a:p>
          <a:p>
            <a:r>
              <a:rPr lang="en-US" dirty="0"/>
              <a:t>Asking if homework is done</a:t>
            </a:r>
          </a:p>
          <a:p>
            <a:r>
              <a:rPr lang="en-US" dirty="0"/>
              <a:t>Checking the grade portal</a:t>
            </a:r>
          </a:p>
          <a:p>
            <a:r>
              <a:rPr lang="en-US" dirty="0"/>
              <a:t>Editing assignments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The Message:	Experience doesn’t matter</a:t>
            </a:r>
          </a:p>
        </p:txBody>
      </p:sp>
    </p:spTree>
    <p:extLst>
      <p:ext uri="{BB962C8B-B14F-4D97-AF65-F5344CB8AC3E}">
        <p14:creationId xmlns:p14="http://schemas.microsoft.com/office/powerpoint/2010/main" val="103480464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Director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Expert at recognizing problem situations or red flags</a:t>
            </a:r>
          </a:p>
          <a:p>
            <a:r>
              <a:rPr lang="en-US" dirty="0"/>
              <a:t>Quickly jumps in with suggestions for assignments, solving interpersonal conflicts, etc.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The Message:	You do not have to practice leading or solving problems to become proficient at leading or solving problems </a:t>
            </a:r>
            <a:r>
              <a:rPr lang="en-US" dirty="0">
                <a:solidFill>
                  <a:srgbClr val="00B0F0"/>
                </a:solidFill>
              </a:rPr>
              <a:t>because it is easy.</a:t>
            </a:r>
          </a:p>
        </p:txBody>
      </p:sp>
    </p:spTree>
    <p:extLst>
      <p:ext uri="{BB962C8B-B14F-4D97-AF65-F5344CB8AC3E}">
        <p14:creationId xmlns:p14="http://schemas.microsoft.com/office/powerpoint/2010/main" val="206700269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84773-7016-45FB-A170-58D93692B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9A3EA-7AB5-4BEB-AF81-6A8DE0FE7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Do It !</a:t>
            </a:r>
          </a:p>
          <a:p>
            <a:r>
              <a:rPr lang="en-US" dirty="0">
                <a:solidFill>
                  <a:srgbClr val="FF0000"/>
                </a:solidFill>
              </a:rPr>
              <a:t>You could if you wanted to, you  just don’t want to.</a:t>
            </a:r>
          </a:p>
        </p:txBody>
      </p:sp>
    </p:spTree>
    <p:extLst>
      <p:ext uri="{BB962C8B-B14F-4D97-AF65-F5344CB8AC3E}">
        <p14:creationId xmlns:p14="http://schemas.microsoft.com/office/powerpoint/2010/main" val="395981308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coach is a mentor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9750"/>
            <a:ext cx="7239000" cy="3406588"/>
          </a:xfrm>
        </p:spPr>
      </p:pic>
    </p:spTree>
    <p:extLst>
      <p:ext uri="{BB962C8B-B14F-4D97-AF65-F5344CB8AC3E}">
        <p14:creationId xmlns:p14="http://schemas.microsoft.com/office/powerpoint/2010/main" val="59458166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coach’s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spcBef>
                <a:spcPts val="0"/>
              </a:spcBef>
              <a:buClrTx/>
              <a:buSzTx/>
              <a:buNone/>
            </a:pPr>
            <a:r>
              <a:rPr lang="en-US" dirty="0"/>
              <a:t>How do I help him or her find a pathway to success and do so in a way s/he is stronger for taking the journey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49432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The Guide on the Side, not The Sage on the Stage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93703970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D801D-04B4-4A32-8B72-D1F077E73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stages of taking on a life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AA57F-E8B6-4A7B-AD8D-3526E1220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 event</a:t>
            </a:r>
          </a:p>
          <a:p>
            <a:r>
              <a:rPr lang="en-US" dirty="0"/>
              <a:t>An appraisal of the demands presented by the event</a:t>
            </a:r>
          </a:p>
          <a:p>
            <a:r>
              <a:rPr lang="en-US" dirty="0"/>
              <a:t>An appraisal of the personal tools available to meet these demands</a:t>
            </a:r>
          </a:p>
          <a:p>
            <a:r>
              <a:rPr lang="en-US" dirty="0"/>
              <a:t>A appraisal of the probability of success and the cost of failure</a:t>
            </a:r>
          </a:p>
          <a:p>
            <a:r>
              <a:rPr lang="en-US" dirty="0"/>
              <a:t>A physiological stress response  that provides physical resources to meet the demands</a:t>
            </a:r>
          </a:p>
          <a:p>
            <a:r>
              <a:rPr lang="en-US" dirty="0"/>
              <a:t>An emotional label for that stress response</a:t>
            </a:r>
          </a:p>
          <a:p>
            <a:r>
              <a:rPr lang="en-US" dirty="0">
                <a:solidFill>
                  <a:srgbClr val="00B0F0"/>
                </a:solidFill>
              </a:rPr>
              <a:t>An Active Voice Behavioral Response</a:t>
            </a:r>
          </a:p>
        </p:txBody>
      </p:sp>
    </p:spTree>
    <p:extLst>
      <p:ext uri="{BB962C8B-B14F-4D97-AF65-F5344CB8AC3E}">
        <p14:creationId xmlns:p14="http://schemas.microsoft.com/office/powerpoint/2010/main" val="2515538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Golden Child</a:t>
            </a:r>
          </a:p>
        </p:txBody>
      </p:sp>
      <p:pic>
        <p:nvPicPr>
          <p:cNvPr id="4" name="Content Placeholder 3" descr="GIFTEDPUSHPULL.jpg"/>
          <p:cNvPicPr>
            <a:picLocks noGrp="1" noChangeAspect="1"/>
          </p:cNvPicPr>
          <p:nvPr>
            <p:ph idx="1"/>
          </p:nvPr>
        </p:nvPicPr>
        <p:blipFill>
          <a:blip r:embed="rId3"/>
          <a:srcRect l="-23116" r="-231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664300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parents’ manual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Thou Shalt Worry About Your Children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Page 306, Paragraph 4</a:t>
            </a:r>
          </a:p>
        </p:txBody>
      </p:sp>
    </p:spTree>
    <p:extLst>
      <p:ext uri="{BB962C8B-B14F-4D97-AF65-F5344CB8AC3E}">
        <p14:creationId xmlns:p14="http://schemas.microsoft.com/office/powerpoint/2010/main" val="204772297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coach or not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problem I need to solve for the child ( or myself ), or</a:t>
            </a:r>
          </a:p>
          <a:p>
            <a:r>
              <a:rPr lang="en-US" dirty="0"/>
              <a:t>A teachable moment</a:t>
            </a:r>
          </a:p>
          <a:p>
            <a:r>
              <a:rPr lang="en-US" dirty="0"/>
              <a:t>Your anxiety can cause you to over-parent, e.g.  </a:t>
            </a:r>
            <a:r>
              <a:rPr lang="en-US" dirty="0">
                <a:solidFill>
                  <a:srgbClr val="00B0F0"/>
                </a:solidFill>
              </a:rPr>
              <a:t>I have no idea what to do so I just start saying stuff. </a:t>
            </a:r>
          </a:p>
        </p:txBody>
      </p:sp>
    </p:spTree>
    <p:extLst>
      <p:ext uri="{BB962C8B-B14F-4D97-AF65-F5344CB8AC3E}">
        <p14:creationId xmlns:p14="http://schemas.microsoft.com/office/powerpoint/2010/main" val="232540287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1C9D-E92B-43F3-A287-A8F414A58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E562E-1917-465C-B8A4-8BC5A8CE3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not to create easily managed children</a:t>
            </a:r>
          </a:p>
          <a:p>
            <a:r>
              <a:rPr lang="en-US" dirty="0"/>
              <a:t>Rather, it is to develop self-managed children</a:t>
            </a:r>
          </a:p>
          <a:p>
            <a:r>
              <a:rPr lang="en-US" dirty="0"/>
              <a:t>Because college is like being in the candy store with no adult supervision</a:t>
            </a:r>
          </a:p>
        </p:txBody>
      </p:sp>
    </p:spTree>
    <p:extLst>
      <p:ext uri="{BB962C8B-B14F-4D97-AF65-F5344CB8AC3E}">
        <p14:creationId xmlns:p14="http://schemas.microsoft.com/office/powerpoint/2010/main" val="10428272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EE68CD-CB3D-498C-9D59-D2AB932FC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your goal 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94F7A38-D003-4E75-A258-7396E0154F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688023"/>
            <a:ext cx="3521075" cy="2350317"/>
          </a:xfrm>
        </p:spPr>
      </p:pic>
      <p:pic>
        <p:nvPicPr>
          <p:cNvPr id="10" name="Content Placeholder 9" descr="A group of people smiling for the camera&#10;&#10;Description automatically generated">
            <a:extLst>
              <a:ext uri="{FF2B5EF4-FFF2-40B4-BE49-F238E27FC236}">
                <a16:creationId xmlns:a16="http://schemas.microsoft.com/office/drawing/2014/main" id="{75922784-EB5D-452D-B5C2-3E518D949A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78300" y="2867891"/>
            <a:ext cx="3521075" cy="1990581"/>
          </a:xfrm>
        </p:spPr>
      </p:pic>
    </p:spTree>
    <p:extLst>
      <p:ext uri="{BB962C8B-B14F-4D97-AF65-F5344CB8AC3E}">
        <p14:creationId xmlns:p14="http://schemas.microsoft.com/office/powerpoint/2010/main" val="75298383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91A9E-E111-4264-B874-59438BC94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corral</a:t>
            </a:r>
          </a:p>
        </p:txBody>
      </p:sp>
      <p:pic>
        <p:nvPicPr>
          <p:cNvPr id="6" name="Content Placeholder 5" descr="A wooden fence&#10;&#10;Description automatically generated">
            <a:extLst>
              <a:ext uri="{FF2B5EF4-FFF2-40B4-BE49-F238E27FC236}">
                <a16:creationId xmlns:a16="http://schemas.microsoft.com/office/drawing/2014/main" id="{37755FE9-C6D7-4C65-B479-2297DF1564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45529"/>
            <a:ext cx="3521075" cy="2635304"/>
          </a:xfrm>
        </p:spPr>
      </p:pic>
      <p:pic>
        <p:nvPicPr>
          <p:cNvPr id="8" name="Content Placeholder 7" descr="A picture containing fence, grass, tree, outdoor&#10;&#10;Description automatically generated">
            <a:extLst>
              <a:ext uri="{FF2B5EF4-FFF2-40B4-BE49-F238E27FC236}">
                <a16:creationId xmlns:a16="http://schemas.microsoft.com/office/drawing/2014/main" id="{A9052F45-10E9-4DBD-9119-FD3E522449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78300" y="2545530"/>
            <a:ext cx="3521075" cy="2635304"/>
          </a:xfrm>
        </p:spPr>
      </p:pic>
    </p:spTree>
    <p:extLst>
      <p:ext uri="{BB962C8B-B14F-4D97-AF65-F5344CB8AC3E}">
        <p14:creationId xmlns:p14="http://schemas.microsoft.com/office/powerpoint/2010/main" val="170080033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5397E0-5906-46F6-AB69-A01B6BCA5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Are you saying just “let them Fail” 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252217-D0A6-4F3F-B7C0-934F482B2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they are trying, they will fail.</a:t>
            </a:r>
          </a:p>
          <a:p>
            <a:r>
              <a:rPr lang="en-US" dirty="0"/>
              <a:t>A failure well examined and processed is more valuable than a success created without thought.</a:t>
            </a:r>
          </a:p>
          <a:p>
            <a:r>
              <a:rPr lang="en-US" dirty="0"/>
              <a:t>So, yes, let them fail and then create a strength out it by processing it.</a:t>
            </a:r>
          </a:p>
        </p:txBody>
      </p:sp>
    </p:spTree>
    <p:extLst>
      <p:ext uri="{BB962C8B-B14F-4D97-AF65-F5344CB8AC3E}">
        <p14:creationId xmlns:p14="http://schemas.microsoft.com/office/powerpoint/2010/main" val="55768592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Fostering Grit</a:t>
            </a:r>
            <a:r>
              <a:rPr lang="en-US" dirty="0"/>
              <a:t>, Thomas R. </a:t>
            </a:r>
            <a:r>
              <a:rPr lang="en-US" dirty="0" err="1"/>
              <a:t>Hoerr</a:t>
            </a:r>
            <a:endParaRPr lang="en-US" dirty="0"/>
          </a:p>
          <a:p>
            <a:r>
              <a:rPr lang="en-US" b="1" i="1" dirty="0"/>
              <a:t>Mindset</a:t>
            </a:r>
            <a:r>
              <a:rPr lang="en-US" dirty="0"/>
              <a:t>, Carol </a:t>
            </a:r>
            <a:r>
              <a:rPr lang="en-US" dirty="0" err="1"/>
              <a:t>Dweck</a:t>
            </a:r>
            <a:r>
              <a:rPr lang="en-US" dirty="0"/>
              <a:t>, PhD</a:t>
            </a:r>
          </a:p>
          <a:p>
            <a:r>
              <a:rPr lang="en-US" b="1" i="1" dirty="0"/>
              <a:t>TED Talk</a:t>
            </a:r>
            <a:r>
              <a:rPr lang="en-US" dirty="0"/>
              <a:t>, Angela Duckworth, PhD</a:t>
            </a:r>
          </a:p>
          <a:p>
            <a:r>
              <a:rPr lang="en-US" b="1" i="1" dirty="0"/>
              <a:t>The Wright Brothers</a:t>
            </a:r>
            <a:r>
              <a:rPr lang="en-US" dirty="0"/>
              <a:t>, David McCullough</a:t>
            </a:r>
          </a:p>
          <a:p>
            <a:r>
              <a:rPr lang="en-US" b="1" i="1" dirty="0"/>
              <a:t>Ready For Take-Off, </a:t>
            </a:r>
            <a:r>
              <a:rPr lang="en-US" dirty="0"/>
              <a:t>Theresa Maitland PhD and Patricia Quinn, MD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intelligence ( talent ) is not enough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It is not sufficient to be intelligent, one must have the capacity to act intelligently</a:t>
            </a:r>
          </a:p>
          <a:p>
            <a:pPr algn="ctr">
              <a:buNone/>
            </a:pPr>
            <a:r>
              <a:rPr lang="en-US" dirty="0"/>
              <a:t> </a:t>
            </a:r>
          </a:p>
          <a:p>
            <a:pPr algn="ctr">
              <a:buNone/>
            </a:pPr>
            <a:r>
              <a:rPr lang="en-US" dirty="0"/>
              <a:t>David Wechsler, PhD</a:t>
            </a:r>
          </a:p>
        </p:txBody>
      </p:sp>
    </p:spTree>
    <p:extLst>
      <p:ext uri="{BB962C8B-B14F-4D97-AF65-F5344CB8AC3E}">
        <p14:creationId xmlns:p14="http://schemas.microsoft.com/office/powerpoint/2010/main" val="761369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Soccer ODP</a:t>
            </a:r>
          </a:p>
        </p:txBody>
      </p:sp>
      <p:pic>
        <p:nvPicPr>
          <p:cNvPr id="4" name="Content Placeholder 3" descr="odp.jpg"/>
          <p:cNvPicPr>
            <a:picLocks noGrp="1" noChangeAspect="1"/>
          </p:cNvPicPr>
          <p:nvPr>
            <p:ph idx="1"/>
          </p:nvPr>
        </p:nvPicPr>
        <p:blipFill>
          <a:blip r:embed="rId3"/>
          <a:srcRect l="-49154" r="-491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8350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1303302" y="551482"/>
            <a:ext cx="6265875" cy="5915886"/>
          </a:xfrm>
          <a:prstGeom prst="triangle">
            <a:avLst/>
          </a:prstGeom>
          <a:gradFill>
            <a:gsLst>
              <a:gs pos="0">
                <a:schemeClr val="accent1">
                  <a:tint val="74000"/>
                </a:schemeClr>
              </a:gs>
              <a:gs pos="49000">
                <a:schemeClr val="accent1">
                  <a:tint val="96000"/>
                  <a:shade val="84000"/>
                  <a:satMod val="110000"/>
                </a:schemeClr>
              </a:gs>
              <a:gs pos="99000">
                <a:schemeClr val="accent1">
                  <a:shade val="55000"/>
                  <a:satMod val="150000"/>
                </a:schemeClr>
              </a:gs>
              <a:gs pos="92000">
                <a:schemeClr val="accent1">
                  <a:tint val="98000"/>
                  <a:shade val="90000"/>
                  <a:satMod val="128000"/>
                </a:schemeClr>
              </a:gs>
              <a:gs pos="100000">
                <a:schemeClr val="accent1">
                  <a:tint val="90000"/>
                  <a:shade val="97000"/>
                  <a:satMod val="12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804571" y="5526229"/>
            <a:ext cx="5263335" cy="167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51352" y="4657228"/>
            <a:ext cx="443080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686891" y="3912216"/>
            <a:ext cx="3531029" cy="3165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088582" y="3065878"/>
            <a:ext cx="2707307" cy="1929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04572" y="5698637"/>
            <a:ext cx="526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TALENT IDENTIFICATION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72676" y="4881637"/>
            <a:ext cx="4127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TRAINING AND COACHING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21730" y="4112906"/>
            <a:ext cx="3229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RE-QUALIFY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41797" y="3240868"/>
            <a:ext cx="2188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TRAINING AND COACHING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90292" y="1226614"/>
            <a:ext cx="1152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ELITE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51482"/>
            <a:ext cx="48790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ODP PROCESS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601329" y="2047935"/>
            <a:ext cx="1645920" cy="2607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52245" y="2349265"/>
            <a:ext cx="3229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RE-QUALIFY</a:t>
            </a:r>
          </a:p>
        </p:txBody>
      </p:sp>
    </p:spTree>
    <p:extLst>
      <p:ext uri="{BB962C8B-B14F-4D97-AF65-F5344CB8AC3E}">
        <p14:creationId xmlns:p14="http://schemas.microsoft.com/office/powerpoint/2010/main" val="429488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Gifted Education vs ODP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Gifted:	Talent and Excellent Education are Sufficient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ODP:	Talent Plus Excellent Coaching Are Not Sufficient</a:t>
            </a:r>
          </a:p>
          <a:p>
            <a:pPr marL="0" indent="0" algn="ctr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B050"/>
                </a:solidFill>
              </a:rPr>
              <a:t>There Must Be “Something Else”</a:t>
            </a:r>
          </a:p>
        </p:txBody>
      </p:sp>
    </p:spTree>
    <p:extLst>
      <p:ext uri="{BB962C8B-B14F-4D97-AF65-F5344CB8AC3E}">
        <p14:creationId xmlns:p14="http://schemas.microsoft.com/office/powerpoint/2010/main" val="715639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% of students graduating in 4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Flagship Research Universities 	</a:t>
            </a:r>
            <a:r>
              <a:rPr lang="en-US" b="1" dirty="0">
                <a:solidFill>
                  <a:srgbClr val="FF0000"/>
                </a:solidFill>
              </a:rPr>
              <a:t>36 %</a:t>
            </a:r>
          </a:p>
          <a:p>
            <a:endParaRPr lang="en-US" dirty="0"/>
          </a:p>
          <a:p>
            <a:r>
              <a:rPr lang="en-US" dirty="0"/>
              <a:t>Non-Flagship				</a:t>
            </a:r>
            <a:r>
              <a:rPr lang="en-US" b="1" dirty="0">
                <a:solidFill>
                  <a:srgbClr val="FF0000"/>
                </a:solidFill>
              </a:rPr>
              <a:t>18 %</a:t>
            </a:r>
          </a:p>
          <a:p>
            <a:endParaRPr lang="en-US" dirty="0"/>
          </a:p>
          <a:p>
            <a:r>
              <a:rPr lang="en-US" dirty="0"/>
              <a:t>86 % of first time full time students at a 4 year college with acceptance rate &lt; 25 % receive a degree </a:t>
            </a:r>
            <a:r>
              <a:rPr lang="en-US" dirty="0">
                <a:solidFill>
                  <a:srgbClr val="FF0000"/>
                </a:solidFill>
              </a:rPr>
              <a:t>within 6 years </a:t>
            </a:r>
            <a:r>
              <a:rPr lang="en-US" dirty="0"/>
              <a:t>of enrolling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678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Three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What is the “Something Else” ?</a:t>
            </a:r>
          </a:p>
          <a:p>
            <a:endParaRPr lang="en-US" dirty="0"/>
          </a:p>
          <a:p>
            <a:r>
              <a:rPr lang="en-US" dirty="0"/>
              <a:t>Is it hard wired or can it be learned ?</a:t>
            </a:r>
          </a:p>
          <a:p>
            <a:endParaRPr lang="en-US" dirty="0"/>
          </a:p>
          <a:p>
            <a:r>
              <a:rPr lang="en-US" dirty="0"/>
              <a:t>If it can be learned, how is it taught ?</a:t>
            </a:r>
          </a:p>
        </p:txBody>
      </p:sp>
    </p:spTree>
    <p:extLst>
      <p:ext uri="{BB962C8B-B14F-4D97-AF65-F5344CB8AC3E}">
        <p14:creationId xmlns:p14="http://schemas.microsoft.com/office/powerpoint/2010/main" val="1344219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Three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What is the “Something Else” ?</a:t>
            </a:r>
          </a:p>
          <a:p>
            <a:endParaRPr lang="en-US" dirty="0"/>
          </a:p>
          <a:p>
            <a:r>
              <a:rPr lang="en-US" dirty="0"/>
              <a:t>Is it wired or can it be learned ?</a:t>
            </a:r>
          </a:p>
          <a:p>
            <a:endParaRPr lang="en-US" dirty="0"/>
          </a:p>
          <a:p>
            <a:r>
              <a:rPr lang="en-US" dirty="0"/>
              <a:t>If it can be learned, how is it taught ?</a:t>
            </a:r>
          </a:p>
        </p:txBody>
      </p:sp>
    </p:spTree>
    <p:extLst>
      <p:ext uri="{BB962C8B-B14F-4D97-AF65-F5344CB8AC3E}">
        <p14:creationId xmlns:p14="http://schemas.microsoft.com/office/powerpoint/2010/main" val="1850250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In search of the “something else”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07" y="1616149"/>
            <a:ext cx="6527874" cy="4348716"/>
          </a:xfrm>
        </p:spPr>
      </p:pic>
    </p:spTree>
    <p:extLst>
      <p:ext uri="{BB962C8B-B14F-4D97-AF65-F5344CB8AC3E}">
        <p14:creationId xmlns:p14="http://schemas.microsoft.com/office/powerpoint/2010/main" val="421380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parents’ manual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Thou Shalt Worry About Your Children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Page 306, Paragraph 4</a:t>
            </a:r>
          </a:p>
        </p:txBody>
      </p:sp>
    </p:spTree>
    <p:extLst>
      <p:ext uri="{BB962C8B-B14F-4D97-AF65-F5344CB8AC3E}">
        <p14:creationId xmlns:p14="http://schemas.microsoft.com/office/powerpoint/2010/main" val="101633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Dog Adjectives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Persistent</a:t>
            </a:r>
          </a:p>
          <a:p>
            <a:r>
              <a:rPr lang="en-US" dirty="0"/>
              <a:t>Energetic</a:t>
            </a:r>
          </a:p>
          <a:p>
            <a:r>
              <a:rPr lang="en-US" dirty="0"/>
              <a:t>Clever</a:t>
            </a:r>
          </a:p>
          <a:p>
            <a:r>
              <a:rPr lang="en-US" dirty="0"/>
              <a:t>Smart</a:t>
            </a:r>
          </a:p>
          <a:p>
            <a:r>
              <a:rPr lang="en-US" dirty="0"/>
              <a:t>Creative</a:t>
            </a:r>
          </a:p>
          <a:p>
            <a:r>
              <a:rPr lang="en-US" dirty="0"/>
              <a:t>Willing to take a risk</a:t>
            </a:r>
          </a:p>
          <a:p>
            <a:r>
              <a:rPr lang="en-US" dirty="0"/>
              <a:t>Wants to succeed</a:t>
            </a:r>
          </a:p>
          <a:p>
            <a:r>
              <a:rPr lang="en-US" dirty="0"/>
              <a:t>Fast</a:t>
            </a:r>
          </a:p>
          <a:p>
            <a:r>
              <a:rPr lang="en-US" dirty="0"/>
              <a:t>Strong</a:t>
            </a:r>
          </a:p>
        </p:txBody>
      </p:sp>
    </p:spTree>
    <p:extLst>
      <p:ext uri="{BB962C8B-B14F-4D97-AF65-F5344CB8AC3E}">
        <p14:creationId xmlns:p14="http://schemas.microsoft.com/office/powerpoint/2010/main" val="2443475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Three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92D050"/>
                </a:solidFill>
              </a:rPr>
              <a:t>What is the “Something Else” ?</a:t>
            </a:r>
          </a:p>
          <a:p>
            <a:endParaRPr lang="en-US" dirty="0"/>
          </a:p>
          <a:p>
            <a:r>
              <a:rPr lang="en-US" dirty="0"/>
              <a:t>Is it wired or can it be learned ?</a:t>
            </a:r>
          </a:p>
          <a:p>
            <a:endParaRPr lang="en-US" dirty="0"/>
          </a:p>
          <a:p>
            <a:r>
              <a:rPr lang="en-US" dirty="0"/>
              <a:t>If it can be learned, how is it taught ?</a:t>
            </a:r>
          </a:p>
        </p:txBody>
      </p:sp>
    </p:spTree>
    <p:extLst>
      <p:ext uri="{BB962C8B-B14F-4D97-AF65-F5344CB8AC3E}">
        <p14:creationId xmlns:p14="http://schemas.microsoft.com/office/powerpoint/2010/main" val="321511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Success attitudes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GRIT  ( Angela Duckworth, PhD )</a:t>
            </a:r>
          </a:p>
          <a:p>
            <a:endParaRPr lang="en-US" dirty="0"/>
          </a:p>
          <a:p>
            <a:r>
              <a:rPr lang="en-US" dirty="0"/>
              <a:t>Growth Mindset ( Carol </a:t>
            </a:r>
            <a:r>
              <a:rPr lang="en-US" dirty="0" err="1"/>
              <a:t>Dwecki</a:t>
            </a:r>
            <a:r>
              <a:rPr lang="en-US" dirty="0"/>
              <a:t>, PhD )</a:t>
            </a:r>
          </a:p>
        </p:txBody>
      </p:sp>
    </p:spTree>
    <p:extLst>
      <p:ext uri="{BB962C8B-B14F-4D97-AF65-F5344CB8AC3E}">
        <p14:creationId xmlns:p14="http://schemas.microsoft.com/office/powerpoint/2010/main" val="2297644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grit ?</a:t>
            </a:r>
          </a:p>
        </p:txBody>
      </p:sp>
      <p:pic>
        <p:nvPicPr>
          <p:cNvPr id="5" name="Content Placeholder 4" descr="A person in a black shirt&#10;&#10;Description generated with very high confidence">
            <a:extLst>
              <a:ext uri="{FF2B5EF4-FFF2-40B4-BE49-F238E27FC236}">
                <a16:creationId xmlns:a16="http://schemas.microsoft.com/office/drawing/2014/main" id="{ED834A43-A229-4733-B4DF-D5B03BA92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891869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Not That</a:t>
            </a:r>
          </a:p>
        </p:txBody>
      </p:sp>
      <p:pic>
        <p:nvPicPr>
          <p:cNvPr id="4" name="Content Placeholder 3" descr="pigpen.jpg"/>
          <p:cNvPicPr>
            <a:picLocks noGrp="1" noChangeAspect="1"/>
          </p:cNvPicPr>
          <p:nvPr>
            <p:ph idx="1"/>
          </p:nvPr>
        </p:nvPicPr>
        <p:blipFill>
          <a:blip r:embed="rId3"/>
          <a:srcRect l="-32522" r="-32522"/>
          <a:stretch>
            <a:fillRect/>
          </a:stretch>
        </p:blipFill>
        <p:spPr>
          <a:xfrm>
            <a:off x="457200" y="1623484"/>
            <a:ext cx="7239000" cy="4846320"/>
          </a:xfrm>
        </p:spPr>
      </p:pic>
    </p:spTree>
    <p:extLst>
      <p:ext uri="{BB962C8B-B14F-4D97-AF65-F5344CB8AC3E}">
        <p14:creationId xmlns:p14="http://schemas.microsoft.com/office/powerpoint/2010/main" val="2212189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232" y="2821030"/>
            <a:ext cx="7583487" cy="10443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Constant dripping hollows out a stone </a:t>
            </a:r>
            <a:br>
              <a:rPr lang="en-US" dirty="0"/>
            </a:br>
            <a:br>
              <a:rPr lang="en-US" dirty="0"/>
            </a:br>
            <a:r>
              <a:rPr lang="en-US" sz="2700" dirty="0">
                <a:hlinkClick r:id="rId3"/>
              </a:rPr>
              <a:t>Titus Lucretius Carus</a:t>
            </a:r>
            <a:br>
              <a:rPr lang="en-US" sz="2700" dirty="0"/>
            </a:br>
            <a:r>
              <a:rPr lang="en-US" sz="2700" dirty="0"/>
              <a:t>99 BC-55 BC</a:t>
            </a:r>
          </a:p>
        </p:txBody>
      </p:sp>
    </p:spTree>
    <p:extLst>
      <p:ext uri="{BB962C8B-B14F-4D97-AF65-F5344CB8AC3E}">
        <p14:creationId xmlns:p14="http://schemas.microsoft.com/office/powerpoint/2010/main" val="2180500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only summer reading book I read</a:t>
            </a:r>
          </a:p>
        </p:txBody>
      </p:sp>
      <p:pic>
        <p:nvPicPr>
          <p:cNvPr id="4" name="Content Placeholder 3" descr="little engine that could"/>
          <p:cNvPicPr>
            <a:picLocks noGrp="1" noChangeAspect="1"/>
          </p:cNvPicPr>
          <p:nvPr>
            <p:ph idx="1"/>
          </p:nvPr>
        </p:nvPicPr>
        <p:blipFill>
          <a:blip r:embed="rId3"/>
          <a:srcRect l="-40098" r="-40098"/>
          <a:stretch>
            <a:fillRect/>
          </a:stretch>
        </p:blipFill>
        <p:spPr>
          <a:xfrm>
            <a:off x="186021" y="1828800"/>
            <a:ext cx="8176930" cy="4538298"/>
          </a:xfrm>
        </p:spPr>
      </p:pic>
    </p:spTree>
    <p:extLst>
      <p:ext uri="{BB962C8B-B14F-4D97-AF65-F5344CB8AC3E}">
        <p14:creationId xmlns:p14="http://schemas.microsoft.com/office/powerpoint/2010/main" val="2125206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1662731"/>
            <a:ext cx="3843338" cy="4576177"/>
          </a:xfrm>
        </p:spPr>
      </p:pic>
    </p:spTree>
    <p:extLst>
      <p:ext uri="{BB962C8B-B14F-4D97-AF65-F5344CB8AC3E}">
        <p14:creationId xmlns:p14="http://schemas.microsoft.com/office/powerpoint/2010/main" val="1750869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Being gritty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Achieving success is hard and slow…. because it is hard and slow</a:t>
            </a:r>
          </a:p>
          <a:p>
            <a:r>
              <a:rPr lang="en-US" dirty="0"/>
              <a:t>So, performing as if it is a marathon, not a sprint</a:t>
            </a:r>
          </a:p>
          <a:p>
            <a:r>
              <a:rPr lang="en-US" dirty="0"/>
              <a:t>Seeking excellence, not perfection or winning</a:t>
            </a:r>
          </a:p>
          <a:p>
            <a:r>
              <a:rPr lang="en-US" dirty="0"/>
              <a:t>Embracing the idea of iPhone 1,2,3,4,5,6,7,8,X</a:t>
            </a:r>
          </a:p>
          <a:p>
            <a:r>
              <a:rPr lang="en-US" dirty="0"/>
              <a:t>Never quitting , Bouncing back</a:t>
            </a:r>
          </a:p>
          <a:p>
            <a:r>
              <a:rPr lang="en-US" dirty="0"/>
              <a:t>Having courage in the face of failure</a:t>
            </a:r>
          </a:p>
          <a:p>
            <a:r>
              <a:rPr lang="en-US" dirty="0"/>
              <a:t>While maintaining a sense of humor about it all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07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A092C-6005-4B2D-B41A-8FB5393D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is the growth mindset ?</a:t>
            </a:r>
          </a:p>
        </p:txBody>
      </p:sp>
      <p:pic>
        <p:nvPicPr>
          <p:cNvPr id="5" name="Content Placeholder 4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4EB015FD-5A5D-45F4-8DC1-F3BEB7A25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1154" y="1609725"/>
            <a:ext cx="3231092" cy="4846638"/>
          </a:xfrm>
        </p:spPr>
      </p:pic>
    </p:spTree>
    <p:extLst>
      <p:ext uri="{BB962C8B-B14F-4D97-AF65-F5344CB8AC3E}">
        <p14:creationId xmlns:p14="http://schemas.microsoft.com/office/powerpoint/2010/main" val="1606132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02-01-30%20Jan%20First%20day%20at%20school%20anxious%20parents%20550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736136" y="457200"/>
            <a:ext cx="6264864" cy="6100113"/>
          </a:xfrm>
        </p:spPr>
      </p:pic>
    </p:spTree>
    <p:extLst>
      <p:ext uri="{BB962C8B-B14F-4D97-AF65-F5344CB8AC3E}">
        <p14:creationId xmlns:p14="http://schemas.microsoft.com/office/powerpoint/2010/main" val="288545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8791"/>
            <a:ext cx="7239000" cy="4548505"/>
          </a:xfrm>
        </p:spPr>
      </p:pic>
    </p:spTree>
    <p:extLst>
      <p:ext uri="{BB962C8B-B14F-4D97-AF65-F5344CB8AC3E}">
        <p14:creationId xmlns:p14="http://schemas.microsoft.com/office/powerpoint/2010/main" val="2959222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Churchill On Success</a:t>
            </a:r>
          </a:p>
        </p:txBody>
      </p:sp>
      <p:pic>
        <p:nvPicPr>
          <p:cNvPr id="4" name="Content Placeholder 3" descr="churchill on failure.jpg"/>
          <p:cNvPicPr>
            <a:picLocks noGrp="1" noChangeAspect="1"/>
          </p:cNvPicPr>
          <p:nvPr>
            <p:ph idx="1"/>
          </p:nvPr>
        </p:nvPicPr>
        <p:blipFill>
          <a:blip r:embed="rId3"/>
          <a:srcRect t="-9075" b="-90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23464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Redstone on Failure</a:t>
            </a:r>
          </a:p>
        </p:txBody>
      </p:sp>
      <p:pic>
        <p:nvPicPr>
          <p:cNvPr id="4" name="Content Placeholder 3" descr="redstone on failure.jpg"/>
          <p:cNvPicPr>
            <a:picLocks noGrp="1" noChangeAspect="1"/>
          </p:cNvPicPr>
          <p:nvPr>
            <p:ph idx="1"/>
          </p:nvPr>
        </p:nvPicPr>
        <p:blipFill>
          <a:blip r:embed="rId3"/>
          <a:srcRect t="-3993" b="-39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4435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fixed mindset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BE97D-3B5C-4743-B4B2-2AA431897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Fixed Mindset: </a:t>
            </a:r>
            <a:r>
              <a:rPr lang="en-US" dirty="0">
                <a:solidFill>
                  <a:srgbClr val="FF0000"/>
                </a:solidFill>
              </a:rPr>
              <a:t>When You Fail You Are A Failure</a:t>
            </a:r>
          </a:p>
          <a:p>
            <a:r>
              <a:rPr lang="en-US" dirty="0"/>
              <a:t>If I am a failure, inherently, my plight cannot change.</a:t>
            </a:r>
          </a:p>
          <a:p>
            <a:r>
              <a:rPr lang="en-US" dirty="0">
                <a:solidFill>
                  <a:srgbClr val="FF0000"/>
                </a:solidFill>
              </a:rPr>
              <a:t>Control over my life is external to me</a:t>
            </a:r>
          </a:p>
        </p:txBody>
      </p:sp>
    </p:spTree>
    <p:extLst>
      <p:ext uri="{BB962C8B-B14F-4D97-AF65-F5344CB8AC3E}">
        <p14:creationId xmlns:p14="http://schemas.microsoft.com/office/powerpoint/2010/main" val="1120182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E7EA4-7089-4736-B15D-815E6C8A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growth mindset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4F26C-C0CC-42D9-A0D0-AC779D8A5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Growth Mindset: </a:t>
            </a:r>
            <a:r>
              <a:rPr lang="en-US" dirty="0">
                <a:solidFill>
                  <a:srgbClr val="FF0000"/>
                </a:solidFill>
              </a:rPr>
              <a:t>When You Fail You Are Learning</a:t>
            </a:r>
          </a:p>
          <a:p>
            <a:r>
              <a:rPr lang="en-US" dirty="0"/>
              <a:t>I Can Grow, I Am Not Stuck In This Place</a:t>
            </a:r>
          </a:p>
          <a:p>
            <a:r>
              <a:rPr lang="en-US" dirty="0">
                <a:solidFill>
                  <a:srgbClr val="FF0000"/>
                </a:solidFill>
              </a:rPr>
              <a:t>Control over my life is internal to 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392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Three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What is the “Something Else” ?</a:t>
            </a:r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Is it innate or can it be learned ?</a:t>
            </a:r>
          </a:p>
          <a:p>
            <a:endParaRPr lang="en-US" dirty="0"/>
          </a:p>
          <a:p>
            <a:r>
              <a:rPr lang="en-US" dirty="0"/>
              <a:t>If it can be learned, how is it taught ?</a:t>
            </a:r>
          </a:p>
        </p:txBody>
      </p:sp>
    </p:spTree>
    <p:extLst>
      <p:ext uri="{BB962C8B-B14F-4D97-AF65-F5344CB8AC3E}">
        <p14:creationId xmlns:p14="http://schemas.microsoft.com/office/powerpoint/2010/main" val="36485273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Dog Traits </a:t>
            </a:r>
            <a:r>
              <a:rPr lang="en-US" dirty="0" err="1"/>
              <a:t>vs</a:t>
            </a:r>
            <a:r>
              <a:rPr lang="en-US" dirty="0"/>
              <a:t> Attitudes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Traits ( Hard Wired )</a:t>
            </a:r>
          </a:p>
          <a:p>
            <a:pPr lvl="1"/>
            <a:r>
              <a:rPr lang="en-US" dirty="0"/>
              <a:t>Smart</a:t>
            </a:r>
          </a:p>
          <a:p>
            <a:pPr lvl="1"/>
            <a:r>
              <a:rPr lang="en-US" dirty="0"/>
              <a:t>Fast</a:t>
            </a:r>
          </a:p>
          <a:p>
            <a:pPr lvl="1"/>
            <a:r>
              <a:rPr lang="en-US" dirty="0"/>
              <a:t>Strong</a:t>
            </a:r>
          </a:p>
          <a:p>
            <a:pPr lvl="1"/>
            <a:r>
              <a:rPr lang="en-US" dirty="0"/>
              <a:t>Big paws</a:t>
            </a:r>
          </a:p>
          <a:p>
            <a:pPr lvl="1"/>
            <a:r>
              <a:rPr lang="en-US" dirty="0"/>
              <a:t>Not shaggy</a:t>
            </a:r>
          </a:p>
          <a:p>
            <a:r>
              <a:rPr lang="en-US" dirty="0"/>
              <a:t>Success Attitude ( Hard Wired or Teachable ?)</a:t>
            </a:r>
          </a:p>
          <a:p>
            <a:pPr lvl="1"/>
            <a:r>
              <a:rPr lang="en-US" dirty="0"/>
              <a:t>Persistent</a:t>
            </a:r>
          </a:p>
          <a:p>
            <a:pPr lvl="1"/>
            <a:r>
              <a:rPr lang="en-US" dirty="0"/>
              <a:t>Clever</a:t>
            </a:r>
          </a:p>
          <a:p>
            <a:pPr lvl="1"/>
            <a:r>
              <a:rPr lang="en-US" dirty="0"/>
              <a:t>Really wants it</a:t>
            </a:r>
          </a:p>
          <a:p>
            <a:pPr lvl="1"/>
            <a:r>
              <a:rPr lang="en-US" dirty="0"/>
              <a:t>Creative</a:t>
            </a:r>
          </a:p>
          <a:p>
            <a:pPr marL="29260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66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Walter </a:t>
            </a:r>
            <a:r>
              <a:rPr lang="en-US" dirty="0" err="1"/>
              <a:t>Mischel</a:t>
            </a:r>
            <a:r>
              <a:rPr lang="en-US" dirty="0"/>
              <a:t>, PhD</a:t>
            </a:r>
          </a:p>
        </p:txBody>
      </p:sp>
      <p:pic>
        <p:nvPicPr>
          <p:cNvPr id="4" name="Content Placeholder 3" descr="Mischel.jpg"/>
          <p:cNvPicPr>
            <a:picLocks noGrp="1" noChangeAspect="1"/>
          </p:cNvPicPr>
          <p:nvPr>
            <p:ph idx="1"/>
          </p:nvPr>
        </p:nvPicPr>
        <p:blipFill>
          <a:blip r:embed="rId3"/>
          <a:srcRect t="-9778" b="-97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15255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Marshmallow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8742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Marshmallow Test Winner Attitudes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Persistent</a:t>
            </a:r>
          </a:p>
          <a:p>
            <a:r>
              <a:rPr lang="en-US" dirty="0"/>
              <a:t>Deals with frustration</a:t>
            </a:r>
          </a:p>
          <a:p>
            <a:r>
              <a:rPr lang="en-US" dirty="0"/>
              <a:t>Can postpone</a:t>
            </a:r>
          </a:p>
          <a:p>
            <a:r>
              <a:rPr lang="en-US" dirty="0"/>
              <a:t>Clever</a:t>
            </a:r>
          </a:p>
          <a:p>
            <a:r>
              <a:rPr lang="en-US" dirty="0"/>
              <a:t>Values long term gain over short term pleasure</a:t>
            </a:r>
          </a:p>
        </p:txBody>
      </p:sp>
    </p:spTree>
    <p:extLst>
      <p:ext uri="{BB962C8B-B14F-4D97-AF65-F5344CB8AC3E}">
        <p14:creationId xmlns:p14="http://schemas.microsoft.com/office/powerpoint/2010/main" val="1842356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B7496-823E-46D9-A32B-3C6E4A6A8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Transitions are tough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9863B-D1FE-46DE-AAED-66342B3A3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Developmentally or chronologically pressed to do something</a:t>
            </a:r>
          </a:p>
          <a:p>
            <a:r>
              <a:rPr lang="en-US" dirty="0"/>
              <a:t>Which the child has no experience doing</a:t>
            </a:r>
          </a:p>
          <a:p>
            <a:r>
              <a:rPr lang="en-US" dirty="0"/>
              <a:t>A guaranteed nail biter</a:t>
            </a:r>
          </a:p>
        </p:txBody>
      </p:sp>
    </p:spTree>
    <p:extLst>
      <p:ext uri="{BB962C8B-B14F-4D97-AF65-F5344CB8AC3E}">
        <p14:creationId xmlns:p14="http://schemas.microsoft.com/office/powerpoint/2010/main" val="33165321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12 Years Later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Better grades</a:t>
            </a:r>
          </a:p>
          <a:p>
            <a:r>
              <a:rPr lang="en-US" dirty="0"/>
              <a:t>Better test scores</a:t>
            </a:r>
          </a:p>
          <a:p>
            <a:r>
              <a:rPr lang="en-US" dirty="0"/>
              <a:t>Many friends and well liked</a:t>
            </a:r>
          </a:p>
          <a:p>
            <a:r>
              <a:rPr lang="en-US" dirty="0"/>
              <a:t>Better performers in sports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0615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Traits of Being Smart  fast, strong, good looking  Were Not relevant</a:t>
            </a:r>
          </a:p>
        </p:txBody>
      </p:sp>
      <p:pic>
        <p:nvPicPr>
          <p:cNvPr id="4" name="Content Placeholder 3" descr="Gifted but Not.png"/>
          <p:cNvPicPr>
            <a:picLocks noGrp="1" noChangeAspect="1"/>
          </p:cNvPicPr>
          <p:nvPr>
            <p:ph idx="1"/>
          </p:nvPr>
        </p:nvPicPr>
        <p:blipFill>
          <a:blip r:embed="rId3"/>
          <a:srcRect t="-10276" b="-102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12568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Mischel’s</a:t>
            </a:r>
            <a:r>
              <a:rPr lang="en-US" dirty="0"/>
              <a:t>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spcBef>
                <a:spcPts val="0"/>
              </a:spcBef>
              <a:buClrTx/>
              <a:buSzTx/>
              <a:buNone/>
            </a:pPr>
            <a:r>
              <a:rPr lang="en-US" dirty="0"/>
              <a:t>Success attitudes can be seen in very young children and are stable over time</a:t>
            </a:r>
          </a:p>
          <a:p>
            <a:pPr marL="0" indent="0" algn="ctr">
              <a:spcBef>
                <a:spcPts val="0"/>
              </a:spcBef>
              <a:buClrTx/>
              <a:buSzTx/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buClrTx/>
              <a:buSzTx/>
              <a:buNone/>
            </a:pPr>
            <a:r>
              <a:rPr lang="en-US" dirty="0"/>
              <a:t>Therefore, they must be innate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0248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But, can their expression be influenced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The Tar Heel Reprise, aka “Liar, Liar, Pants on Fire”</a:t>
            </a:r>
          </a:p>
        </p:txBody>
      </p:sp>
    </p:spTree>
    <p:extLst>
      <p:ext uri="{BB962C8B-B14F-4D97-AF65-F5344CB8AC3E}">
        <p14:creationId xmlns:p14="http://schemas.microsoft.com/office/powerpoint/2010/main" val="8348569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If the child believes the environment is rational and their efforts have a reasonable probability of success, the child will exhibit a success attitude (</a:t>
            </a:r>
            <a:r>
              <a:rPr lang="en-US" dirty="0">
                <a:solidFill>
                  <a:srgbClr val="00B050"/>
                </a:solidFill>
              </a:rPr>
              <a:t>Belief in Internal Control &amp; Use of Active Voice 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the child believes the environment is arbitrary and their efforts lack influence,  the child will not exhibit a success attitude ( </a:t>
            </a:r>
            <a:r>
              <a:rPr lang="en-US" dirty="0">
                <a:solidFill>
                  <a:srgbClr val="00B050"/>
                </a:solidFill>
              </a:rPr>
              <a:t>Belief in External Control &amp; Use of Passive Voice 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Therefore, success attitudes, whether innate or acquired, are </a:t>
            </a:r>
            <a:r>
              <a:rPr lang="en-US" dirty="0">
                <a:solidFill>
                  <a:srgbClr val="00B050"/>
                </a:solidFill>
              </a:rPr>
              <a:t>shaped by experiences that affect the children’s beliefs about their ability to control their lives and influence their environments, i.e. </a:t>
            </a:r>
            <a:r>
              <a:rPr lang="en-US" dirty="0">
                <a:solidFill>
                  <a:srgbClr val="FF0000"/>
                </a:solidFill>
              </a:rPr>
              <a:t>Their Sense of Personal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480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good news and the bad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Success Attitudes Can Be Weakened Or Strengthened Through Parenting 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075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Three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What is the “Something Else” ?</a:t>
            </a:r>
          </a:p>
          <a:p>
            <a:endParaRPr lang="en-US" dirty="0"/>
          </a:p>
          <a:p>
            <a:r>
              <a:rPr lang="en-US" dirty="0"/>
              <a:t>Is it innate or can it be learned ?</a:t>
            </a:r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If it can be learned, how is it taught ?</a:t>
            </a:r>
          </a:p>
        </p:txBody>
      </p:sp>
    </p:spTree>
    <p:extLst>
      <p:ext uri="{BB962C8B-B14F-4D97-AF65-F5344CB8AC3E}">
        <p14:creationId xmlns:p14="http://schemas.microsoft.com/office/powerpoint/2010/main" val="9608605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Teach and Parent “The Something Else”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 Something Else Is </a:t>
            </a:r>
          </a:p>
          <a:p>
            <a:pPr marL="0" indent="0" algn="ctr">
              <a:buNone/>
            </a:pPr>
            <a:endParaRPr lang="en-US" b="1" i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b="1" i="1" dirty="0">
                <a:solidFill>
                  <a:srgbClr val="00B050"/>
                </a:solidFill>
              </a:rPr>
              <a:t>Grit and Growth Mindset</a:t>
            </a:r>
          </a:p>
        </p:txBody>
      </p:sp>
    </p:spTree>
    <p:extLst>
      <p:ext uri="{BB962C8B-B14F-4D97-AF65-F5344CB8AC3E}">
        <p14:creationId xmlns:p14="http://schemas.microsoft.com/office/powerpoint/2010/main" val="8401512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906D5-F5B4-4531-AE85-9B70671CF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Step 1</a:t>
            </a:r>
            <a:r>
              <a:rPr lang="en-US" dirty="0"/>
              <a:t>: Adopt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489A1-EED4-444D-9D39-D4429BDD8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Establish The Growth Mindset in a GRITTY Home</a:t>
            </a:r>
          </a:p>
          <a:p>
            <a:r>
              <a:rPr lang="en-US" dirty="0"/>
              <a:t>Create an environment in which the child feels safe to take risks and valued for taking the risk even if they fail</a:t>
            </a:r>
          </a:p>
          <a:p>
            <a:r>
              <a:rPr lang="en-US" dirty="0"/>
              <a:t>Make the objective </a:t>
            </a:r>
            <a:r>
              <a:rPr lang="en-US" u="sng" dirty="0"/>
              <a:t>becoming grittier</a:t>
            </a:r>
            <a:r>
              <a:rPr lang="en-US" dirty="0"/>
              <a:t>, not succeeding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878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Step 2: </a:t>
            </a:r>
            <a:r>
              <a:rPr lang="en-US" dirty="0"/>
              <a:t>model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Embrace GRITTINESS and the Growth Mindset For Yourself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Model GRIT</a:t>
            </a:r>
          </a:p>
        </p:txBody>
      </p:sp>
    </p:spTree>
    <p:extLst>
      <p:ext uri="{BB962C8B-B14F-4D97-AF65-F5344CB8AC3E}">
        <p14:creationId xmlns:p14="http://schemas.microsoft.com/office/powerpoint/2010/main" val="111125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FDF39-0F47-4DB1-AAE1-744090898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Transitions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D2312-C350-4F80-AC3B-1FDD18672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six months, birth to 6</a:t>
            </a:r>
          </a:p>
          <a:p>
            <a:r>
              <a:rPr lang="en-US" dirty="0"/>
              <a:t>Home to PreK</a:t>
            </a:r>
          </a:p>
          <a:p>
            <a:r>
              <a:rPr lang="en-US" dirty="0"/>
              <a:t>K to 1</a:t>
            </a:r>
            <a:r>
              <a:rPr lang="en-US" baseline="30000" dirty="0"/>
              <a:t>st</a:t>
            </a:r>
            <a:endParaRPr lang="en-US" dirty="0"/>
          </a:p>
          <a:p>
            <a:r>
              <a:rPr lang="en-US" dirty="0"/>
              <a:t>Elementary to Middle School</a:t>
            </a:r>
          </a:p>
          <a:p>
            <a:r>
              <a:rPr lang="en-US" dirty="0"/>
              <a:t>Middle School to High School</a:t>
            </a:r>
          </a:p>
          <a:p>
            <a:r>
              <a:rPr lang="en-US" dirty="0"/>
              <a:t>High School to College</a:t>
            </a:r>
          </a:p>
          <a:p>
            <a:r>
              <a:rPr lang="en-US" dirty="0"/>
              <a:t>College to Adulthood</a:t>
            </a:r>
          </a:p>
          <a:p>
            <a:r>
              <a:rPr lang="en-US" dirty="0"/>
              <a:t>Adult to Parent</a:t>
            </a:r>
          </a:p>
          <a:p>
            <a:r>
              <a:rPr lang="en-US" dirty="0"/>
              <a:t>Parent to Grandparent</a:t>
            </a:r>
          </a:p>
          <a:p>
            <a:r>
              <a:rPr lang="en-US" dirty="0"/>
              <a:t>Grandparent to Indulgent Party Animal</a:t>
            </a:r>
          </a:p>
        </p:txBody>
      </p:sp>
    </p:spTree>
    <p:extLst>
      <p:ext uri="{BB962C8B-B14F-4D97-AF65-F5344CB8AC3E}">
        <p14:creationId xmlns:p14="http://schemas.microsoft.com/office/powerpoint/2010/main" val="31324070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model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821" y="1609725"/>
            <a:ext cx="4949757" cy="4846638"/>
          </a:xfrm>
        </p:spPr>
      </p:pic>
    </p:spTree>
    <p:extLst>
      <p:ext uri="{BB962C8B-B14F-4D97-AF65-F5344CB8AC3E}">
        <p14:creationId xmlns:p14="http://schemas.microsoft.com/office/powerpoint/2010/main" val="3195729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7FF99-F9EC-4A9D-B695-452448595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058"/>
            <a:ext cx="7239000" cy="686960"/>
          </a:xfrm>
        </p:spPr>
        <p:txBody>
          <a:bodyPr/>
          <a:lstStyle/>
          <a:p>
            <a:pPr algn="ctr"/>
            <a:r>
              <a:rPr lang="en-US" dirty="0"/>
              <a:t>How gritty are you ?</a:t>
            </a:r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F0AF624-7B63-4437-897D-A8E6D2E3C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7098" y="722291"/>
            <a:ext cx="4739204" cy="6135709"/>
          </a:xfrm>
        </p:spPr>
      </p:pic>
    </p:spTree>
    <p:extLst>
      <p:ext uri="{BB962C8B-B14F-4D97-AF65-F5344CB8AC3E}">
        <p14:creationId xmlns:p14="http://schemas.microsoft.com/office/powerpoint/2010/main" val="17972047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Good News Bad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have </a:t>
            </a:r>
            <a:r>
              <a:rPr lang="en-US" b="1" i="1" u="sng" dirty="0"/>
              <a:t>ever</a:t>
            </a:r>
            <a:r>
              <a:rPr lang="en-US" b="1" dirty="0"/>
              <a:t> </a:t>
            </a:r>
            <a:r>
              <a:rPr lang="en-US" dirty="0"/>
              <a:t>been gritty, it is </a:t>
            </a:r>
            <a:r>
              <a:rPr lang="en-US" b="1" i="1" u="sng" dirty="0"/>
              <a:t>within</a:t>
            </a:r>
            <a:r>
              <a:rPr lang="en-US" dirty="0"/>
              <a:t> you</a:t>
            </a:r>
          </a:p>
          <a:p>
            <a:r>
              <a:rPr lang="en-US" dirty="0"/>
              <a:t>But, being gritty is</a:t>
            </a:r>
            <a:r>
              <a:rPr lang="en-US" b="1" i="1" u="sng" dirty="0"/>
              <a:t> hard </a:t>
            </a:r>
            <a:r>
              <a:rPr lang="en-US" dirty="0"/>
              <a:t>so you are not always gritty</a:t>
            </a:r>
          </a:p>
          <a:p>
            <a:r>
              <a:rPr lang="en-US" dirty="0"/>
              <a:t>But, if gritty is within you, you can always </a:t>
            </a:r>
            <a:r>
              <a:rPr lang="en-US" b="1" i="1" u="sng" dirty="0"/>
              <a:t>choose</a:t>
            </a:r>
            <a:r>
              <a:rPr lang="en-US" dirty="0"/>
              <a:t> to be grittier. </a:t>
            </a:r>
          </a:p>
          <a:p>
            <a:r>
              <a:rPr lang="en-US" dirty="0"/>
              <a:t>Therefore, you have </a:t>
            </a:r>
            <a:r>
              <a:rPr lang="en-US" b="1" i="1" u="sng" dirty="0"/>
              <a:t>absolute control </a:t>
            </a:r>
            <a:r>
              <a:rPr lang="en-US" dirty="0"/>
              <a:t>over whether or not you become grittier</a:t>
            </a:r>
          </a:p>
          <a:p>
            <a:r>
              <a:rPr lang="en-US" dirty="0"/>
              <a:t>And knowing how hard it can be makes you a more </a:t>
            </a:r>
            <a:r>
              <a:rPr lang="en-US" b="1" i="1" u="sng" dirty="0"/>
              <a:t>empathic</a:t>
            </a:r>
            <a:r>
              <a:rPr lang="en-US" b="1" i="1" dirty="0"/>
              <a:t> </a:t>
            </a:r>
            <a:r>
              <a:rPr lang="en-US" dirty="0"/>
              <a:t>parent and teacher</a:t>
            </a:r>
          </a:p>
        </p:txBody>
      </p:sp>
    </p:spTree>
    <p:extLst>
      <p:ext uri="{BB962C8B-B14F-4D97-AF65-F5344CB8AC3E}">
        <p14:creationId xmlns:p14="http://schemas.microsoft.com/office/powerpoint/2010/main" val="993912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D801D-04B4-4A32-8B72-D1F077E73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stages of taking on a life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AA57F-E8B6-4A7B-AD8D-3526E1220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 event</a:t>
            </a:r>
          </a:p>
          <a:p>
            <a:r>
              <a:rPr lang="en-US" dirty="0"/>
              <a:t>An appraisal of the demands presented by the event</a:t>
            </a:r>
          </a:p>
          <a:p>
            <a:r>
              <a:rPr lang="en-US" dirty="0"/>
              <a:t>An appraisal of the personal tools available to meet these demands</a:t>
            </a:r>
          </a:p>
          <a:p>
            <a:r>
              <a:rPr lang="en-US" dirty="0"/>
              <a:t>An appraisal of the probability of success and the cost of failure</a:t>
            </a:r>
          </a:p>
          <a:p>
            <a:r>
              <a:rPr lang="en-US" dirty="0"/>
              <a:t>A physiological stress response  that provides physical resources to meet the demands</a:t>
            </a:r>
          </a:p>
          <a:p>
            <a:r>
              <a:rPr lang="en-US" dirty="0"/>
              <a:t>An emotional label for that stress response</a:t>
            </a:r>
          </a:p>
          <a:p>
            <a:r>
              <a:rPr lang="en-US" dirty="0"/>
              <a:t>A behavioral response</a:t>
            </a:r>
          </a:p>
        </p:txBody>
      </p:sp>
    </p:spTree>
    <p:extLst>
      <p:ext uri="{BB962C8B-B14F-4D97-AF65-F5344CB8AC3E}">
        <p14:creationId xmlns:p14="http://schemas.microsoft.com/office/powerpoint/2010/main" val="32006747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3AB9D-D4E8-4371-A392-5FAF2CDA8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Step 3:</a:t>
            </a:r>
            <a:r>
              <a:rPr lang="en-US" dirty="0"/>
              <a:t> move the child into the growth zone</a:t>
            </a:r>
          </a:p>
        </p:txBody>
      </p:sp>
      <p:pic>
        <p:nvPicPr>
          <p:cNvPr id="4" name="Content Placeholder 3" descr="comfortzone.jpg">
            <a:extLst>
              <a:ext uri="{FF2B5EF4-FFF2-40B4-BE49-F238E27FC236}">
                <a16:creationId xmlns:a16="http://schemas.microsoft.com/office/drawing/2014/main" id="{196F25F4-BD93-421D-BB24-1230E644E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7708" r="-7708"/>
          <a:stretch>
            <a:fillRect/>
          </a:stretch>
        </p:blipFill>
        <p:spPr>
          <a:xfrm>
            <a:off x="685765" y="1680268"/>
            <a:ext cx="6905086" cy="4623058"/>
          </a:xfrm>
        </p:spPr>
      </p:pic>
    </p:spTree>
    <p:extLst>
      <p:ext uri="{BB962C8B-B14F-4D97-AF65-F5344CB8AC3E}">
        <p14:creationId xmlns:p14="http://schemas.microsoft.com/office/powerpoint/2010/main" val="16061101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Growth Zone stretches you</a:t>
            </a:r>
          </a:p>
        </p:txBody>
      </p:sp>
      <p:pic>
        <p:nvPicPr>
          <p:cNvPr id="4" name="Content Placeholder 3" descr="the stretch zone.jpg"/>
          <p:cNvPicPr>
            <a:picLocks noGrp="1" noChangeAspect="1"/>
          </p:cNvPicPr>
          <p:nvPr>
            <p:ph idx="1"/>
          </p:nvPr>
        </p:nvPicPr>
        <p:blipFill>
          <a:blip r:embed="rId3"/>
          <a:srcRect t="-466" b="-4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19126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Step 4:</a:t>
            </a:r>
            <a:r>
              <a:rPr lang="en-US" dirty="0"/>
              <a:t> Support the child emotionally</a:t>
            </a:r>
          </a:p>
        </p:txBody>
      </p:sp>
      <p:pic>
        <p:nvPicPr>
          <p:cNvPr id="5" name="Content Placeholder 4" descr="images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59" r="-63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99133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In The Growth Zone You Feel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Frustration</a:t>
            </a:r>
          </a:p>
          <a:p>
            <a:r>
              <a:rPr lang="en-US" dirty="0"/>
              <a:t>Uncertainty</a:t>
            </a:r>
          </a:p>
          <a:p>
            <a:r>
              <a:rPr lang="en-US" dirty="0"/>
              <a:t>Lost</a:t>
            </a:r>
          </a:p>
          <a:p>
            <a:r>
              <a:rPr lang="en-US" dirty="0"/>
              <a:t>Confused</a:t>
            </a:r>
          </a:p>
          <a:p>
            <a:r>
              <a:rPr lang="en-US" dirty="0"/>
              <a:t>Anxious</a:t>
            </a:r>
          </a:p>
          <a:p>
            <a:r>
              <a:rPr lang="en-US" dirty="0"/>
              <a:t>And these are </a:t>
            </a:r>
            <a:r>
              <a:rPr lang="en-US" dirty="0">
                <a:solidFill>
                  <a:srgbClr val="00B0F0"/>
                </a:solidFill>
              </a:rPr>
              <a:t>Good Feelings</a:t>
            </a:r>
          </a:p>
          <a:p>
            <a:r>
              <a:rPr lang="en-US" dirty="0">
                <a:solidFill>
                  <a:srgbClr val="00B0F0"/>
                </a:solidFill>
              </a:rPr>
              <a:t>Normalize the Discomfort</a:t>
            </a:r>
          </a:p>
        </p:txBody>
      </p:sp>
    </p:spTree>
    <p:extLst>
      <p:ext uri="{BB962C8B-B14F-4D97-AF65-F5344CB8AC3E}">
        <p14:creationId xmlns:p14="http://schemas.microsoft.com/office/powerpoint/2010/main" val="15757495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B5B45-678C-4587-A9DC-D082E7DF8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will be safe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B3BE0-2E80-4FD4-AE61-10FC8EC86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 will be frustrating</a:t>
            </a:r>
          </a:p>
          <a:p>
            <a:r>
              <a:rPr lang="en-US" dirty="0"/>
              <a:t>I won’t let you drown</a:t>
            </a:r>
          </a:p>
          <a:p>
            <a:r>
              <a:rPr lang="en-US" dirty="0"/>
              <a:t>You will participate in your own survival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093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D801D-04B4-4A32-8B72-D1F077E73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stages of taking on a life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AA57F-E8B6-4A7B-AD8D-3526E1220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 event</a:t>
            </a:r>
          </a:p>
          <a:p>
            <a:r>
              <a:rPr lang="en-US" dirty="0"/>
              <a:t>An appraisal of the demands presented by the event</a:t>
            </a:r>
          </a:p>
          <a:p>
            <a:r>
              <a:rPr lang="en-US" dirty="0">
                <a:solidFill>
                  <a:srgbClr val="00B0F0"/>
                </a:solidFill>
              </a:rPr>
              <a:t>An appraisal of the personal tools available to meet these demands</a:t>
            </a:r>
          </a:p>
          <a:p>
            <a:r>
              <a:rPr lang="en-US" dirty="0"/>
              <a:t>An appraisal of the probability of success and the cost of failure</a:t>
            </a:r>
          </a:p>
          <a:p>
            <a:r>
              <a:rPr lang="en-US" dirty="0"/>
              <a:t>A physiological stress response  that provides physical resources to meet the demands</a:t>
            </a:r>
          </a:p>
          <a:p>
            <a:r>
              <a:rPr lang="en-US" dirty="0">
                <a:solidFill>
                  <a:srgbClr val="00B0F0"/>
                </a:solidFill>
              </a:rPr>
              <a:t>An emotional label for that stress response</a:t>
            </a:r>
          </a:p>
          <a:p>
            <a:r>
              <a:rPr lang="en-US" dirty="0"/>
              <a:t>A behavioral response</a:t>
            </a:r>
          </a:p>
        </p:txBody>
      </p:sp>
    </p:spTree>
    <p:extLst>
      <p:ext uri="{BB962C8B-B14F-4D97-AF65-F5344CB8AC3E}">
        <p14:creationId xmlns:p14="http://schemas.microsoft.com/office/powerpoint/2010/main" val="4041945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% of students graduating in 4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Flagship Research Universities 	</a:t>
            </a:r>
            <a:r>
              <a:rPr lang="en-US" b="1" dirty="0">
                <a:solidFill>
                  <a:srgbClr val="FF0000"/>
                </a:solidFill>
              </a:rPr>
              <a:t>36 %</a:t>
            </a:r>
          </a:p>
          <a:p>
            <a:endParaRPr lang="en-US" dirty="0"/>
          </a:p>
          <a:p>
            <a:r>
              <a:rPr lang="en-US" dirty="0"/>
              <a:t>Non-Flagship				</a:t>
            </a:r>
            <a:r>
              <a:rPr lang="en-US" b="1" dirty="0">
                <a:solidFill>
                  <a:srgbClr val="FF0000"/>
                </a:solidFill>
              </a:rPr>
              <a:t>18 %</a:t>
            </a:r>
          </a:p>
          <a:p>
            <a:endParaRPr lang="en-US" dirty="0"/>
          </a:p>
          <a:p>
            <a:r>
              <a:rPr lang="en-US" dirty="0"/>
              <a:t>86 % of first time full time students at a 4 year college with acceptance rate &lt; 25 % receive a degree </a:t>
            </a:r>
            <a:r>
              <a:rPr lang="en-US" dirty="0">
                <a:solidFill>
                  <a:srgbClr val="FF0000"/>
                </a:solidFill>
              </a:rPr>
              <a:t>within 6 years </a:t>
            </a:r>
            <a:r>
              <a:rPr lang="en-US" dirty="0"/>
              <a:t>of enrolling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0439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BA291-AF92-44B6-85CE-E9267E160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Lost or exploring ?</a:t>
            </a:r>
          </a:p>
        </p:txBody>
      </p:sp>
      <p:pic>
        <p:nvPicPr>
          <p:cNvPr id="5" name="Content Placeholder 4" descr="A building next to a tree&#10;&#10;Description automatically generated">
            <a:extLst>
              <a:ext uri="{FF2B5EF4-FFF2-40B4-BE49-F238E27FC236}">
                <a16:creationId xmlns:a16="http://schemas.microsoft.com/office/drawing/2014/main" id="{6A34A3FF-C6C4-4424-BF89-3A53A311B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325" y="2070894"/>
            <a:ext cx="5238750" cy="3924300"/>
          </a:xfrm>
        </p:spPr>
      </p:pic>
    </p:spTree>
    <p:extLst>
      <p:ext uri="{BB962C8B-B14F-4D97-AF65-F5344CB8AC3E}">
        <p14:creationId xmlns:p14="http://schemas.microsoft.com/office/powerpoint/2010/main" val="32866167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Step 5:</a:t>
            </a:r>
            <a:r>
              <a:rPr lang="en-US" dirty="0"/>
              <a:t> Re-define failure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Growth Zone you may </a:t>
            </a:r>
            <a:r>
              <a:rPr lang="en-US" dirty="0">
                <a:solidFill>
                  <a:srgbClr val="FF0000"/>
                </a:solidFill>
              </a:rPr>
              <a:t>Fail </a:t>
            </a:r>
          </a:p>
          <a:p>
            <a:r>
              <a:rPr lang="en-US" dirty="0"/>
              <a:t>Failure is the only way to know what you need to do to get to the next level</a:t>
            </a:r>
          </a:p>
          <a:p>
            <a:r>
              <a:rPr lang="en-US" dirty="0"/>
              <a:t>Failure is painful in a good way</a:t>
            </a:r>
          </a:p>
          <a:p>
            <a:r>
              <a:rPr lang="en-US" dirty="0"/>
              <a:t>The Love-Hate relationship with failure leads to success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259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F479-529D-4EB4-B133-F8B0C0151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Well </a:t>
            </a:r>
            <a:r>
              <a:rPr lang="en-US" dirty="0" err="1"/>
              <a:t>orville</a:t>
            </a:r>
            <a:r>
              <a:rPr lang="en-US" dirty="0"/>
              <a:t>, time for plan g</a:t>
            </a:r>
          </a:p>
        </p:txBody>
      </p:sp>
      <p:pic>
        <p:nvPicPr>
          <p:cNvPr id="5" name="Content Placeholder 4" descr="A vintage photo of a person&#10;&#10;Description generated with high confidence">
            <a:extLst>
              <a:ext uri="{FF2B5EF4-FFF2-40B4-BE49-F238E27FC236}">
                <a16:creationId xmlns:a16="http://schemas.microsoft.com/office/drawing/2014/main" id="{D799DB6E-B9B6-4CE0-95AA-7815CC8FE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3615" y="1657061"/>
            <a:ext cx="6048036" cy="4726270"/>
          </a:xfrm>
        </p:spPr>
      </p:pic>
    </p:spTree>
    <p:extLst>
      <p:ext uri="{BB962C8B-B14F-4D97-AF65-F5344CB8AC3E}">
        <p14:creationId xmlns:p14="http://schemas.microsoft.com/office/powerpoint/2010/main" val="22214829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black and white photo of a person&#10;&#10;Description generated with very high confidence">
            <a:extLst>
              <a:ext uri="{FF2B5EF4-FFF2-40B4-BE49-F238E27FC236}">
                <a16:creationId xmlns:a16="http://schemas.microsoft.com/office/drawing/2014/main" id="{A5835AE0-D223-4F78-A006-6AEDC4EECA07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826008" y="738018"/>
            <a:ext cx="7035413" cy="5266542"/>
          </a:xfrm>
        </p:spPr>
      </p:pic>
    </p:spTree>
    <p:extLst>
      <p:ext uri="{BB962C8B-B14F-4D97-AF65-F5344CB8AC3E}">
        <p14:creationId xmlns:p14="http://schemas.microsoft.com/office/powerpoint/2010/main" val="35480098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D801D-04B4-4A32-8B72-D1F077E73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stages of taking on a life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AA57F-E8B6-4A7B-AD8D-3526E1220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 event</a:t>
            </a:r>
          </a:p>
          <a:p>
            <a:r>
              <a:rPr lang="en-US" dirty="0"/>
              <a:t>An appraisal of the demands presented by the event</a:t>
            </a:r>
          </a:p>
          <a:p>
            <a:r>
              <a:rPr lang="en-US" dirty="0"/>
              <a:t>An appraisal of the personal tools available to meet these demands</a:t>
            </a:r>
          </a:p>
          <a:p>
            <a:r>
              <a:rPr lang="en-US" dirty="0">
                <a:solidFill>
                  <a:srgbClr val="00B0F0"/>
                </a:solidFill>
              </a:rPr>
              <a:t>An appraisal of the probability of success and the cost of failure</a:t>
            </a:r>
          </a:p>
          <a:p>
            <a:r>
              <a:rPr lang="en-US" dirty="0"/>
              <a:t>A physiological stress response  that provides physical resources to meet the demands</a:t>
            </a:r>
          </a:p>
          <a:p>
            <a:r>
              <a:rPr lang="en-US" dirty="0"/>
              <a:t>An emotional label for that stress response</a:t>
            </a:r>
          </a:p>
          <a:p>
            <a:r>
              <a:rPr lang="en-US" dirty="0"/>
              <a:t>A behavioral response</a:t>
            </a:r>
          </a:p>
        </p:txBody>
      </p:sp>
    </p:spTree>
    <p:extLst>
      <p:ext uri="{BB962C8B-B14F-4D97-AF65-F5344CB8AC3E}">
        <p14:creationId xmlns:p14="http://schemas.microsoft.com/office/powerpoint/2010/main" val="7494866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13645"/>
            <a:ext cx="7469031" cy="4201330"/>
          </a:xfrm>
        </p:spPr>
      </p:pic>
    </p:spTree>
    <p:extLst>
      <p:ext uri="{BB962C8B-B14F-4D97-AF65-F5344CB8AC3E}">
        <p14:creationId xmlns:p14="http://schemas.microsoft.com/office/powerpoint/2010/main" val="11665555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Step 6:</a:t>
            </a:r>
            <a:r>
              <a:rPr lang="en-US" dirty="0"/>
              <a:t> Redefine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 beaten my personal best</a:t>
            </a:r>
          </a:p>
          <a:p>
            <a:r>
              <a:rPr lang="en-US" dirty="0"/>
              <a:t>I have added to my skills</a:t>
            </a:r>
          </a:p>
          <a:p>
            <a:r>
              <a:rPr lang="en-US" dirty="0"/>
              <a:t>I have grown from the failure</a:t>
            </a:r>
          </a:p>
          <a:p>
            <a:r>
              <a:rPr lang="en-US" dirty="0"/>
              <a:t>It does not mean I accomplished 100 % of what I set out to do.</a:t>
            </a:r>
          </a:p>
          <a:p>
            <a:r>
              <a:rPr lang="en-US" dirty="0"/>
              <a:t>It does not mean I achieved perfection</a:t>
            </a:r>
          </a:p>
        </p:txBody>
      </p:sp>
    </p:spTree>
    <p:extLst>
      <p:ext uri="{BB962C8B-B14F-4D97-AF65-F5344CB8AC3E}">
        <p14:creationId xmlns:p14="http://schemas.microsoft.com/office/powerpoint/2010/main" val="12451859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 Gritty guy with a growth mindset</a:t>
            </a:r>
          </a:p>
        </p:txBody>
      </p:sp>
      <p:pic>
        <p:nvPicPr>
          <p:cNvPr id="4" name="Content Placeholder 3" descr="Michael-Jordan-Quote.jpg"/>
          <p:cNvPicPr>
            <a:picLocks noGrp="1" noChangeAspect="1"/>
          </p:cNvPicPr>
          <p:nvPr>
            <p:ph idx="1"/>
          </p:nvPr>
        </p:nvPicPr>
        <p:blipFill>
          <a:blip r:embed="rId3"/>
          <a:srcRect t="-4333" b="-43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55831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best in </a:t>
            </a:r>
            <a:r>
              <a:rPr lang="en-US" dirty="0" err="1"/>
              <a:t>nba</a:t>
            </a:r>
            <a:r>
              <a:rPr lang="en-US" dirty="0"/>
              <a:t> history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8000" dirty="0"/>
              <a:t>50 % </a:t>
            </a:r>
          </a:p>
        </p:txBody>
      </p:sp>
    </p:spTree>
    <p:extLst>
      <p:ext uri="{BB962C8B-B14F-4D97-AF65-F5344CB8AC3E}">
        <p14:creationId xmlns:p14="http://schemas.microsoft.com/office/powerpoint/2010/main" val="36104401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Step 7:</a:t>
            </a:r>
            <a:r>
              <a:rPr lang="en-US" dirty="0"/>
              <a:t> Provide the child </a:t>
            </a:r>
            <a:r>
              <a:rPr lang="en-US" dirty="0">
                <a:solidFill>
                  <a:srgbClr val="00B0F0"/>
                </a:solidFill>
              </a:rPr>
              <a:t>space</a:t>
            </a:r>
            <a:r>
              <a:rPr lang="en-US" dirty="0"/>
              <a:t> to have experiences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439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A67D8-9502-4F80-ABBC-DA0B3BA07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Challenge to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3B60C-4CA7-48F8-BDE7-38DA30780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 Duper parents love their kids, keep them safe, and help them become expert at a variety of skills.</a:t>
            </a:r>
          </a:p>
          <a:p>
            <a:r>
              <a:rPr lang="en-US" dirty="0"/>
              <a:t>That would be you.</a:t>
            </a:r>
          </a:p>
          <a:p>
            <a:r>
              <a:rPr lang="en-US" dirty="0"/>
              <a:t>But, if you want to be the Super </a:t>
            </a:r>
            <a:r>
              <a:rPr lang="en-US" dirty="0" err="1"/>
              <a:t>Duperest</a:t>
            </a:r>
            <a:r>
              <a:rPr lang="en-US" dirty="0"/>
              <a:t> of them all…</a:t>
            </a:r>
          </a:p>
          <a:p>
            <a:r>
              <a:rPr lang="en-US" dirty="0"/>
              <a:t>Help your kids learn to manage the transitions.</a:t>
            </a:r>
          </a:p>
          <a:p>
            <a:r>
              <a:rPr lang="en-US" dirty="0"/>
              <a:t>And, if you are successful, what might the end product look like ?</a:t>
            </a:r>
          </a:p>
        </p:txBody>
      </p:sp>
    </p:spTree>
    <p:extLst>
      <p:ext uri="{BB962C8B-B14F-4D97-AF65-F5344CB8AC3E}">
        <p14:creationId xmlns:p14="http://schemas.microsoft.com/office/powerpoint/2010/main" val="274954819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Sweater is 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What the child has to put on when the mother feels cold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>
              <a:buNone/>
            </a:pPr>
            <a:r>
              <a:rPr lang="en-US" i="1" dirty="0"/>
              <a:t>The </a:t>
            </a:r>
            <a:r>
              <a:rPr lang="en-US" i="1" dirty="0" err="1"/>
              <a:t>Kidictionary</a:t>
            </a:r>
            <a:r>
              <a:rPr lang="en-US" i="1" dirty="0"/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25988230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 are the Boss of the Soup</a:t>
            </a:r>
          </a:p>
        </p:txBody>
      </p:sp>
      <p:pic>
        <p:nvPicPr>
          <p:cNvPr id="4" name="Content Placeholder 3" descr="Little Girl Cook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4600" y="1869282"/>
            <a:ext cx="3657600" cy="4090608"/>
          </a:xfrm>
        </p:spPr>
      </p:pic>
    </p:spTree>
    <p:extLst>
      <p:ext uri="{BB962C8B-B14F-4D97-AF65-F5344CB8AC3E}">
        <p14:creationId xmlns:p14="http://schemas.microsoft.com/office/powerpoint/2010/main" val="185098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en-US" dirty="0"/>
              <a:t>Embrace experience: a Source of Internalized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Where Does Good Judgment Come From ?</a:t>
            </a:r>
          </a:p>
          <a:p>
            <a:pPr algn="ctr">
              <a:buNone/>
            </a:pPr>
            <a:r>
              <a:rPr lang="en-US" dirty="0"/>
              <a:t>Experience.</a:t>
            </a:r>
          </a:p>
          <a:p>
            <a:pPr algn="ctr">
              <a:buNone/>
            </a:pPr>
            <a:r>
              <a:rPr lang="en-US" dirty="0"/>
              <a:t>Where Does Experience Come From ?</a:t>
            </a:r>
          </a:p>
          <a:p>
            <a:pPr algn="ctr">
              <a:buNone/>
            </a:pPr>
            <a:r>
              <a:rPr lang="en-US" dirty="0"/>
              <a:t>Bad Judgment, Examined.</a:t>
            </a:r>
          </a:p>
        </p:txBody>
      </p:sp>
    </p:spTree>
    <p:extLst>
      <p:ext uri="{BB962C8B-B14F-4D97-AF65-F5344CB8AC3E}">
        <p14:creationId xmlns:p14="http://schemas.microsoft.com/office/powerpoint/2010/main" val="41060477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>
                <a:effectLst/>
              </a:rPr>
              <a:t>Allow experience to happen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dirty="0">
                <a:effectLst/>
              </a:rPr>
              <a:t>Do Not Rescue The Student From  A Growth Zone Experience. 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>
                <a:effectLst/>
              </a:rPr>
              <a:t>Facilitate The Processing Of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54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Step 8:</a:t>
            </a:r>
            <a:r>
              <a:rPr lang="en-US" dirty="0"/>
              <a:t> Become a process junkie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45" y="1609725"/>
            <a:ext cx="4780310" cy="4846638"/>
          </a:xfrm>
        </p:spPr>
      </p:pic>
    </p:spTree>
    <p:extLst>
      <p:ext uri="{BB962C8B-B14F-4D97-AF65-F5344CB8AC3E}">
        <p14:creationId xmlns:p14="http://schemas.microsoft.com/office/powerpoint/2010/main" val="122749828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D801D-04B4-4A32-8B72-D1F077E73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Uncover the child’s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AA57F-E8B6-4A7B-AD8D-3526E1220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 event</a:t>
            </a:r>
          </a:p>
          <a:p>
            <a:r>
              <a:rPr lang="en-US" dirty="0"/>
              <a:t>An </a:t>
            </a:r>
            <a:r>
              <a:rPr lang="en-US" dirty="0">
                <a:solidFill>
                  <a:srgbClr val="00B0F0"/>
                </a:solidFill>
              </a:rPr>
              <a:t>appraisal of the demands </a:t>
            </a:r>
            <a:r>
              <a:rPr lang="en-US" dirty="0"/>
              <a:t>presented by the event</a:t>
            </a:r>
          </a:p>
          <a:p>
            <a:r>
              <a:rPr lang="en-US" dirty="0"/>
              <a:t>An </a:t>
            </a:r>
            <a:r>
              <a:rPr lang="en-US" dirty="0">
                <a:solidFill>
                  <a:srgbClr val="00B0F0"/>
                </a:solidFill>
              </a:rPr>
              <a:t>appraisal of the personal tools </a:t>
            </a:r>
            <a:r>
              <a:rPr lang="en-US" dirty="0"/>
              <a:t>available to meet these demands</a:t>
            </a:r>
          </a:p>
          <a:p>
            <a:r>
              <a:rPr lang="en-US" dirty="0"/>
              <a:t>An </a:t>
            </a:r>
            <a:r>
              <a:rPr lang="en-US" dirty="0">
                <a:solidFill>
                  <a:srgbClr val="00B0F0"/>
                </a:solidFill>
              </a:rPr>
              <a:t>appraisal of the probability of success and the cost of failure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rgbClr val="00B0F0"/>
                </a:solidFill>
              </a:rPr>
              <a:t>physiological stress response  </a:t>
            </a:r>
            <a:r>
              <a:rPr lang="en-US" dirty="0"/>
              <a:t>that provides physical resources to meet the demands</a:t>
            </a:r>
          </a:p>
          <a:p>
            <a:r>
              <a:rPr lang="en-US" dirty="0"/>
              <a:t>An </a:t>
            </a:r>
            <a:r>
              <a:rPr lang="en-US" dirty="0">
                <a:solidFill>
                  <a:srgbClr val="00B0F0"/>
                </a:solidFill>
              </a:rPr>
              <a:t>emotional label </a:t>
            </a:r>
            <a:r>
              <a:rPr lang="en-US" dirty="0"/>
              <a:t>for that stress response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rgbClr val="00B0F0"/>
                </a:solidFill>
              </a:rPr>
              <a:t>behavioral response</a:t>
            </a:r>
          </a:p>
        </p:txBody>
      </p:sp>
    </p:spTree>
    <p:extLst>
      <p:ext uri="{BB962C8B-B14F-4D97-AF65-F5344CB8AC3E}">
        <p14:creationId xmlns:p14="http://schemas.microsoft.com/office/powerpoint/2010/main" val="416405481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to process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failures: How do you make your F’s ?</a:t>
            </a:r>
          </a:p>
          <a:p>
            <a:r>
              <a:rPr lang="en-US" dirty="0"/>
              <a:t>The successes: What about the A’s ?</a:t>
            </a:r>
          </a:p>
          <a:p>
            <a:r>
              <a:rPr lang="en-US" dirty="0"/>
              <a:t>It is all about the decisions you make</a:t>
            </a:r>
          </a:p>
          <a:p>
            <a:r>
              <a:rPr lang="en-US" dirty="0"/>
              <a:t>Decisions = Control</a:t>
            </a:r>
          </a:p>
          <a:p>
            <a:r>
              <a:rPr lang="en-US" dirty="0"/>
              <a:t>The goal is Internalized 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2597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C86084-37AC-4B11-ACC3-F3583F451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make your f’s ?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A88F9884-F299-494C-AE14-8F99A84EB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2209959"/>
            <a:ext cx="4953000" cy="3646170"/>
          </a:xfrm>
        </p:spPr>
      </p:pic>
    </p:spTree>
    <p:extLst>
      <p:ext uri="{BB962C8B-B14F-4D97-AF65-F5344CB8AC3E}">
        <p14:creationId xmlns:p14="http://schemas.microsoft.com/office/powerpoint/2010/main" val="162542728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D3708-444A-4826-838C-6EDF1FF95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How do you make your a’s ?</a:t>
            </a:r>
          </a:p>
        </p:txBody>
      </p:sp>
      <p:pic>
        <p:nvPicPr>
          <p:cNvPr id="5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53E4A801-2291-49B7-ACF3-9D8AB2661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489" y="1609725"/>
            <a:ext cx="6700421" cy="4846638"/>
          </a:xfrm>
        </p:spPr>
      </p:pic>
    </p:spTree>
    <p:extLst>
      <p:ext uri="{BB962C8B-B14F-4D97-AF65-F5344CB8AC3E}">
        <p14:creationId xmlns:p14="http://schemas.microsoft.com/office/powerpoint/2010/main" val="294255107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ED195-C993-4182-A2D6-FB0C75F2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Time</a:t>
            </a:r>
            <a:r>
              <a:rPr lang="en-US" dirty="0"/>
              <a:t> is on my side, yes it is</a:t>
            </a:r>
            <a:br>
              <a:rPr lang="en-US" dirty="0"/>
            </a:br>
            <a:r>
              <a:rPr lang="en-US" sz="2700" dirty="0"/>
              <a:t>The Stones</a:t>
            </a:r>
          </a:p>
        </p:txBody>
      </p:sp>
      <p:pic>
        <p:nvPicPr>
          <p:cNvPr id="5" name="Content Placeholder 4" descr="A telephone on a wood table&#10;&#10;Description automatically generated">
            <a:extLst>
              <a:ext uri="{FF2B5EF4-FFF2-40B4-BE49-F238E27FC236}">
                <a16:creationId xmlns:a16="http://schemas.microsoft.com/office/drawing/2014/main" id="{360554EA-AABC-4FF4-B6E5-B6796EB47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850" y="1747044"/>
            <a:ext cx="5981700" cy="4572000"/>
          </a:xfrm>
        </p:spPr>
      </p:pic>
    </p:spTree>
    <p:extLst>
      <p:ext uri="{BB962C8B-B14F-4D97-AF65-F5344CB8AC3E}">
        <p14:creationId xmlns:p14="http://schemas.microsoft.com/office/powerpoint/2010/main" val="385320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DABE5-963E-4C25-A8B1-24A690B05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Is what she did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15B63-B362-4D17-B8D1-903BC80D3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 Wired</a:t>
            </a:r>
          </a:p>
          <a:p>
            <a:r>
              <a:rPr lang="en-US" dirty="0"/>
              <a:t>Learned</a:t>
            </a:r>
          </a:p>
          <a:p>
            <a:r>
              <a:rPr lang="en-US" dirty="0"/>
              <a:t>Or Both ?</a:t>
            </a:r>
          </a:p>
        </p:txBody>
      </p:sp>
    </p:spTree>
    <p:extLst>
      <p:ext uri="{BB962C8B-B14F-4D97-AF65-F5344CB8AC3E}">
        <p14:creationId xmlns:p14="http://schemas.microsoft.com/office/powerpoint/2010/main" val="353244293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DDFDF-94B7-4382-80C2-520A2D563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current milieu</a:t>
            </a:r>
          </a:p>
        </p:txBody>
      </p:sp>
      <p:pic>
        <p:nvPicPr>
          <p:cNvPr id="5" name="Content Placeholder 4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39F89EFA-5017-4B89-9A13-68F6520F4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3559"/>
            <a:ext cx="7239000" cy="4818970"/>
          </a:xfrm>
        </p:spPr>
      </p:pic>
    </p:spTree>
    <p:extLst>
      <p:ext uri="{BB962C8B-B14F-4D97-AF65-F5344CB8AC3E}">
        <p14:creationId xmlns:p14="http://schemas.microsoft.com/office/powerpoint/2010/main" val="392052840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49A22-BB1F-4B3B-80F2-9BDE2B250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Double edged sword</a:t>
            </a:r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EE6D311B-3B08-45BD-A68C-4971937B5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9569" y="1609725"/>
            <a:ext cx="4154261" cy="4846638"/>
          </a:xfrm>
        </p:spPr>
      </p:pic>
    </p:spTree>
    <p:extLst>
      <p:ext uri="{BB962C8B-B14F-4D97-AF65-F5344CB8AC3E}">
        <p14:creationId xmlns:p14="http://schemas.microsoft.com/office/powerpoint/2010/main" val="190733912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3DA22A-A194-4AEB-A8FC-F81CCDA4D98D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300085" y="274638"/>
            <a:ext cx="4543829" cy="5851525"/>
          </a:xfrm>
        </p:spPr>
      </p:pic>
    </p:spTree>
    <p:extLst>
      <p:ext uri="{BB962C8B-B14F-4D97-AF65-F5344CB8AC3E}">
        <p14:creationId xmlns:p14="http://schemas.microsoft.com/office/powerpoint/2010/main" val="49012841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3D926AC5-E0A8-4444-A461-B0D12E4322E3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533525" y="919163"/>
            <a:ext cx="6076950" cy="4562475"/>
          </a:xfrm>
        </p:spPr>
      </p:pic>
    </p:spTree>
    <p:extLst>
      <p:ext uri="{BB962C8B-B14F-4D97-AF65-F5344CB8AC3E}">
        <p14:creationId xmlns:p14="http://schemas.microsoft.com/office/powerpoint/2010/main" val="274917888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The outcome of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pPr algn="ctr">
              <a:buNone/>
            </a:pPr>
            <a:r>
              <a:rPr lang="en-US" dirty="0"/>
              <a:t>Because I Have Processed My Experiences 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I Know What I Do That Creates and Limits Success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Therefore, I Have A Choice As To What I Do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I Can Achieve Even When Stressed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Therefore, I Have Control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Control is Power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89676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D801D-04B4-4A32-8B72-D1F077E73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stages of taking on a life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AA57F-E8B6-4A7B-AD8D-3526E1220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An event</a:t>
            </a:r>
          </a:p>
          <a:p>
            <a:r>
              <a:rPr lang="en-US" dirty="0"/>
              <a:t>An </a:t>
            </a:r>
            <a:r>
              <a:rPr lang="en-US" dirty="0">
                <a:solidFill>
                  <a:srgbClr val="00B0F0"/>
                </a:solidFill>
              </a:rPr>
              <a:t>accurate</a:t>
            </a:r>
            <a:r>
              <a:rPr lang="en-US" dirty="0"/>
              <a:t> appraisal of the demands presented by the event </a:t>
            </a:r>
            <a:r>
              <a:rPr lang="en-US" dirty="0">
                <a:solidFill>
                  <a:srgbClr val="00B0F0"/>
                </a:solidFill>
              </a:rPr>
              <a:t>based on my experiences</a:t>
            </a:r>
          </a:p>
          <a:p>
            <a:r>
              <a:rPr lang="en-US" dirty="0"/>
              <a:t>An </a:t>
            </a:r>
            <a:r>
              <a:rPr lang="en-US" dirty="0">
                <a:solidFill>
                  <a:srgbClr val="00B0F0"/>
                </a:solidFill>
              </a:rPr>
              <a:t>accurate</a:t>
            </a:r>
            <a:r>
              <a:rPr lang="en-US" dirty="0"/>
              <a:t> appraisal of the personal tools available to meet these demands </a:t>
            </a:r>
            <a:r>
              <a:rPr lang="en-US" dirty="0">
                <a:solidFill>
                  <a:srgbClr val="00B0F0"/>
                </a:solidFill>
              </a:rPr>
              <a:t>based on my experiences</a:t>
            </a:r>
          </a:p>
          <a:p>
            <a:r>
              <a:rPr lang="en-US" dirty="0"/>
              <a:t>An </a:t>
            </a:r>
            <a:r>
              <a:rPr lang="en-US" dirty="0">
                <a:solidFill>
                  <a:srgbClr val="00B0F0"/>
                </a:solidFill>
              </a:rPr>
              <a:t>accurate</a:t>
            </a:r>
            <a:r>
              <a:rPr lang="en-US" dirty="0"/>
              <a:t> appraisal of the probability of success and the cost of failure based on </a:t>
            </a:r>
            <a:r>
              <a:rPr lang="en-US" dirty="0" err="1"/>
              <a:t>experiennce</a:t>
            </a:r>
            <a:endParaRPr lang="en-US" dirty="0"/>
          </a:p>
          <a:p>
            <a:r>
              <a:rPr lang="en-US" dirty="0"/>
              <a:t>A </a:t>
            </a:r>
            <a:r>
              <a:rPr lang="en-US" dirty="0">
                <a:solidFill>
                  <a:srgbClr val="00B0F0"/>
                </a:solidFill>
              </a:rPr>
              <a:t>well modulated </a:t>
            </a:r>
            <a:r>
              <a:rPr lang="en-US" dirty="0"/>
              <a:t>physiological stress response  that provides physical resources to meet the demands</a:t>
            </a:r>
          </a:p>
          <a:p>
            <a:r>
              <a:rPr lang="en-US" dirty="0"/>
              <a:t>An </a:t>
            </a:r>
            <a:r>
              <a:rPr lang="en-US" dirty="0">
                <a:solidFill>
                  <a:srgbClr val="00B0F0"/>
                </a:solidFill>
              </a:rPr>
              <a:t>effective</a:t>
            </a:r>
            <a:r>
              <a:rPr lang="en-US" dirty="0"/>
              <a:t> emotional label for that stress response</a:t>
            </a:r>
          </a:p>
          <a:p>
            <a:r>
              <a:rPr lang="en-US" dirty="0"/>
              <a:t>An </a:t>
            </a:r>
            <a:r>
              <a:rPr lang="en-US" dirty="0">
                <a:solidFill>
                  <a:srgbClr val="00B0F0"/>
                </a:solidFill>
              </a:rPr>
              <a:t>Active Voice </a:t>
            </a:r>
            <a:r>
              <a:rPr lang="en-US" dirty="0"/>
              <a:t>behavioral response</a:t>
            </a:r>
          </a:p>
        </p:txBody>
      </p:sp>
    </p:spTree>
    <p:extLst>
      <p:ext uri="{BB962C8B-B14F-4D97-AF65-F5344CB8AC3E}">
        <p14:creationId xmlns:p14="http://schemas.microsoft.com/office/powerpoint/2010/main" val="402323850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B7D7C-8E29-4DC9-9E76-1A326A0E3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Step 9:</a:t>
            </a:r>
            <a:r>
              <a:rPr lang="en-US" dirty="0"/>
              <a:t> How do you measure and celebrate success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0D3C0-B5B3-4F24-BE57-012217BDC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049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The outcome 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291" y="1609725"/>
            <a:ext cx="4644818" cy="4846638"/>
          </a:xfrm>
        </p:spPr>
      </p:pic>
    </p:spTree>
    <p:extLst>
      <p:ext uri="{BB962C8B-B14F-4D97-AF65-F5344CB8AC3E}">
        <p14:creationId xmlns:p14="http://schemas.microsoft.com/office/powerpoint/2010/main" val="426099564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B83CA-ACE2-4877-9959-737C696D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Or the process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87771-4089-4BC9-B131-5A0B46248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9452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udy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" r="1991"/>
          <a:stretch>
            <a:fillRect/>
          </a:stretch>
        </p:blipFill>
        <p:spPr>
          <a:xfrm>
            <a:off x="765544" y="979118"/>
            <a:ext cx="6838950" cy="4578350"/>
          </a:xfrm>
        </p:spPr>
      </p:pic>
    </p:spTree>
    <p:extLst>
      <p:ext uri="{BB962C8B-B14F-4D97-AF65-F5344CB8AC3E}">
        <p14:creationId xmlns:p14="http://schemas.microsoft.com/office/powerpoint/2010/main" val="355417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 an explanation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/>
              <a:t>Gifted Education vs ODP</a:t>
            </a:r>
          </a:p>
        </p:txBody>
      </p:sp>
    </p:spTree>
    <p:extLst>
      <p:ext uri="{BB962C8B-B14F-4D97-AF65-F5344CB8AC3E}">
        <p14:creationId xmlns:p14="http://schemas.microsoft.com/office/powerpoint/2010/main" val="184749879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The Little Engine That </a:t>
            </a:r>
            <a:r>
              <a:rPr lang="en-US" u="sng" dirty="0">
                <a:solidFill>
                  <a:srgbClr val="FF0000"/>
                </a:solidFill>
              </a:rPr>
              <a:t>did</a:t>
            </a:r>
          </a:p>
        </p:txBody>
      </p:sp>
      <p:pic>
        <p:nvPicPr>
          <p:cNvPr id="4" name="Content Placeholder 3" descr="little engine that could"/>
          <p:cNvPicPr>
            <a:picLocks noGrp="1" noChangeAspect="1"/>
          </p:cNvPicPr>
          <p:nvPr>
            <p:ph idx="1"/>
          </p:nvPr>
        </p:nvPicPr>
        <p:blipFill>
          <a:blip r:embed="rId3"/>
          <a:srcRect l="-40098" r="-40098"/>
          <a:stretch>
            <a:fillRect/>
          </a:stretch>
        </p:blipFill>
        <p:spPr>
          <a:xfrm>
            <a:off x="186021" y="1828800"/>
            <a:ext cx="8176930" cy="4538298"/>
          </a:xfrm>
        </p:spPr>
      </p:pic>
    </p:spTree>
    <p:extLst>
      <p:ext uri="{BB962C8B-B14F-4D97-AF65-F5344CB8AC3E}">
        <p14:creationId xmlns:p14="http://schemas.microsoft.com/office/powerpoint/2010/main" val="33830708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grinder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15" y="1558115"/>
            <a:ext cx="4647414" cy="4647414"/>
          </a:xfrm>
        </p:spPr>
      </p:pic>
    </p:spTree>
    <p:extLst>
      <p:ext uri="{BB962C8B-B14F-4D97-AF65-F5344CB8AC3E}">
        <p14:creationId xmlns:p14="http://schemas.microsoft.com/office/powerpoint/2010/main" val="411421655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B, S, &amp; 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381" y="1609725"/>
            <a:ext cx="4846638" cy="4846638"/>
          </a:xfrm>
        </p:spPr>
      </p:pic>
    </p:spTree>
    <p:extLst>
      <p:ext uri="{BB962C8B-B14F-4D97-AF65-F5344CB8AC3E}">
        <p14:creationId xmlns:p14="http://schemas.microsoft.com/office/powerpoint/2010/main" val="335417263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Bounces back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909" y="1820724"/>
            <a:ext cx="4157221" cy="4403836"/>
          </a:xfrm>
        </p:spPr>
      </p:pic>
    </p:spTree>
    <p:extLst>
      <p:ext uri="{BB962C8B-B14F-4D97-AF65-F5344CB8AC3E}">
        <p14:creationId xmlns:p14="http://schemas.microsoft.com/office/powerpoint/2010/main" val="59743570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Need I say more 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381" y="1609725"/>
            <a:ext cx="4846638" cy="4846638"/>
          </a:xfrm>
        </p:spPr>
      </p:pic>
    </p:spTree>
    <p:extLst>
      <p:ext uri="{BB962C8B-B14F-4D97-AF65-F5344CB8AC3E}">
        <p14:creationId xmlns:p14="http://schemas.microsoft.com/office/powerpoint/2010/main" val="357099515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Step 10:</a:t>
            </a:r>
            <a:r>
              <a:rPr lang="en-US" dirty="0"/>
              <a:t> Yes You can say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Develop a list of synonyms and symbols for Grit</a:t>
            </a:r>
          </a:p>
          <a:p>
            <a:r>
              <a:rPr lang="en-US" dirty="0"/>
              <a:t>Say its name, a lot</a:t>
            </a:r>
          </a:p>
          <a:p>
            <a:r>
              <a:rPr lang="en-US" dirty="0"/>
              <a:t>Represent it around the house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72187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7567A-33A2-4DF4-9430-84CC540D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</a:t>
            </a:r>
            <a:r>
              <a:rPr lang="en-US" dirty="0" err="1"/>
              <a:t>spanx</a:t>
            </a:r>
            <a:r>
              <a:rPr lang="en-US" dirty="0"/>
              <a:t> process</a:t>
            </a:r>
          </a:p>
        </p:txBody>
      </p:sp>
      <p:pic>
        <p:nvPicPr>
          <p:cNvPr id="5" name="Content Placeholder 4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E86C7109-55B4-4136-93EF-5B1D06E4D9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0787" y="2170906"/>
            <a:ext cx="3171825" cy="3724275"/>
          </a:xfrm>
        </p:spPr>
      </p:pic>
    </p:spTree>
    <p:extLst>
      <p:ext uri="{BB962C8B-B14F-4D97-AF65-F5344CB8AC3E}">
        <p14:creationId xmlns:p14="http://schemas.microsoft.com/office/powerpoint/2010/main" val="51126677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BA268-D0D6-414D-8241-E31CD146C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Golden Child vs the scarred child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D6FD45-C533-43E9-856E-D2DCC2A8A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875" y="2061369"/>
            <a:ext cx="4057650" cy="3943350"/>
          </a:xfrm>
        </p:spPr>
      </p:pic>
    </p:spTree>
    <p:extLst>
      <p:ext uri="{BB962C8B-B14F-4D97-AF65-F5344CB8AC3E}">
        <p14:creationId xmlns:p14="http://schemas.microsoft.com/office/powerpoint/2010/main" val="162083539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B64539-A95A-40A0-9921-C9C1B97A6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Step 11:</a:t>
            </a:r>
            <a:r>
              <a:rPr lang="en-US" dirty="0"/>
              <a:t> What will be your parenting style 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D39249-AEE1-4129-BB5A-28FDCE9BD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8246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parents’ manual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Thou Shalt Worry About Your Children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Page 306, Paragraph 4</a:t>
            </a:r>
          </a:p>
        </p:txBody>
      </p:sp>
    </p:spTree>
    <p:extLst>
      <p:ext uri="{BB962C8B-B14F-4D97-AF65-F5344CB8AC3E}">
        <p14:creationId xmlns:p14="http://schemas.microsoft.com/office/powerpoint/2010/main" val="2609417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Opulent.thmx</Template>
  <TotalTime>2152</TotalTime>
  <Words>2834</Words>
  <Application>Microsoft Office PowerPoint</Application>
  <PresentationFormat>On-screen Show (4:3)</PresentationFormat>
  <Paragraphs>556</Paragraphs>
  <Slides>116</Slides>
  <Notes>78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22" baseType="lpstr">
      <vt:lpstr>Arial</vt:lpstr>
      <vt:lpstr>Calibri</vt:lpstr>
      <vt:lpstr>Trebuchet MS</vt:lpstr>
      <vt:lpstr>Wingdings</vt:lpstr>
      <vt:lpstr>Wingdings 2</vt:lpstr>
      <vt:lpstr>Opulent</vt:lpstr>
      <vt:lpstr>raising Gritty kids</vt:lpstr>
      <vt:lpstr>The parents’ manual</vt:lpstr>
      <vt:lpstr>PowerPoint Presentation</vt:lpstr>
      <vt:lpstr>Transitions are tough</vt:lpstr>
      <vt:lpstr>The Transitions</vt:lpstr>
      <vt:lpstr>% of students graduating in 4 years</vt:lpstr>
      <vt:lpstr>The Challenge to you</vt:lpstr>
      <vt:lpstr>Is what she did </vt:lpstr>
      <vt:lpstr>Looking for an explanation</vt:lpstr>
      <vt:lpstr>GIFTED EDUCATION PROCESS</vt:lpstr>
      <vt:lpstr>The Golden Child</vt:lpstr>
      <vt:lpstr>intelligence ( talent ) is not enough</vt:lpstr>
      <vt:lpstr>Soccer ODP</vt:lpstr>
      <vt:lpstr>PowerPoint Presentation</vt:lpstr>
      <vt:lpstr>Gifted Education vs ODP Process</vt:lpstr>
      <vt:lpstr>% of students graduating in 4 years</vt:lpstr>
      <vt:lpstr>Three questions</vt:lpstr>
      <vt:lpstr>Three questions</vt:lpstr>
      <vt:lpstr>In search of the “something else”</vt:lpstr>
      <vt:lpstr>Dog Adjectives</vt:lpstr>
      <vt:lpstr>Three questions</vt:lpstr>
      <vt:lpstr>Success attitudes</vt:lpstr>
      <vt:lpstr>What is grit ?</vt:lpstr>
      <vt:lpstr>Not That</vt:lpstr>
      <vt:lpstr>Constant dripping hollows out a stone   Titus Lucretius Carus 99 BC-55 BC</vt:lpstr>
      <vt:lpstr>The only summer reading book I read</vt:lpstr>
      <vt:lpstr>PowerPoint Presentation</vt:lpstr>
      <vt:lpstr>Being gritty</vt:lpstr>
      <vt:lpstr>What is the growth mindset ?</vt:lpstr>
      <vt:lpstr>PowerPoint Presentation</vt:lpstr>
      <vt:lpstr>Churchill On Success</vt:lpstr>
      <vt:lpstr>Redstone on Failure</vt:lpstr>
      <vt:lpstr>The fixed mindset</vt:lpstr>
      <vt:lpstr>The growth mindset</vt:lpstr>
      <vt:lpstr>Three questions</vt:lpstr>
      <vt:lpstr>Dog Traits vs Attitudes</vt:lpstr>
      <vt:lpstr>Walter Mischel, PhD</vt:lpstr>
      <vt:lpstr>The Marshmallow Test</vt:lpstr>
      <vt:lpstr>Marshmallow Test Winner Attitudes</vt:lpstr>
      <vt:lpstr>12 Years Later</vt:lpstr>
      <vt:lpstr>The Traits of Being Smart  fast, strong, good looking  Were Not relevant</vt:lpstr>
      <vt:lpstr>Mischel’s conclusion</vt:lpstr>
      <vt:lpstr>But, can their expression be influenced ?</vt:lpstr>
      <vt:lpstr>The conclusion</vt:lpstr>
      <vt:lpstr>The good news and the bad news</vt:lpstr>
      <vt:lpstr>Three questions</vt:lpstr>
      <vt:lpstr>The solution</vt:lpstr>
      <vt:lpstr>Step 1: Adopt it</vt:lpstr>
      <vt:lpstr>Step 2: model it</vt:lpstr>
      <vt:lpstr>The model</vt:lpstr>
      <vt:lpstr>How gritty are you ?</vt:lpstr>
      <vt:lpstr>Good News Bad News</vt:lpstr>
      <vt:lpstr>The stages of taking on a life demand</vt:lpstr>
      <vt:lpstr>Step 3: move the child into the growth zone</vt:lpstr>
      <vt:lpstr>The Growth Zone stretches you</vt:lpstr>
      <vt:lpstr>Step 4: Support the child emotionally</vt:lpstr>
      <vt:lpstr>In The Growth Zone You Feel</vt:lpstr>
      <vt:lpstr>You will be safe</vt:lpstr>
      <vt:lpstr>The stages of taking on a life demand</vt:lpstr>
      <vt:lpstr>Lost or exploring ?</vt:lpstr>
      <vt:lpstr>Step 5: Re-define failure</vt:lpstr>
      <vt:lpstr>Well orville, time for plan g</vt:lpstr>
      <vt:lpstr>PowerPoint Presentation</vt:lpstr>
      <vt:lpstr>The stages of taking on a life demand</vt:lpstr>
      <vt:lpstr>PowerPoint Presentation</vt:lpstr>
      <vt:lpstr>Step 6: Redefine success</vt:lpstr>
      <vt:lpstr>A Gritty guy with a growth mindset</vt:lpstr>
      <vt:lpstr>The best in nba history</vt:lpstr>
      <vt:lpstr>Step 7: Provide the child space to have experiences </vt:lpstr>
      <vt:lpstr>A Sweater is ….</vt:lpstr>
      <vt:lpstr>You are the Boss of the Soup</vt:lpstr>
      <vt:lpstr>Embrace experience: a Source of Internalized Controls</vt:lpstr>
      <vt:lpstr>Allow experience to happen</vt:lpstr>
      <vt:lpstr>Step 8: Become a process junkie</vt:lpstr>
      <vt:lpstr>Uncover the child’s </vt:lpstr>
      <vt:lpstr>What to process </vt:lpstr>
      <vt:lpstr>How do you make your f’s ?</vt:lpstr>
      <vt:lpstr>How do you make your a’s ?</vt:lpstr>
      <vt:lpstr>Time is on my side, yes it is The Stones</vt:lpstr>
      <vt:lpstr>The current milieu</vt:lpstr>
      <vt:lpstr>Double edged sword</vt:lpstr>
      <vt:lpstr>PowerPoint Presentation</vt:lpstr>
      <vt:lpstr>PowerPoint Presentation</vt:lpstr>
      <vt:lpstr>The outcome of processing</vt:lpstr>
      <vt:lpstr>The stages of taking on a life demand</vt:lpstr>
      <vt:lpstr>Step 9: How do you measure and celebrate success ?</vt:lpstr>
      <vt:lpstr>The outcome ?</vt:lpstr>
      <vt:lpstr>Or the process ?</vt:lpstr>
      <vt:lpstr>PowerPoint Presentation</vt:lpstr>
      <vt:lpstr>The Little Engine That did</vt:lpstr>
      <vt:lpstr>The grinder</vt:lpstr>
      <vt:lpstr>B, S, &amp; T</vt:lpstr>
      <vt:lpstr>Bounces back</vt:lpstr>
      <vt:lpstr>Need I say more ?</vt:lpstr>
      <vt:lpstr>Step 10: Yes You can say more</vt:lpstr>
      <vt:lpstr>The spanx process</vt:lpstr>
      <vt:lpstr>The Golden Child vs the scarred child</vt:lpstr>
      <vt:lpstr>Step 11: What will be your parenting style ?</vt:lpstr>
      <vt:lpstr>The parents’ manual</vt:lpstr>
      <vt:lpstr>watch your language </vt:lpstr>
      <vt:lpstr>Parenting styles</vt:lpstr>
      <vt:lpstr>The warrior</vt:lpstr>
      <vt:lpstr>The repair (wo)man</vt:lpstr>
      <vt:lpstr>The Director</vt:lpstr>
      <vt:lpstr>The DI</vt:lpstr>
      <vt:lpstr>A coach is a mentor</vt:lpstr>
      <vt:lpstr>The coach’s objective</vt:lpstr>
      <vt:lpstr> The Guide on the Side, not The Sage on the Stage</vt:lpstr>
      <vt:lpstr>The stages of taking on a life demand</vt:lpstr>
      <vt:lpstr>The parents’ manual</vt:lpstr>
      <vt:lpstr>To coach or not ?</vt:lpstr>
      <vt:lpstr>The objective</vt:lpstr>
      <vt:lpstr>What is your goal ?</vt:lpstr>
      <vt:lpstr>The corral</vt:lpstr>
      <vt:lpstr>Are you saying just “let them Fail” ?</vt:lpstr>
      <vt:lpstr>Resources</vt:lpstr>
    </vt:vector>
  </TitlesOfParts>
  <Company>g0g8t0rs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Gettin’ Gritty</dc:title>
  <dc:creator>EDWARD TAYLOR</dc:creator>
  <cp:lastModifiedBy>Edward Taylor</cp:lastModifiedBy>
  <cp:revision>169</cp:revision>
  <cp:lastPrinted>2017-01-13T20:00:50Z</cp:lastPrinted>
  <dcterms:created xsi:type="dcterms:W3CDTF">2015-08-13T12:12:20Z</dcterms:created>
  <dcterms:modified xsi:type="dcterms:W3CDTF">2019-03-06T02:07:02Z</dcterms:modified>
</cp:coreProperties>
</file>