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0"/>
  </p:notesMasterIdLst>
  <p:handoutMasterIdLst>
    <p:handoutMasterId r:id="rId41"/>
  </p:handoutMasterIdLst>
  <p:sldIdLst>
    <p:sldId id="256" r:id="rId2"/>
    <p:sldId id="327" r:id="rId3"/>
    <p:sldId id="325" r:id="rId4"/>
    <p:sldId id="328" r:id="rId5"/>
    <p:sldId id="345" r:id="rId6"/>
    <p:sldId id="259" r:id="rId7"/>
    <p:sldId id="344" r:id="rId8"/>
    <p:sldId id="293" r:id="rId9"/>
    <p:sldId id="294" r:id="rId10"/>
    <p:sldId id="295" r:id="rId11"/>
    <p:sldId id="334" r:id="rId12"/>
    <p:sldId id="296" r:id="rId13"/>
    <p:sldId id="297" r:id="rId14"/>
    <p:sldId id="298" r:id="rId15"/>
    <p:sldId id="300" r:id="rId16"/>
    <p:sldId id="330" r:id="rId17"/>
    <p:sldId id="324" r:id="rId18"/>
    <p:sldId id="260" r:id="rId19"/>
    <p:sldId id="331" r:id="rId20"/>
    <p:sldId id="266" r:id="rId21"/>
    <p:sldId id="282" r:id="rId22"/>
    <p:sldId id="283" r:id="rId23"/>
    <p:sldId id="284" r:id="rId24"/>
    <p:sldId id="285" r:id="rId25"/>
    <p:sldId id="343" r:id="rId26"/>
    <p:sldId id="336" r:id="rId27"/>
    <p:sldId id="321" r:id="rId28"/>
    <p:sldId id="289" r:id="rId29"/>
    <p:sldId id="341" r:id="rId30"/>
    <p:sldId id="342" r:id="rId31"/>
    <p:sldId id="337" r:id="rId32"/>
    <p:sldId id="339" r:id="rId33"/>
    <p:sldId id="308" r:id="rId34"/>
    <p:sldId id="326" r:id="rId35"/>
    <p:sldId id="340" r:id="rId36"/>
    <p:sldId id="291" r:id="rId37"/>
    <p:sldId id="292" r:id="rId38"/>
    <p:sldId id="335" r:id="rId39"/>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343" autoAdjust="0"/>
  </p:normalViewPr>
  <p:slideViewPr>
    <p:cSldViewPr>
      <p:cViewPr varScale="1">
        <p:scale>
          <a:sx n="73" d="100"/>
          <a:sy n="73" d="100"/>
        </p:scale>
        <p:origin x="1908"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979" cy="467363"/>
          </a:xfrm>
          <a:prstGeom prst="rect">
            <a:avLst/>
          </a:prstGeom>
        </p:spPr>
        <p:txBody>
          <a:bodyPr vert="horz" lIns="91577" tIns="45789" rIns="91577" bIns="45789" rtlCol="0"/>
          <a:lstStyle>
            <a:lvl1pPr algn="l">
              <a:defRPr sz="1200"/>
            </a:lvl1pPr>
          </a:lstStyle>
          <a:p>
            <a:endParaRPr lang="en-US"/>
          </a:p>
        </p:txBody>
      </p:sp>
      <p:sp>
        <p:nvSpPr>
          <p:cNvPr id="3" name="Date Placeholder 2"/>
          <p:cNvSpPr>
            <a:spLocks noGrp="1"/>
          </p:cNvSpPr>
          <p:nvPr>
            <p:ph type="dt" sz="quarter" idx="1"/>
          </p:nvPr>
        </p:nvSpPr>
        <p:spPr>
          <a:xfrm>
            <a:off x="3977531" y="0"/>
            <a:ext cx="3043979" cy="467363"/>
          </a:xfrm>
          <a:prstGeom prst="rect">
            <a:avLst/>
          </a:prstGeom>
        </p:spPr>
        <p:txBody>
          <a:bodyPr vert="horz" lIns="91577" tIns="45789" rIns="91577" bIns="45789" rtlCol="0"/>
          <a:lstStyle>
            <a:lvl1pPr algn="r">
              <a:defRPr sz="1200"/>
            </a:lvl1pPr>
          </a:lstStyle>
          <a:p>
            <a:fld id="{DFB4BE0B-9471-4C85-B05F-9FA21C724315}" type="datetimeFigureOut">
              <a:rPr lang="en-US" smtClean="0"/>
              <a:t>1/8/2019</a:t>
            </a:fld>
            <a:endParaRPr lang="en-US"/>
          </a:p>
        </p:txBody>
      </p:sp>
      <p:sp>
        <p:nvSpPr>
          <p:cNvPr id="4" name="Footer Placeholder 3"/>
          <p:cNvSpPr>
            <a:spLocks noGrp="1"/>
          </p:cNvSpPr>
          <p:nvPr>
            <p:ph type="ftr" sz="quarter" idx="2"/>
          </p:nvPr>
        </p:nvSpPr>
        <p:spPr>
          <a:xfrm>
            <a:off x="1" y="8841738"/>
            <a:ext cx="3043979" cy="467363"/>
          </a:xfrm>
          <a:prstGeom prst="rect">
            <a:avLst/>
          </a:prstGeom>
        </p:spPr>
        <p:txBody>
          <a:bodyPr vert="horz" lIns="91577" tIns="45789" rIns="91577" bIns="45789" rtlCol="0" anchor="b"/>
          <a:lstStyle>
            <a:lvl1pPr algn="l">
              <a:defRPr sz="1200"/>
            </a:lvl1pPr>
          </a:lstStyle>
          <a:p>
            <a:endParaRPr lang="en-US"/>
          </a:p>
        </p:txBody>
      </p:sp>
      <p:sp>
        <p:nvSpPr>
          <p:cNvPr id="5" name="Slide Number Placeholder 4"/>
          <p:cNvSpPr>
            <a:spLocks noGrp="1"/>
          </p:cNvSpPr>
          <p:nvPr>
            <p:ph type="sldNum" sz="quarter" idx="3"/>
          </p:nvPr>
        </p:nvSpPr>
        <p:spPr>
          <a:xfrm>
            <a:off x="3977531" y="8841738"/>
            <a:ext cx="3043979" cy="467363"/>
          </a:xfrm>
          <a:prstGeom prst="rect">
            <a:avLst/>
          </a:prstGeom>
        </p:spPr>
        <p:txBody>
          <a:bodyPr vert="horz" lIns="91577" tIns="45789" rIns="91577" bIns="45789" rtlCol="0" anchor="b"/>
          <a:lstStyle>
            <a:lvl1pPr algn="r">
              <a:defRPr sz="1200"/>
            </a:lvl1pPr>
          </a:lstStyle>
          <a:p>
            <a:fld id="{78429CDC-224A-4E53-87B8-55F896EDE8DB}" type="slidenum">
              <a:rPr lang="en-US" smtClean="0"/>
              <a:t>‹#›</a:t>
            </a:fld>
            <a:endParaRPr lang="en-US"/>
          </a:p>
        </p:txBody>
      </p:sp>
    </p:spTree>
    <p:extLst>
      <p:ext uri="{BB962C8B-B14F-4D97-AF65-F5344CB8AC3E}">
        <p14:creationId xmlns:p14="http://schemas.microsoft.com/office/powerpoint/2010/main" val="31871283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02" tIns="46652" rIns="93302" bIns="4665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02" tIns="46652" rIns="93302" bIns="46652" rtlCol="0"/>
          <a:lstStyle>
            <a:lvl1pPr algn="r">
              <a:defRPr sz="1200"/>
            </a:lvl1pPr>
          </a:lstStyle>
          <a:p>
            <a:fld id="{1C3A81FB-9A04-42D2-AD6E-81FE7DB65F27}" type="datetimeFigureOut">
              <a:rPr lang="en-US" smtClean="0"/>
              <a:t>1/8/2019</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02" tIns="46652" rIns="93302" bIns="4665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02" tIns="46652" rIns="93302" bIns="4665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02" tIns="46652" rIns="93302" bIns="4665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02" tIns="46652" rIns="93302" bIns="46652" rtlCol="0" anchor="b"/>
          <a:lstStyle>
            <a:lvl1pPr algn="r">
              <a:defRPr sz="1200"/>
            </a:lvl1pPr>
          </a:lstStyle>
          <a:p>
            <a:fld id="{FA693BE8-6B0E-4B2D-9840-AE5286B2F64B}" type="slidenum">
              <a:rPr lang="en-US" smtClean="0"/>
              <a:t>‹#›</a:t>
            </a:fld>
            <a:endParaRPr lang="en-US"/>
          </a:p>
        </p:txBody>
      </p:sp>
    </p:spTree>
    <p:extLst>
      <p:ext uri="{BB962C8B-B14F-4D97-AF65-F5344CB8AC3E}">
        <p14:creationId xmlns:p14="http://schemas.microsoft.com/office/powerpoint/2010/main" val="4053112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693BE8-6B0E-4B2D-9840-AE5286B2F64B}" type="slidenum">
              <a:rPr lang="en-US" smtClean="0"/>
              <a:t>1</a:t>
            </a:fld>
            <a:endParaRPr lang="en-US"/>
          </a:p>
        </p:txBody>
      </p:sp>
    </p:spTree>
    <p:extLst>
      <p:ext uri="{BB962C8B-B14F-4D97-AF65-F5344CB8AC3E}">
        <p14:creationId xmlns:p14="http://schemas.microsoft.com/office/powerpoint/2010/main" val="26217881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693BE8-6B0E-4B2D-9840-AE5286B2F64B}" type="slidenum">
              <a:rPr lang="en-US" smtClean="0"/>
              <a:t>10</a:t>
            </a:fld>
            <a:endParaRPr lang="en-US"/>
          </a:p>
        </p:txBody>
      </p:sp>
    </p:spTree>
    <p:extLst>
      <p:ext uri="{BB962C8B-B14F-4D97-AF65-F5344CB8AC3E}">
        <p14:creationId xmlns:p14="http://schemas.microsoft.com/office/powerpoint/2010/main" val="27241647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693BE8-6B0E-4B2D-9840-AE5286B2F64B}" type="slidenum">
              <a:rPr lang="en-US" smtClean="0"/>
              <a:t>11</a:t>
            </a:fld>
            <a:endParaRPr lang="en-US"/>
          </a:p>
        </p:txBody>
      </p:sp>
    </p:spTree>
    <p:extLst>
      <p:ext uri="{BB962C8B-B14F-4D97-AF65-F5344CB8AC3E}">
        <p14:creationId xmlns:p14="http://schemas.microsoft.com/office/powerpoint/2010/main" val="34935930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693BE8-6B0E-4B2D-9840-AE5286B2F64B}" type="slidenum">
              <a:rPr lang="en-US" smtClean="0"/>
              <a:t>12</a:t>
            </a:fld>
            <a:endParaRPr lang="en-US"/>
          </a:p>
        </p:txBody>
      </p:sp>
    </p:spTree>
    <p:extLst>
      <p:ext uri="{BB962C8B-B14F-4D97-AF65-F5344CB8AC3E}">
        <p14:creationId xmlns:p14="http://schemas.microsoft.com/office/powerpoint/2010/main" val="3479585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693BE8-6B0E-4B2D-9840-AE5286B2F64B}"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40891864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693BE8-6B0E-4B2D-9840-AE5286B2F64B}"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23814870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693BE8-6B0E-4B2D-9840-AE5286B2F64B}" type="slidenum">
              <a:rPr lang="en-US" smtClean="0"/>
              <a:t>15</a:t>
            </a:fld>
            <a:endParaRPr lang="en-US"/>
          </a:p>
        </p:txBody>
      </p:sp>
    </p:spTree>
    <p:extLst>
      <p:ext uri="{BB962C8B-B14F-4D97-AF65-F5344CB8AC3E}">
        <p14:creationId xmlns:p14="http://schemas.microsoft.com/office/powerpoint/2010/main" val="18417535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693BE8-6B0E-4B2D-9840-AE5286B2F64B}" type="slidenum">
              <a:rPr lang="en-US" smtClean="0"/>
              <a:t>16</a:t>
            </a:fld>
            <a:endParaRPr lang="en-US"/>
          </a:p>
        </p:txBody>
      </p:sp>
    </p:spTree>
    <p:extLst>
      <p:ext uri="{BB962C8B-B14F-4D97-AF65-F5344CB8AC3E}">
        <p14:creationId xmlns:p14="http://schemas.microsoft.com/office/powerpoint/2010/main" val="15722511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693BE8-6B0E-4B2D-9840-AE5286B2F64B}" type="slidenum">
              <a:rPr lang="en-US" smtClean="0"/>
              <a:t>17</a:t>
            </a:fld>
            <a:endParaRPr lang="en-US"/>
          </a:p>
        </p:txBody>
      </p:sp>
    </p:spTree>
    <p:extLst>
      <p:ext uri="{BB962C8B-B14F-4D97-AF65-F5344CB8AC3E}">
        <p14:creationId xmlns:p14="http://schemas.microsoft.com/office/powerpoint/2010/main" val="36562640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FA693BE8-6B0E-4B2D-9840-AE5286B2F64B}" type="slidenum">
              <a:rPr lang="en-US" smtClean="0"/>
              <a:t>18</a:t>
            </a:fld>
            <a:endParaRPr lang="en-US"/>
          </a:p>
        </p:txBody>
      </p:sp>
    </p:spTree>
    <p:extLst>
      <p:ext uri="{BB962C8B-B14F-4D97-AF65-F5344CB8AC3E}">
        <p14:creationId xmlns:p14="http://schemas.microsoft.com/office/powerpoint/2010/main" val="28944322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FA693BE8-6B0E-4B2D-9840-AE5286B2F64B}" type="slidenum">
              <a:rPr lang="en-US" smtClean="0"/>
              <a:t>19</a:t>
            </a:fld>
            <a:endParaRPr lang="en-US"/>
          </a:p>
        </p:txBody>
      </p:sp>
    </p:spTree>
    <p:extLst>
      <p:ext uri="{BB962C8B-B14F-4D97-AF65-F5344CB8AC3E}">
        <p14:creationId xmlns:p14="http://schemas.microsoft.com/office/powerpoint/2010/main" val="3668469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693BE8-6B0E-4B2D-9840-AE5286B2F64B}" type="slidenum">
              <a:rPr lang="en-US" smtClean="0"/>
              <a:t>2</a:t>
            </a:fld>
            <a:endParaRPr lang="en-US"/>
          </a:p>
        </p:txBody>
      </p:sp>
    </p:spTree>
    <p:extLst>
      <p:ext uri="{BB962C8B-B14F-4D97-AF65-F5344CB8AC3E}">
        <p14:creationId xmlns:p14="http://schemas.microsoft.com/office/powerpoint/2010/main" val="42072580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3257" indent="-233257">
              <a:buAutoNum type="arabicParenR"/>
            </a:pPr>
            <a:endParaRPr lang="en-US" dirty="0"/>
          </a:p>
        </p:txBody>
      </p:sp>
      <p:sp>
        <p:nvSpPr>
          <p:cNvPr id="4" name="Slide Number Placeholder 3"/>
          <p:cNvSpPr>
            <a:spLocks noGrp="1"/>
          </p:cNvSpPr>
          <p:nvPr>
            <p:ph type="sldNum" sz="quarter" idx="10"/>
          </p:nvPr>
        </p:nvSpPr>
        <p:spPr/>
        <p:txBody>
          <a:bodyPr/>
          <a:lstStyle/>
          <a:p>
            <a:fld id="{FA693BE8-6B0E-4B2D-9840-AE5286B2F64B}" type="slidenum">
              <a:rPr lang="en-US" smtClean="0"/>
              <a:t>20</a:t>
            </a:fld>
            <a:endParaRPr lang="en-US"/>
          </a:p>
        </p:txBody>
      </p:sp>
    </p:spTree>
    <p:extLst>
      <p:ext uri="{BB962C8B-B14F-4D97-AF65-F5344CB8AC3E}">
        <p14:creationId xmlns:p14="http://schemas.microsoft.com/office/powerpoint/2010/main" val="36097557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693BE8-6B0E-4B2D-9840-AE5286B2F64B}" type="slidenum">
              <a:rPr lang="en-US" smtClean="0"/>
              <a:t>21</a:t>
            </a:fld>
            <a:endParaRPr lang="en-US"/>
          </a:p>
        </p:txBody>
      </p:sp>
    </p:spTree>
    <p:extLst>
      <p:ext uri="{BB962C8B-B14F-4D97-AF65-F5344CB8AC3E}">
        <p14:creationId xmlns:p14="http://schemas.microsoft.com/office/powerpoint/2010/main" val="7437538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693BE8-6B0E-4B2D-9840-AE5286B2F64B}" type="slidenum">
              <a:rPr lang="en-US" smtClean="0"/>
              <a:t>22</a:t>
            </a:fld>
            <a:endParaRPr lang="en-US"/>
          </a:p>
        </p:txBody>
      </p:sp>
    </p:spTree>
    <p:extLst>
      <p:ext uri="{BB962C8B-B14F-4D97-AF65-F5344CB8AC3E}">
        <p14:creationId xmlns:p14="http://schemas.microsoft.com/office/powerpoint/2010/main" val="35737356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FA693BE8-6B0E-4B2D-9840-AE5286B2F64B}" type="slidenum">
              <a:rPr lang="en-US" smtClean="0"/>
              <a:t>23</a:t>
            </a:fld>
            <a:endParaRPr lang="en-US"/>
          </a:p>
        </p:txBody>
      </p:sp>
    </p:spTree>
    <p:extLst>
      <p:ext uri="{BB962C8B-B14F-4D97-AF65-F5344CB8AC3E}">
        <p14:creationId xmlns:p14="http://schemas.microsoft.com/office/powerpoint/2010/main" val="18662628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693BE8-6B0E-4B2D-9840-AE5286B2F64B}" type="slidenum">
              <a:rPr lang="en-US" smtClean="0"/>
              <a:t>24</a:t>
            </a:fld>
            <a:endParaRPr lang="en-US"/>
          </a:p>
        </p:txBody>
      </p:sp>
    </p:spTree>
    <p:extLst>
      <p:ext uri="{BB962C8B-B14F-4D97-AF65-F5344CB8AC3E}">
        <p14:creationId xmlns:p14="http://schemas.microsoft.com/office/powerpoint/2010/main" val="29736993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693BE8-6B0E-4B2D-9840-AE5286B2F64B}" type="slidenum">
              <a:rPr lang="en-US" smtClean="0"/>
              <a:t>25</a:t>
            </a:fld>
            <a:endParaRPr lang="en-US"/>
          </a:p>
        </p:txBody>
      </p:sp>
    </p:spTree>
    <p:extLst>
      <p:ext uri="{BB962C8B-B14F-4D97-AF65-F5344CB8AC3E}">
        <p14:creationId xmlns:p14="http://schemas.microsoft.com/office/powerpoint/2010/main" val="26627155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693BE8-6B0E-4B2D-9840-AE5286B2F64B}" type="slidenum">
              <a:rPr lang="en-US" smtClean="0"/>
              <a:t>26</a:t>
            </a:fld>
            <a:endParaRPr lang="en-US"/>
          </a:p>
        </p:txBody>
      </p:sp>
    </p:spTree>
    <p:extLst>
      <p:ext uri="{BB962C8B-B14F-4D97-AF65-F5344CB8AC3E}">
        <p14:creationId xmlns:p14="http://schemas.microsoft.com/office/powerpoint/2010/main" val="15247751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177">
              <a:defRPr/>
            </a:pPr>
            <a:r>
              <a:rPr lang="en-US" dirty="0" smtClean="0"/>
              <a:t>Stay in situation until anxiety decreases</a:t>
            </a:r>
            <a:r>
              <a:rPr lang="en-US" baseline="0" dirty="0" smtClean="0"/>
              <a:t> by half. </a:t>
            </a:r>
            <a:endParaRPr lang="en-US" dirty="0" smtClean="0"/>
          </a:p>
          <a:p>
            <a:endParaRPr lang="en-US" dirty="0"/>
          </a:p>
        </p:txBody>
      </p:sp>
      <p:sp>
        <p:nvSpPr>
          <p:cNvPr id="4" name="Slide Number Placeholder 3"/>
          <p:cNvSpPr>
            <a:spLocks noGrp="1"/>
          </p:cNvSpPr>
          <p:nvPr>
            <p:ph type="sldNum" sz="quarter" idx="10"/>
          </p:nvPr>
        </p:nvSpPr>
        <p:spPr/>
        <p:txBody>
          <a:bodyPr/>
          <a:lstStyle/>
          <a:p>
            <a:fld id="{FA693BE8-6B0E-4B2D-9840-AE5286B2F64B}" type="slidenum">
              <a:rPr lang="en-US" smtClean="0"/>
              <a:t>27</a:t>
            </a:fld>
            <a:endParaRPr lang="en-US"/>
          </a:p>
        </p:txBody>
      </p:sp>
    </p:spTree>
    <p:extLst>
      <p:ext uri="{BB962C8B-B14F-4D97-AF65-F5344CB8AC3E}">
        <p14:creationId xmlns:p14="http://schemas.microsoft.com/office/powerpoint/2010/main" val="31654678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693BE8-6B0E-4B2D-9840-AE5286B2F64B}" type="slidenum">
              <a:rPr lang="en-US" smtClean="0"/>
              <a:t>28</a:t>
            </a:fld>
            <a:endParaRPr lang="en-US"/>
          </a:p>
        </p:txBody>
      </p:sp>
    </p:spTree>
    <p:extLst>
      <p:ext uri="{BB962C8B-B14F-4D97-AF65-F5344CB8AC3E}">
        <p14:creationId xmlns:p14="http://schemas.microsoft.com/office/powerpoint/2010/main" val="15323872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693BE8-6B0E-4B2D-9840-AE5286B2F64B}" type="slidenum">
              <a:rPr lang="en-US" smtClean="0"/>
              <a:t>29</a:t>
            </a:fld>
            <a:endParaRPr lang="en-US"/>
          </a:p>
        </p:txBody>
      </p:sp>
    </p:spTree>
    <p:extLst>
      <p:ext uri="{BB962C8B-B14F-4D97-AF65-F5344CB8AC3E}">
        <p14:creationId xmlns:p14="http://schemas.microsoft.com/office/powerpoint/2010/main" val="3243261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693BE8-6B0E-4B2D-9840-AE5286B2F64B}" type="slidenum">
              <a:rPr lang="en-US" smtClean="0"/>
              <a:t>3</a:t>
            </a:fld>
            <a:endParaRPr lang="en-US"/>
          </a:p>
        </p:txBody>
      </p:sp>
    </p:spTree>
    <p:extLst>
      <p:ext uri="{BB962C8B-B14F-4D97-AF65-F5344CB8AC3E}">
        <p14:creationId xmlns:p14="http://schemas.microsoft.com/office/powerpoint/2010/main" val="23737846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693BE8-6B0E-4B2D-9840-AE5286B2F64B}" type="slidenum">
              <a:rPr lang="en-US" smtClean="0"/>
              <a:t>30</a:t>
            </a:fld>
            <a:endParaRPr lang="en-US"/>
          </a:p>
        </p:txBody>
      </p:sp>
    </p:spTree>
    <p:extLst>
      <p:ext uri="{BB962C8B-B14F-4D97-AF65-F5344CB8AC3E}">
        <p14:creationId xmlns:p14="http://schemas.microsoft.com/office/powerpoint/2010/main" val="30141720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693BE8-6B0E-4B2D-9840-AE5286B2F64B}" type="slidenum">
              <a:rPr lang="en-US" smtClean="0"/>
              <a:t>31</a:t>
            </a:fld>
            <a:endParaRPr lang="en-US"/>
          </a:p>
        </p:txBody>
      </p:sp>
    </p:spTree>
    <p:extLst>
      <p:ext uri="{BB962C8B-B14F-4D97-AF65-F5344CB8AC3E}">
        <p14:creationId xmlns:p14="http://schemas.microsoft.com/office/powerpoint/2010/main" val="11804969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693BE8-6B0E-4B2D-9840-AE5286B2F64B}" type="slidenum">
              <a:rPr lang="en-US" smtClean="0"/>
              <a:t>32</a:t>
            </a:fld>
            <a:endParaRPr lang="en-US"/>
          </a:p>
        </p:txBody>
      </p:sp>
    </p:spTree>
    <p:extLst>
      <p:ext uri="{BB962C8B-B14F-4D97-AF65-F5344CB8AC3E}">
        <p14:creationId xmlns:p14="http://schemas.microsoft.com/office/powerpoint/2010/main" val="32468405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693BE8-6B0E-4B2D-9840-AE5286B2F64B}"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25018138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693BE8-6B0E-4B2D-9840-AE5286B2F64B}" type="slidenum">
              <a:rPr lang="en-US" smtClean="0"/>
              <a:t>34</a:t>
            </a:fld>
            <a:endParaRPr lang="en-US"/>
          </a:p>
        </p:txBody>
      </p:sp>
    </p:spTree>
    <p:extLst>
      <p:ext uri="{BB962C8B-B14F-4D97-AF65-F5344CB8AC3E}">
        <p14:creationId xmlns:p14="http://schemas.microsoft.com/office/powerpoint/2010/main" val="19286843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693BE8-6B0E-4B2D-9840-AE5286B2F64B}" type="slidenum">
              <a:rPr lang="en-US" smtClean="0"/>
              <a:t>35</a:t>
            </a:fld>
            <a:endParaRPr lang="en-US"/>
          </a:p>
        </p:txBody>
      </p:sp>
    </p:spTree>
    <p:extLst>
      <p:ext uri="{BB962C8B-B14F-4D97-AF65-F5344CB8AC3E}">
        <p14:creationId xmlns:p14="http://schemas.microsoft.com/office/powerpoint/2010/main" val="30818959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693BE8-6B0E-4B2D-9840-AE5286B2F64B}" type="slidenum">
              <a:rPr lang="en-US" smtClean="0"/>
              <a:t>36</a:t>
            </a:fld>
            <a:endParaRPr lang="en-US"/>
          </a:p>
        </p:txBody>
      </p:sp>
    </p:spTree>
    <p:extLst>
      <p:ext uri="{BB962C8B-B14F-4D97-AF65-F5344CB8AC3E}">
        <p14:creationId xmlns:p14="http://schemas.microsoft.com/office/powerpoint/2010/main" val="12352863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693BE8-6B0E-4B2D-9840-AE5286B2F64B}" type="slidenum">
              <a:rPr lang="en-US" smtClean="0"/>
              <a:t>37</a:t>
            </a:fld>
            <a:endParaRPr lang="en-US"/>
          </a:p>
        </p:txBody>
      </p:sp>
    </p:spTree>
    <p:extLst>
      <p:ext uri="{BB962C8B-B14F-4D97-AF65-F5344CB8AC3E}">
        <p14:creationId xmlns:p14="http://schemas.microsoft.com/office/powerpoint/2010/main" val="6149254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693BE8-6B0E-4B2D-9840-AE5286B2F64B}" type="slidenum">
              <a:rPr lang="en-US" smtClean="0"/>
              <a:t>38</a:t>
            </a:fld>
            <a:endParaRPr lang="en-US"/>
          </a:p>
        </p:txBody>
      </p:sp>
    </p:spTree>
    <p:extLst>
      <p:ext uri="{BB962C8B-B14F-4D97-AF65-F5344CB8AC3E}">
        <p14:creationId xmlns:p14="http://schemas.microsoft.com/office/powerpoint/2010/main" val="3755673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693BE8-6B0E-4B2D-9840-AE5286B2F64B}" type="slidenum">
              <a:rPr lang="en-US" smtClean="0"/>
              <a:t>4</a:t>
            </a:fld>
            <a:endParaRPr lang="en-US"/>
          </a:p>
        </p:txBody>
      </p:sp>
    </p:spTree>
    <p:extLst>
      <p:ext uri="{BB962C8B-B14F-4D97-AF65-F5344CB8AC3E}">
        <p14:creationId xmlns:p14="http://schemas.microsoft.com/office/powerpoint/2010/main" val="27243803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693BE8-6B0E-4B2D-9840-AE5286B2F64B}" type="slidenum">
              <a:rPr lang="en-US" smtClean="0"/>
              <a:t>5</a:t>
            </a:fld>
            <a:endParaRPr lang="en-US"/>
          </a:p>
        </p:txBody>
      </p:sp>
    </p:spTree>
    <p:extLst>
      <p:ext uri="{BB962C8B-B14F-4D97-AF65-F5344CB8AC3E}">
        <p14:creationId xmlns:p14="http://schemas.microsoft.com/office/powerpoint/2010/main" val="2255888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693BE8-6B0E-4B2D-9840-AE5286B2F64B}" type="slidenum">
              <a:rPr lang="en-US" smtClean="0"/>
              <a:t>6</a:t>
            </a:fld>
            <a:endParaRPr lang="en-US"/>
          </a:p>
        </p:txBody>
      </p:sp>
    </p:spTree>
    <p:extLst>
      <p:ext uri="{BB962C8B-B14F-4D97-AF65-F5344CB8AC3E}">
        <p14:creationId xmlns:p14="http://schemas.microsoft.com/office/powerpoint/2010/main" val="394724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693BE8-6B0E-4B2D-9840-AE5286B2F64B}" type="slidenum">
              <a:rPr lang="en-US" smtClean="0"/>
              <a:t>7</a:t>
            </a:fld>
            <a:endParaRPr lang="en-US"/>
          </a:p>
        </p:txBody>
      </p:sp>
    </p:spTree>
    <p:extLst>
      <p:ext uri="{BB962C8B-B14F-4D97-AF65-F5344CB8AC3E}">
        <p14:creationId xmlns:p14="http://schemas.microsoft.com/office/powerpoint/2010/main" val="39991115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693BE8-6B0E-4B2D-9840-AE5286B2F64B}" type="slidenum">
              <a:rPr lang="en-US" smtClean="0"/>
              <a:t>8</a:t>
            </a:fld>
            <a:endParaRPr lang="en-US"/>
          </a:p>
        </p:txBody>
      </p:sp>
    </p:spTree>
    <p:extLst>
      <p:ext uri="{BB962C8B-B14F-4D97-AF65-F5344CB8AC3E}">
        <p14:creationId xmlns:p14="http://schemas.microsoft.com/office/powerpoint/2010/main" val="11954672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693BE8-6B0E-4B2D-9840-AE5286B2F64B}" type="slidenum">
              <a:rPr lang="en-US" smtClean="0"/>
              <a:t>9</a:t>
            </a:fld>
            <a:endParaRPr lang="en-US"/>
          </a:p>
        </p:txBody>
      </p:sp>
    </p:spTree>
    <p:extLst>
      <p:ext uri="{BB962C8B-B14F-4D97-AF65-F5344CB8AC3E}">
        <p14:creationId xmlns:p14="http://schemas.microsoft.com/office/powerpoint/2010/main" val="690732766"/>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5800" y="4282763"/>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85800" y="1484779"/>
            <a:ext cx="77724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0" y="1432223"/>
            <a:ext cx="7593330" cy="3035808"/>
          </a:xfrm>
        </p:spPr>
        <p:txBody>
          <a:bodyPr anchor="ctr">
            <a:noAutofit/>
          </a:bodyPr>
          <a:lstStyle>
            <a:lvl1pPr algn="l">
              <a:lnSpc>
                <a:spcPct val="80000"/>
              </a:lnSpc>
              <a:defRPr sz="6400" b="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B42337F-5765-4909-BB39-ED0E36A8EF5D}" type="datetimeFigureOut">
              <a:rPr lang="en-US" smtClean="0"/>
              <a:t>1/8/2019</a:t>
            </a:fld>
            <a:endParaRPr lang="en-US"/>
          </a:p>
        </p:txBody>
      </p:sp>
      <p:sp>
        <p:nvSpPr>
          <p:cNvPr id="5" name="Footer Placeholder 4"/>
          <p:cNvSpPr>
            <a:spLocks noGrp="1"/>
          </p:cNvSpPr>
          <p:nvPr>
            <p:ph type="ftr" sz="quarter" idx="11"/>
          </p:nvPr>
        </p:nvSpPr>
        <p:spPr>
          <a:xfrm>
            <a:off x="812805" y="6272785"/>
            <a:ext cx="4745736" cy="365125"/>
          </a:xfrm>
        </p:spPr>
        <p:txBody>
          <a:bodyPr/>
          <a:lstStyle/>
          <a:p>
            <a:endParaRPr lang="en-US"/>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fld id="{12715398-DE1A-4937-AC63-32FEE66D0CEF}" type="slidenum">
              <a:rPr lang="en-US" smtClean="0"/>
              <a:t>‹#›</a:t>
            </a:fld>
            <a:endParaRPr lang="en-US"/>
          </a:p>
        </p:txBody>
      </p:sp>
    </p:spTree>
    <p:extLst>
      <p:ext uri="{BB962C8B-B14F-4D97-AF65-F5344CB8AC3E}">
        <p14:creationId xmlns:p14="http://schemas.microsoft.com/office/powerpoint/2010/main" val="2500396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B42337F-5765-4909-BB39-ED0E36A8EF5D}" type="datetimeFigureOut">
              <a:rPr lang="en-US" smtClean="0"/>
              <a:t>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715398-DE1A-4937-AC63-32FEE66D0CEF}" type="slidenum">
              <a:rPr lang="en-US" smtClean="0"/>
              <a:t>‹#›</a:t>
            </a:fld>
            <a:endParaRPr lang="en-US"/>
          </a:p>
        </p:txBody>
      </p:sp>
    </p:spTree>
    <p:extLst>
      <p:ext uri="{BB962C8B-B14F-4D97-AF65-F5344CB8AC3E}">
        <p14:creationId xmlns:p14="http://schemas.microsoft.com/office/powerpoint/2010/main" val="3476994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B42337F-5765-4909-BB39-ED0E36A8EF5D}" type="datetimeFigureOut">
              <a:rPr lang="en-US" smtClean="0"/>
              <a:t>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715398-DE1A-4937-AC63-32FEE66D0CEF}" type="slidenum">
              <a:rPr lang="en-US" smtClean="0"/>
              <a:t>‹#›</a:t>
            </a:fld>
            <a:endParaRPr lang="en-US"/>
          </a:p>
        </p:txBody>
      </p:sp>
    </p:spTree>
    <p:extLst>
      <p:ext uri="{BB962C8B-B14F-4D97-AF65-F5344CB8AC3E}">
        <p14:creationId xmlns:p14="http://schemas.microsoft.com/office/powerpoint/2010/main" val="1543009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B42337F-5765-4909-BB39-ED0E36A8EF5D}" type="datetimeFigureOut">
              <a:rPr lang="en-US" smtClean="0"/>
              <a:t>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715398-DE1A-4937-AC63-32FEE66D0CEF}" type="slidenum">
              <a:rPr lang="en-US" smtClean="0"/>
              <a:t>‹#›</a:t>
            </a:fld>
            <a:endParaRPr lang="en-US"/>
          </a:p>
        </p:txBody>
      </p:sp>
    </p:spTree>
    <p:extLst>
      <p:ext uri="{BB962C8B-B14F-4D97-AF65-F5344CB8AC3E}">
        <p14:creationId xmlns:p14="http://schemas.microsoft.com/office/powerpoint/2010/main" val="212712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400" b="0"/>
            </a:lvl1pPr>
          </a:lstStyle>
          <a:p>
            <a:r>
              <a:rPr lang="en-US" smtClean="0"/>
              <a:t>Click to edit Master title style</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fld id="{6B42337F-5765-4909-BB39-ED0E36A8EF5D}" type="datetimeFigureOut">
              <a:rPr lang="en-US" smtClean="0"/>
              <a:t>1/8/2019</a:t>
            </a:fld>
            <a:endParaRPr lang="en-US"/>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endParaRPr lang="en-US"/>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fld id="{12715398-DE1A-4937-AC63-32FEE66D0CEF}" type="slidenum">
              <a:rPr lang="en-US" smtClean="0"/>
              <a:t>‹#›</a:t>
            </a:fld>
            <a:endParaRPr lang="en-US"/>
          </a:p>
        </p:txBody>
      </p:sp>
    </p:spTree>
    <p:extLst>
      <p:ext uri="{BB962C8B-B14F-4D97-AF65-F5344CB8AC3E}">
        <p14:creationId xmlns:p14="http://schemas.microsoft.com/office/powerpoint/2010/main" val="2114104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B42337F-5765-4909-BB39-ED0E36A8EF5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715398-DE1A-4937-AC63-32FEE66D0CEF}" type="slidenum">
              <a:rPr lang="en-US" smtClean="0"/>
              <a:t>‹#›</a:t>
            </a:fld>
            <a:endParaRPr lang="en-US"/>
          </a:p>
        </p:txBody>
      </p:sp>
    </p:spTree>
    <p:extLst>
      <p:ext uri="{BB962C8B-B14F-4D97-AF65-F5344CB8AC3E}">
        <p14:creationId xmlns:p14="http://schemas.microsoft.com/office/powerpoint/2010/main" val="2689873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B42337F-5765-4909-BB39-ED0E36A8EF5D}" type="datetimeFigureOut">
              <a:rPr lang="en-US" smtClean="0"/>
              <a:t>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715398-DE1A-4937-AC63-32FEE66D0CEF}" type="slidenum">
              <a:rPr lang="en-US" smtClean="0"/>
              <a:t>‹#›</a:t>
            </a:fld>
            <a:endParaRPr lang="en-US"/>
          </a:p>
        </p:txBody>
      </p:sp>
    </p:spTree>
    <p:extLst>
      <p:ext uri="{BB962C8B-B14F-4D97-AF65-F5344CB8AC3E}">
        <p14:creationId xmlns:p14="http://schemas.microsoft.com/office/powerpoint/2010/main" val="2467585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accent1">
                    <a:lumMod val="50000"/>
                  </a:schemeClr>
                </a:solidFill>
              </a:defRPr>
            </a:lvl1pPr>
          </a:lstStyle>
          <a:p>
            <a:fld id="{6B42337F-5765-4909-BB39-ED0E36A8EF5D}" type="datetimeFigureOut">
              <a:rPr lang="en-US" smtClean="0"/>
              <a:t>1/8/2019</a:t>
            </a:fld>
            <a:endParaRPr lang="en-US"/>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endParaRPr lang="en-US"/>
          </a:p>
        </p:txBody>
      </p:sp>
      <p:sp>
        <p:nvSpPr>
          <p:cNvPr id="5" name="Slide Number Placeholder 4"/>
          <p:cNvSpPr>
            <a:spLocks noGrp="1"/>
          </p:cNvSpPr>
          <p:nvPr>
            <p:ph type="sldNum" sz="quarter" idx="12"/>
          </p:nvPr>
        </p:nvSpPr>
        <p:spPr/>
        <p:txBody>
          <a:bodyPr/>
          <a:lstStyle/>
          <a:p>
            <a:fld id="{12715398-DE1A-4937-AC63-32FEE66D0CEF}" type="slidenum">
              <a:rPr lang="en-US" smtClean="0"/>
              <a:t>‹#›</a:t>
            </a:fld>
            <a:endParaRPr lang="en-US"/>
          </a:p>
        </p:txBody>
      </p:sp>
    </p:spTree>
    <p:extLst>
      <p:ext uri="{BB962C8B-B14F-4D97-AF65-F5344CB8AC3E}">
        <p14:creationId xmlns:p14="http://schemas.microsoft.com/office/powerpoint/2010/main" val="1953971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42337F-5765-4909-BB39-ED0E36A8EF5D}" type="datetimeFigureOut">
              <a:rPr lang="en-US" smtClean="0"/>
              <a:t>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715398-DE1A-4937-AC63-32FEE66D0CEF}" type="slidenum">
              <a:rPr lang="en-US" smtClean="0"/>
              <a:t>‹#›</a:t>
            </a:fld>
            <a:endParaRPr lang="en-US"/>
          </a:p>
        </p:txBody>
      </p:sp>
    </p:spTree>
    <p:extLst>
      <p:ext uri="{BB962C8B-B14F-4D97-AF65-F5344CB8AC3E}">
        <p14:creationId xmlns:p14="http://schemas.microsoft.com/office/powerpoint/2010/main" val="1981975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9" name="Date Placeholder 8"/>
          <p:cNvSpPr>
            <a:spLocks noGrp="1"/>
          </p:cNvSpPr>
          <p:nvPr>
            <p:ph type="dt" sz="half" idx="10"/>
          </p:nvPr>
        </p:nvSpPr>
        <p:spPr/>
        <p:txBody>
          <a:bodyPr/>
          <a:lstStyle/>
          <a:p>
            <a:fld id="{6B42337F-5765-4909-BB39-ED0E36A8EF5D}" type="datetimeFigureOut">
              <a:rPr lang="en-US" smtClean="0"/>
              <a:t>1/8/2019</a:t>
            </a:fld>
            <a:endParaRPr lang="en-US"/>
          </a:p>
        </p:txBody>
      </p:sp>
      <p:sp>
        <p:nvSpPr>
          <p:cNvPr id="10" name="Footer Placeholder 9"/>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12715398-DE1A-4937-AC63-32FEE66D0CEF}" type="slidenum">
              <a:rPr lang="en-US" smtClean="0"/>
              <a:t>‹#›</a:t>
            </a:fld>
            <a:endParaRPr lang="en-US"/>
          </a:p>
        </p:txBody>
      </p:sp>
    </p:spTree>
    <p:extLst>
      <p:ext uri="{BB962C8B-B14F-4D97-AF65-F5344CB8AC3E}">
        <p14:creationId xmlns:p14="http://schemas.microsoft.com/office/powerpoint/2010/main" val="515923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8" name="Date Placeholder 7"/>
          <p:cNvSpPr>
            <a:spLocks noGrp="1"/>
          </p:cNvSpPr>
          <p:nvPr>
            <p:ph type="dt" sz="half" idx="10"/>
          </p:nvPr>
        </p:nvSpPr>
        <p:spPr/>
        <p:txBody>
          <a:bodyPr/>
          <a:lstStyle/>
          <a:p>
            <a:fld id="{6B42337F-5765-4909-BB39-ED0E36A8EF5D}" type="datetimeFigureOut">
              <a:rPr lang="en-US" smtClean="0"/>
              <a:t>1/8/2019</a:t>
            </a:fld>
            <a:endParaRPr lang="en-US"/>
          </a:p>
        </p:txBody>
      </p:sp>
      <p:sp>
        <p:nvSpPr>
          <p:cNvPr id="10" name="Slide Number Placeholder 9"/>
          <p:cNvSpPr>
            <a:spLocks noGrp="1"/>
          </p:cNvSpPr>
          <p:nvPr>
            <p:ph type="sldNum" sz="quarter" idx="12"/>
          </p:nvPr>
        </p:nvSpPr>
        <p:spPr/>
        <p:txBody>
          <a:bodyPr/>
          <a:lstStyle/>
          <a:p>
            <a:fld id="{12715398-DE1A-4937-AC63-32FEE66D0CEF}" type="slidenum">
              <a:rPr lang="en-US" smtClean="0"/>
              <a:t>‹#›</a:t>
            </a:fld>
            <a:endParaRPr lang="en-US"/>
          </a:p>
        </p:txBody>
      </p:sp>
    </p:spTree>
    <p:extLst>
      <p:ext uri="{BB962C8B-B14F-4D97-AF65-F5344CB8AC3E}">
        <p14:creationId xmlns:p14="http://schemas.microsoft.com/office/powerpoint/2010/main" val="3267185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fld id="{6B42337F-5765-4909-BB39-ED0E36A8EF5D}" type="datetimeFigureOut">
              <a:rPr lang="en-US" smtClean="0"/>
              <a:t>1/8/2019</a:t>
            </a:fld>
            <a:endParaRPr lang="en-US"/>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endParaRPr lang="en-US"/>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fld id="{12715398-DE1A-4937-AC63-32FEE66D0CEF}" type="slidenum">
              <a:rPr lang="en-US" smtClean="0"/>
              <a:t>‹#›</a:t>
            </a:fld>
            <a:endParaRPr lang="en-US"/>
          </a:p>
        </p:txBody>
      </p:sp>
    </p:spTree>
    <p:extLst>
      <p:ext uri="{BB962C8B-B14F-4D97-AF65-F5344CB8AC3E}">
        <p14:creationId xmlns:p14="http://schemas.microsoft.com/office/powerpoint/2010/main" val="255700033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200" b="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gi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ideo" Target="https://www.youtube.com/embed/Uxbdx-SeOOo" TargetMode="External"/><Relationship Id="rId5" Type="http://schemas.openxmlformats.org/officeDocument/2006/relationships/image" Target="../media/image22.jpeg"/><Relationship Id="rId4" Type="http://schemas.openxmlformats.org/officeDocument/2006/relationships/hyperlink" Target="https://youtu.be/Uxbdx-SeOOo"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clinicalchildpsychology.org/"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hyperlink" Target="http://www.childanxiety.net/" TargetMode="External"/><Relationship Id="rId4" Type="http://schemas.openxmlformats.org/officeDocument/2006/relationships/hyperlink" Target="http://www.adaa.org/" TargetMode="External"/></Relationships>
</file>

<file path=ppt/slides/_rels/slide37.xml.rels><?xml version="1.0" encoding="UTF-8" standalone="yes"?>
<Relationships xmlns="http://schemas.openxmlformats.org/package/2006/relationships"><Relationship Id="rId8" Type="http://schemas.openxmlformats.org/officeDocument/2006/relationships/hyperlink" Target="http://www.therapistaid.com/" TargetMode="External"/><Relationship Id="rId3" Type="http://schemas.openxmlformats.org/officeDocument/2006/relationships/hyperlink" Target="http://www.anxietybc.com/" TargetMode="External"/><Relationship Id="rId7" Type="http://schemas.openxmlformats.org/officeDocument/2006/relationships/hyperlink" Target="http://www.amazon.com/"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hyperlink" Target="https://youtu.be/KJLqOclPqis" TargetMode="External"/><Relationship Id="rId11" Type="http://schemas.openxmlformats.org/officeDocument/2006/relationships/hyperlink" Target="http://www.gozen.com/" TargetMode="External"/><Relationship Id="rId5" Type="http://schemas.openxmlformats.org/officeDocument/2006/relationships/hyperlink" Target="http://www.wayahead.org.au/" TargetMode="External"/><Relationship Id="rId10" Type="http://schemas.openxmlformats.org/officeDocument/2006/relationships/hyperlink" Target="http://www.thechaosandtheclutter.com/" TargetMode="External"/><Relationship Id="rId4" Type="http://schemas.openxmlformats.org/officeDocument/2006/relationships/hyperlink" Target="https://www.youtube.com/watch?v=r_5eiYIo1XM" TargetMode="External"/><Relationship Id="rId9" Type="http://schemas.openxmlformats.org/officeDocument/2006/relationships/hyperlink" Target="http://www.merakilane.com/"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video" Target="https://www.youtube.com/embed/-CAd9o9OlqM" TargetMode="External"/><Relationship Id="rId5" Type="http://schemas.openxmlformats.org/officeDocument/2006/relationships/image" Target="../media/image10.jpeg"/><Relationship Id="rId4" Type="http://schemas.openxmlformats.org/officeDocument/2006/relationships/hyperlink" Target="https://youtu.be/-CAd9o9Olq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hyperlink" Target="https://www.youtube.com/watch?v=r_5eiYIo1X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1"/>
          <p:cNvSpPr txBox="1">
            <a:spLocks/>
          </p:cNvSpPr>
          <p:nvPr/>
        </p:nvSpPr>
        <p:spPr>
          <a:xfrm>
            <a:off x="742075" y="179387"/>
            <a:ext cx="77724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600" dirty="0"/>
          </a:p>
        </p:txBody>
      </p:sp>
      <p:sp>
        <p:nvSpPr>
          <p:cNvPr id="9" name="Subtitle 2"/>
          <p:cNvSpPr txBox="1">
            <a:spLocks/>
          </p:cNvSpPr>
          <p:nvPr/>
        </p:nvSpPr>
        <p:spPr>
          <a:xfrm>
            <a:off x="742075" y="4713564"/>
            <a:ext cx="7639925" cy="130623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000" dirty="0" smtClean="0">
                <a:solidFill>
                  <a:schemeClr val="tx1"/>
                </a:solidFill>
              </a:rPr>
              <a:t>Marlena Jenkins, M.S., </a:t>
            </a:r>
            <a:r>
              <a:rPr lang="en-US" sz="2000" dirty="0" err="1" smtClean="0">
                <a:solidFill>
                  <a:schemeClr val="tx1"/>
                </a:solidFill>
              </a:rPr>
              <a:t>BCaBA</a:t>
            </a:r>
            <a:endParaRPr lang="en-US" sz="2000" dirty="0" smtClean="0">
              <a:solidFill>
                <a:schemeClr val="tx1"/>
              </a:solidFill>
            </a:endParaRPr>
          </a:p>
          <a:p>
            <a:r>
              <a:rPr lang="en-US" sz="2000" dirty="0" smtClean="0">
                <a:solidFill>
                  <a:schemeClr val="tx1"/>
                </a:solidFill>
              </a:rPr>
              <a:t>St. Johns County Public Schools, January 8, 2019</a:t>
            </a:r>
          </a:p>
          <a:p>
            <a:r>
              <a:rPr lang="en-US" sz="2000" dirty="0" smtClean="0">
                <a:solidFill>
                  <a:schemeClr val="tx1"/>
                </a:solidFill>
              </a:rPr>
              <a:t>University </a:t>
            </a:r>
            <a:r>
              <a:rPr lang="en-US" sz="2000" dirty="0">
                <a:solidFill>
                  <a:schemeClr val="tx1"/>
                </a:solidFill>
              </a:rPr>
              <a:t>of </a:t>
            </a:r>
            <a:r>
              <a:rPr lang="en-US" sz="2000" dirty="0" smtClean="0">
                <a:solidFill>
                  <a:schemeClr val="tx1"/>
                </a:solidFill>
              </a:rPr>
              <a:t>Florida—Jacksonville FDLRS-MDC</a:t>
            </a:r>
          </a:p>
          <a:p>
            <a:endParaRPr lang="en-US" sz="2000" dirty="0" smtClean="0">
              <a:solidFill>
                <a:schemeClr val="tx1"/>
              </a:solidFill>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19963" b="18190"/>
          <a:stretch/>
        </p:blipFill>
        <p:spPr>
          <a:xfrm>
            <a:off x="1180996" y="1676400"/>
            <a:ext cx="6896204" cy="1295400"/>
          </a:xfrm>
          <a:prstGeom prst="rect">
            <a:avLst/>
          </a:prstGeom>
        </p:spPr>
      </p:pic>
      <p:sp>
        <p:nvSpPr>
          <p:cNvPr id="10" name="TextBox 9"/>
          <p:cNvSpPr txBox="1"/>
          <p:nvPr/>
        </p:nvSpPr>
        <p:spPr>
          <a:xfrm>
            <a:off x="818275" y="3733800"/>
            <a:ext cx="7335125" cy="954107"/>
          </a:xfrm>
          <a:prstGeom prst="rect">
            <a:avLst/>
          </a:prstGeom>
          <a:noFill/>
        </p:spPr>
        <p:txBody>
          <a:bodyPr wrap="square" rtlCol="0">
            <a:spAutoFit/>
          </a:bodyPr>
          <a:lstStyle/>
          <a:p>
            <a:pPr algn="ctr"/>
            <a:r>
              <a:rPr lang="en-US" sz="2800" b="1" dirty="0" smtClean="0">
                <a:latin typeface="Aharoni" panose="02010803020104030203" pitchFamily="2" charset="-79"/>
                <a:cs typeface="Aharoni" panose="02010803020104030203" pitchFamily="2" charset="-79"/>
              </a:rPr>
              <a:t>Easy to implement strategies for parents and caregivers </a:t>
            </a:r>
            <a:endParaRPr lang="en-US" sz="2800" b="1" dirty="0">
              <a:latin typeface="Aharoni" panose="02010803020104030203" pitchFamily="2" charset="-79"/>
              <a:cs typeface="Aharoni" panose="02010803020104030203" pitchFamily="2" charset="-79"/>
            </a:endParaRPr>
          </a:p>
        </p:txBody>
      </p:sp>
      <p:sp>
        <p:nvSpPr>
          <p:cNvPr id="5" name="Rectangle 4"/>
          <p:cNvSpPr/>
          <p:nvPr/>
        </p:nvSpPr>
        <p:spPr>
          <a:xfrm>
            <a:off x="1066800" y="2819400"/>
            <a:ext cx="6937239" cy="979764"/>
          </a:xfrm>
          <a:prstGeom prst="rect">
            <a:avLst/>
          </a:prstGeom>
          <a:noFill/>
          <a:ln>
            <a:noFill/>
          </a:ln>
        </p:spPr>
        <p:txBody>
          <a:bodyPr wrap="none" lIns="91440" tIns="45720" rIns="91440" bIns="45720">
            <a:prstTxWarp prst="textDoubleWave1">
              <a:avLst>
                <a:gd name="adj1" fmla="val 12500"/>
                <a:gd name="adj2" fmla="val 0"/>
              </a:avLst>
            </a:prstTxWarp>
            <a:spAutoFit/>
          </a:bodyPr>
          <a:lstStyle/>
          <a:p>
            <a:pPr algn="ctr"/>
            <a:r>
              <a:rPr lang="en-US" sz="4400" dirty="0">
                <a:ln w="0">
                  <a:solidFill>
                    <a:srgbClr val="FF0000"/>
                  </a:solidFill>
                </a:ln>
                <a:effectLst>
                  <a:outerShdw blurRad="38100" dist="19050" dir="2700000" algn="tl" rotWithShape="0">
                    <a:schemeClr val="dk1">
                      <a:alpha val="40000"/>
                    </a:schemeClr>
                  </a:outerShdw>
                </a:effectLst>
              </a:rPr>
              <a:t>d</a:t>
            </a:r>
            <a:r>
              <a:rPr lang="en-US" sz="4400" dirty="0" smtClean="0">
                <a:ln w="0">
                  <a:solidFill>
                    <a:srgbClr val="FF0000"/>
                  </a:solidFill>
                </a:ln>
                <a:effectLst>
                  <a:outerShdw blurRad="38100" dist="19050" dir="2700000" algn="tl" rotWithShape="0">
                    <a:schemeClr val="dk1">
                      <a:alpha val="40000"/>
                    </a:schemeClr>
                  </a:outerShdw>
                </a:effectLst>
              </a:rPr>
              <a:t>isorders and symptoms in students</a:t>
            </a:r>
            <a:endParaRPr lang="en-US" sz="4400" dirty="0">
              <a:ln w="0">
                <a:solidFill>
                  <a:srgbClr val="FF0000"/>
                </a:solidFill>
              </a:ln>
              <a:effectLst>
                <a:outerShdw blurRad="38100" dist="19050" dir="2700000" algn="tl" rotWithShape="0">
                  <a:schemeClr val="dk1">
                    <a:alpha val="40000"/>
                  </a:schemeClr>
                </a:outerShdw>
              </a:effectLst>
            </a:endParaRPr>
          </a:p>
        </p:txBody>
      </p:sp>
      <p:sp>
        <p:nvSpPr>
          <p:cNvPr id="6" name="TextBox 5"/>
          <p:cNvSpPr txBox="1"/>
          <p:nvPr/>
        </p:nvSpPr>
        <p:spPr>
          <a:xfrm>
            <a:off x="-4038600" y="685800"/>
            <a:ext cx="184731" cy="369332"/>
          </a:xfrm>
          <a:prstGeom prst="rect">
            <a:avLst/>
          </a:prstGeom>
          <a:noFill/>
        </p:spPr>
        <p:txBody>
          <a:bodyPr wrap="none" rtlCol="0">
            <a:spAutoFit/>
          </a:bodyPr>
          <a:lstStyle/>
          <a:p>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6470" y="-41687"/>
            <a:ext cx="2367460" cy="1534836"/>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49012" y="170318"/>
            <a:ext cx="1265463" cy="1265463"/>
          </a:xfrm>
          <a:prstGeom prst="rect">
            <a:avLst/>
          </a:prstGeom>
        </p:spPr>
      </p:pic>
    </p:spTree>
    <p:extLst>
      <p:ext uri="{BB962C8B-B14F-4D97-AF65-F5344CB8AC3E}">
        <p14:creationId xmlns:p14="http://schemas.microsoft.com/office/powerpoint/2010/main" val="15728643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84632"/>
            <a:ext cx="7772400" cy="1088136"/>
          </a:xfrm>
        </p:spPr>
        <p:txBody>
          <a:bodyPr>
            <a:noAutofit/>
          </a:bodyPr>
          <a:lstStyle/>
          <a:p>
            <a:pPr algn="ctr"/>
            <a:r>
              <a:rPr lang="en-US" sz="4000" dirty="0" smtClean="0"/>
              <a:t>Specific Phobias</a:t>
            </a:r>
            <a:br>
              <a:rPr lang="en-US" sz="4000" dirty="0" smtClean="0"/>
            </a:br>
            <a:r>
              <a:rPr lang="en-US" sz="4000" dirty="0" smtClean="0"/>
              <a:t>-clinical description-</a:t>
            </a:r>
            <a:endParaRPr lang="en-US" sz="4000" dirty="0"/>
          </a:p>
        </p:txBody>
      </p:sp>
      <p:sp>
        <p:nvSpPr>
          <p:cNvPr id="3" name="Content Placeholder 2"/>
          <p:cNvSpPr>
            <a:spLocks noGrp="1"/>
          </p:cNvSpPr>
          <p:nvPr>
            <p:ph idx="1"/>
          </p:nvPr>
        </p:nvSpPr>
        <p:spPr>
          <a:xfrm>
            <a:off x="366252" y="1600200"/>
            <a:ext cx="8458200" cy="4191000"/>
          </a:xfrm>
        </p:spPr>
        <p:txBody>
          <a:bodyPr>
            <a:normAutofit/>
          </a:bodyPr>
          <a:lstStyle/>
          <a:p>
            <a:r>
              <a:rPr lang="en-US" dirty="0" smtClean="0"/>
              <a:t>Marked and persistent fear that is excessive or unreasonable, cued by the presence or anticipation of a specific object or situation.</a:t>
            </a:r>
          </a:p>
          <a:p>
            <a:r>
              <a:rPr lang="en-US" dirty="0" smtClean="0"/>
              <a:t>The phobic object/situation is actively avoided or endured with intense fear or distress. </a:t>
            </a:r>
          </a:p>
          <a:p>
            <a:pPr lvl="1"/>
            <a:r>
              <a:rPr lang="en-US" dirty="0" smtClean="0"/>
              <a:t>Will almost always provoke an immediate anxiety response</a:t>
            </a:r>
          </a:p>
          <a:p>
            <a:r>
              <a:rPr lang="en-US" dirty="0" smtClean="0"/>
              <a:t>Fear is recognized as being excessive or unreasonable.</a:t>
            </a:r>
          </a:p>
          <a:p>
            <a:r>
              <a:rPr lang="en-US" dirty="0" smtClean="0"/>
              <a:t>Symptoms last at least 6 months.</a:t>
            </a:r>
          </a:p>
          <a:p>
            <a:pPr marL="0" indent="0">
              <a:buNone/>
            </a:pPr>
            <a:endParaRPr lang="en-US" dirty="0" smtClean="0"/>
          </a:p>
          <a:p>
            <a:pPr lvl="1"/>
            <a:endParaRPr lang="en-US" sz="2800" dirty="0" smtClean="0"/>
          </a:p>
        </p:txBody>
      </p:sp>
    </p:spTree>
    <p:extLst>
      <p:ext uri="{BB962C8B-B14F-4D97-AF65-F5344CB8AC3E}">
        <p14:creationId xmlns:p14="http://schemas.microsoft.com/office/powerpoint/2010/main" val="29316613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676400"/>
            <a:ext cx="3657600" cy="640080"/>
          </a:xfrm>
        </p:spPr>
        <p:txBody>
          <a:bodyPr/>
          <a:lstStyle/>
          <a:p>
            <a:r>
              <a:rPr lang="en-US" dirty="0" smtClean="0"/>
              <a:t>Boys Fears – Free Option</a:t>
            </a:r>
            <a:endParaRPr lang="en-US" dirty="0"/>
          </a:p>
        </p:txBody>
      </p:sp>
      <p:sp>
        <p:nvSpPr>
          <p:cNvPr id="4" name="Content Placeholder 3"/>
          <p:cNvSpPr>
            <a:spLocks noGrp="1"/>
          </p:cNvSpPr>
          <p:nvPr>
            <p:ph sz="half" idx="2"/>
          </p:nvPr>
        </p:nvSpPr>
        <p:spPr>
          <a:xfrm>
            <a:off x="685800" y="2209800"/>
            <a:ext cx="3657600" cy="3581400"/>
          </a:xfrm>
        </p:spPr>
        <p:txBody>
          <a:bodyPr>
            <a:normAutofit fontScale="92500" lnSpcReduction="20000"/>
          </a:bodyPr>
          <a:lstStyle/>
          <a:p>
            <a:r>
              <a:rPr lang="en-US" dirty="0" smtClean="0"/>
              <a:t>Spiders</a:t>
            </a:r>
          </a:p>
          <a:p>
            <a:r>
              <a:rPr lang="en-US" dirty="0" smtClean="0"/>
              <a:t>Predators</a:t>
            </a:r>
          </a:p>
          <a:p>
            <a:r>
              <a:rPr lang="en-US" dirty="0" smtClean="0"/>
              <a:t>Being hit by a car</a:t>
            </a:r>
          </a:p>
          <a:p>
            <a:r>
              <a:rPr lang="en-US" dirty="0" smtClean="0"/>
              <a:t>Snakes</a:t>
            </a:r>
          </a:p>
          <a:p>
            <a:r>
              <a:rPr lang="en-US" dirty="0" smtClean="0"/>
              <a:t>Burglar</a:t>
            </a:r>
          </a:p>
          <a:p>
            <a:r>
              <a:rPr lang="en-US" dirty="0" smtClean="0"/>
              <a:t>Frightening movies</a:t>
            </a:r>
          </a:p>
          <a:p>
            <a:r>
              <a:rPr lang="en-US" dirty="0" smtClean="0"/>
              <a:t>The dark</a:t>
            </a:r>
          </a:p>
          <a:p>
            <a:r>
              <a:rPr lang="en-US" dirty="0" smtClean="0"/>
              <a:t>Being teased</a:t>
            </a:r>
          </a:p>
          <a:p>
            <a:r>
              <a:rPr lang="en-US" dirty="0" smtClean="0"/>
              <a:t>Frightening dreams</a:t>
            </a:r>
          </a:p>
          <a:p>
            <a:r>
              <a:rPr lang="en-US" dirty="0" smtClean="0"/>
              <a:t>Medical operations</a:t>
            </a:r>
            <a:endParaRPr lang="en-US" dirty="0"/>
          </a:p>
        </p:txBody>
      </p:sp>
      <p:sp>
        <p:nvSpPr>
          <p:cNvPr id="5" name="Text Placeholder 4"/>
          <p:cNvSpPr>
            <a:spLocks noGrp="1"/>
          </p:cNvSpPr>
          <p:nvPr>
            <p:ph type="body" sz="quarter" idx="3"/>
          </p:nvPr>
        </p:nvSpPr>
        <p:spPr>
          <a:xfrm>
            <a:off x="4820793" y="1676400"/>
            <a:ext cx="3657600" cy="640080"/>
          </a:xfrm>
        </p:spPr>
        <p:txBody>
          <a:bodyPr/>
          <a:lstStyle/>
          <a:p>
            <a:r>
              <a:rPr lang="en-US" dirty="0" smtClean="0"/>
              <a:t>Girls Fears – Free Option</a:t>
            </a:r>
            <a:endParaRPr lang="en-US" dirty="0"/>
          </a:p>
        </p:txBody>
      </p:sp>
      <p:sp>
        <p:nvSpPr>
          <p:cNvPr id="6" name="Content Placeholder 5"/>
          <p:cNvSpPr>
            <a:spLocks noGrp="1"/>
          </p:cNvSpPr>
          <p:nvPr>
            <p:ph sz="quarter" idx="4"/>
          </p:nvPr>
        </p:nvSpPr>
        <p:spPr>
          <a:xfrm>
            <a:off x="4820793" y="2209800"/>
            <a:ext cx="3657600" cy="3886200"/>
          </a:xfrm>
        </p:spPr>
        <p:txBody>
          <a:bodyPr>
            <a:normAutofit fontScale="92500" lnSpcReduction="20000"/>
          </a:bodyPr>
          <a:lstStyle/>
          <a:p>
            <a:r>
              <a:rPr lang="en-US" dirty="0" smtClean="0"/>
              <a:t>Spiders</a:t>
            </a:r>
          </a:p>
          <a:p>
            <a:r>
              <a:rPr lang="en-US" dirty="0" smtClean="0"/>
              <a:t>Being kidnapped</a:t>
            </a:r>
          </a:p>
          <a:p>
            <a:r>
              <a:rPr lang="en-US" dirty="0" smtClean="0"/>
              <a:t>Parents dying</a:t>
            </a:r>
          </a:p>
          <a:p>
            <a:r>
              <a:rPr lang="en-US" dirty="0" smtClean="0"/>
              <a:t>The dark</a:t>
            </a:r>
          </a:p>
          <a:p>
            <a:r>
              <a:rPr lang="en-US" dirty="0" smtClean="0"/>
              <a:t>Frightening movies</a:t>
            </a:r>
          </a:p>
          <a:p>
            <a:r>
              <a:rPr lang="en-US" dirty="0" smtClean="0"/>
              <a:t>Thunderstorms</a:t>
            </a:r>
          </a:p>
          <a:p>
            <a:r>
              <a:rPr lang="en-US" dirty="0" smtClean="0"/>
              <a:t>Being teased</a:t>
            </a:r>
          </a:p>
          <a:p>
            <a:r>
              <a:rPr lang="en-US" dirty="0" smtClean="0"/>
              <a:t>Bats </a:t>
            </a:r>
          </a:p>
          <a:p>
            <a:r>
              <a:rPr lang="en-US" dirty="0" smtClean="0"/>
              <a:t>Bats/ghosts/spooky things</a:t>
            </a:r>
          </a:p>
          <a:p>
            <a:r>
              <a:rPr lang="en-US" dirty="0" smtClean="0"/>
              <a:t>Sleeping in the dark/Making a mistake</a:t>
            </a:r>
            <a:endParaRPr lang="en-US" dirty="0"/>
          </a:p>
        </p:txBody>
      </p:sp>
      <p:sp>
        <p:nvSpPr>
          <p:cNvPr id="7" name="Title 1"/>
          <p:cNvSpPr>
            <a:spLocks noGrp="1"/>
          </p:cNvSpPr>
          <p:nvPr>
            <p:ph type="title"/>
          </p:nvPr>
        </p:nvSpPr>
        <p:spPr>
          <a:xfrm>
            <a:off x="685800" y="484632"/>
            <a:ext cx="7772400" cy="1088136"/>
          </a:xfrm>
        </p:spPr>
        <p:txBody>
          <a:bodyPr>
            <a:noAutofit/>
          </a:bodyPr>
          <a:lstStyle/>
          <a:p>
            <a:pPr algn="ctr"/>
            <a:r>
              <a:rPr lang="en-US" sz="4000" dirty="0" smtClean="0"/>
              <a:t>Specific Phobias</a:t>
            </a:r>
            <a:br>
              <a:rPr lang="en-US" sz="4000" dirty="0" smtClean="0"/>
            </a:br>
            <a:r>
              <a:rPr lang="en-US" sz="4000" dirty="0" smtClean="0"/>
              <a:t>-gender differences</a:t>
            </a:r>
            <a:endParaRPr lang="en-US" sz="4000" dirty="0"/>
          </a:p>
        </p:txBody>
      </p:sp>
      <p:sp>
        <p:nvSpPr>
          <p:cNvPr id="10" name="TextBox 9"/>
          <p:cNvSpPr txBox="1"/>
          <p:nvPr/>
        </p:nvSpPr>
        <p:spPr>
          <a:xfrm>
            <a:off x="533400" y="5943600"/>
            <a:ext cx="7924800" cy="830997"/>
          </a:xfrm>
          <a:prstGeom prst="rect">
            <a:avLst/>
          </a:prstGeom>
          <a:noFill/>
        </p:spPr>
        <p:txBody>
          <a:bodyPr wrap="square" rtlCol="0">
            <a:spAutoFit/>
          </a:bodyPr>
          <a:lstStyle/>
          <a:p>
            <a:r>
              <a:rPr lang="en-US" sz="1600" dirty="0" smtClean="0"/>
              <a:t>Source: </a:t>
            </a:r>
            <a:r>
              <a:rPr lang="en-US" sz="1600" dirty="0" err="1" smtClean="0"/>
              <a:t>Muris</a:t>
            </a:r>
            <a:r>
              <a:rPr lang="en-US" sz="1600" dirty="0" smtClean="0"/>
              <a:t>, P., </a:t>
            </a:r>
            <a:r>
              <a:rPr lang="en-US" sz="1600" dirty="0" err="1" smtClean="0"/>
              <a:t>Merckelbach</a:t>
            </a:r>
            <a:r>
              <a:rPr lang="en-US" sz="1600" dirty="0" smtClean="0"/>
              <a:t>, H., &amp; </a:t>
            </a:r>
            <a:r>
              <a:rPr lang="en-US" sz="1600" dirty="0" err="1" smtClean="0"/>
              <a:t>Collaris</a:t>
            </a:r>
            <a:r>
              <a:rPr lang="en-US" sz="1600" dirty="0" smtClean="0"/>
              <a:t>, R. (1997).</a:t>
            </a:r>
          </a:p>
          <a:p>
            <a:r>
              <a:rPr lang="en-US" sz="1600" dirty="0" smtClean="0"/>
              <a:t>Common childhood fears and their origins. </a:t>
            </a:r>
          </a:p>
          <a:p>
            <a:r>
              <a:rPr lang="en-US" sz="1600" i="1" dirty="0" smtClean="0"/>
              <a:t>Behavior Research and Therapy</a:t>
            </a:r>
            <a:r>
              <a:rPr lang="en-US" sz="1600" dirty="0" smtClean="0"/>
              <a:t>, 35(10), 929-937</a:t>
            </a:r>
            <a:endParaRPr lang="en-US" sz="1600" dirty="0"/>
          </a:p>
        </p:txBody>
      </p:sp>
    </p:spTree>
    <p:extLst>
      <p:ext uri="{BB962C8B-B14F-4D97-AF65-F5344CB8AC3E}">
        <p14:creationId xmlns:p14="http://schemas.microsoft.com/office/powerpoint/2010/main" val="13829871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84632"/>
            <a:ext cx="7772400" cy="1088136"/>
          </a:xfrm>
        </p:spPr>
        <p:txBody>
          <a:bodyPr>
            <a:normAutofit/>
          </a:bodyPr>
          <a:lstStyle/>
          <a:p>
            <a:pPr algn="ctr"/>
            <a:r>
              <a:rPr lang="en-US" sz="4000" dirty="0" smtClean="0"/>
              <a:t>Obsessive-Compulsive Disorder</a:t>
            </a:r>
            <a:endParaRPr lang="en-US" sz="4000" dirty="0"/>
          </a:p>
        </p:txBody>
      </p:sp>
      <p:sp>
        <p:nvSpPr>
          <p:cNvPr id="4" name="TextBox 3"/>
          <p:cNvSpPr txBox="1"/>
          <p:nvPr/>
        </p:nvSpPr>
        <p:spPr>
          <a:xfrm>
            <a:off x="457200" y="1950184"/>
            <a:ext cx="8153400" cy="4401205"/>
          </a:xfrm>
          <a:prstGeom prst="rect">
            <a:avLst/>
          </a:prstGeom>
          <a:noFill/>
        </p:spPr>
        <p:txBody>
          <a:bodyPr wrap="square" rtlCol="0">
            <a:spAutoFit/>
          </a:bodyPr>
          <a:lstStyle/>
          <a:p>
            <a:pPr marL="457200" indent="-457200">
              <a:buFont typeface="Arial" pitchFamily="34" charset="0"/>
              <a:buChar char="•"/>
            </a:pPr>
            <a:r>
              <a:rPr lang="en-US" sz="2000" dirty="0" smtClean="0"/>
              <a:t>Characterized </a:t>
            </a:r>
            <a:r>
              <a:rPr lang="en-US" sz="2000" dirty="0"/>
              <a:t>by obsessive, intrusive thoughts (e.g. constantly worrying about staying clean, or about one's body size) that trigger related, compulsive behaviors (e.g. repeated hand-washing, or excessive exercise). </a:t>
            </a:r>
            <a:endParaRPr lang="en-US" sz="2000" dirty="0" smtClean="0"/>
          </a:p>
          <a:p>
            <a:pPr marL="457200" indent="-457200">
              <a:buFont typeface="Arial" pitchFamily="34" charset="0"/>
              <a:buChar char="•"/>
            </a:pPr>
            <a:endParaRPr lang="en-US" sz="2000" dirty="0"/>
          </a:p>
          <a:p>
            <a:pPr marL="457200" indent="-457200">
              <a:buFont typeface="Arial" pitchFamily="34" charset="0"/>
              <a:buChar char="•"/>
            </a:pPr>
            <a:r>
              <a:rPr lang="en-US" sz="2000" dirty="0" smtClean="0"/>
              <a:t>These </a:t>
            </a:r>
            <a:r>
              <a:rPr lang="en-US" sz="2000" dirty="0"/>
              <a:t>behaviors are performed to alleviate the anxiety associated with the obsessive thoughts</a:t>
            </a:r>
            <a:r>
              <a:rPr lang="en-US" sz="2000" dirty="0" smtClean="0"/>
              <a:t>.</a:t>
            </a:r>
          </a:p>
          <a:p>
            <a:pPr marL="457200" indent="-457200">
              <a:buFont typeface="Arial" pitchFamily="34" charset="0"/>
              <a:buChar char="•"/>
            </a:pPr>
            <a:endParaRPr lang="en-US" sz="2000" dirty="0"/>
          </a:p>
          <a:p>
            <a:pPr marL="457200" indent="-457200">
              <a:buFont typeface="Arial" pitchFamily="34" charset="0"/>
              <a:buChar char="•"/>
            </a:pPr>
            <a:r>
              <a:rPr lang="en-US" sz="2000" dirty="0" smtClean="0"/>
              <a:t>Obsessions/compulsions interfere with social or work interactions.</a:t>
            </a:r>
          </a:p>
          <a:p>
            <a:pPr marL="457200" indent="-457200">
              <a:buFont typeface="Arial" pitchFamily="34" charset="0"/>
              <a:buChar char="•"/>
            </a:pPr>
            <a:endParaRPr lang="en-US" sz="2000" dirty="0"/>
          </a:p>
          <a:p>
            <a:pPr marL="457200" indent="-457200">
              <a:buFont typeface="Arial" pitchFamily="34" charset="0"/>
              <a:buChar char="•"/>
            </a:pPr>
            <a:r>
              <a:rPr lang="en-US" sz="2000" dirty="0"/>
              <a:t>The symptoms are not triggered by a) the physiological effects of a substance (i.e. drugs or alcohol) or b) another medical condition (e.g., excoriation or hoarding).</a:t>
            </a:r>
            <a:endParaRPr lang="en-US" sz="2000" dirty="0" smtClean="0"/>
          </a:p>
        </p:txBody>
      </p:sp>
    </p:spTree>
    <p:extLst>
      <p:ext uri="{BB962C8B-B14F-4D97-AF65-F5344CB8AC3E}">
        <p14:creationId xmlns:p14="http://schemas.microsoft.com/office/powerpoint/2010/main" val="10587553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84632"/>
            <a:ext cx="7772400" cy="1088136"/>
          </a:xfrm>
        </p:spPr>
        <p:txBody>
          <a:bodyPr>
            <a:normAutofit/>
          </a:bodyPr>
          <a:lstStyle/>
          <a:p>
            <a:pPr algn="ctr"/>
            <a:r>
              <a:rPr lang="en-US" sz="4000" dirty="0" smtClean="0"/>
              <a:t>Obsessions and Compulsions</a:t>
            </a:r>
            <a:endParaRPr lang="en-US" sz="4000" dirty="0"/>
          </a:p>
        </p:txBody>
      </p:sp>
      <p:sp>
        <p:nvSpPr>
          <p:cNvPr id="3" name="Content Placeholder 2"/>
          <p:cNvSpPr>
            <a:spLocks noGrp="1"/>
          </p:cNvSpPr>
          <p:nvPr>
            <p:ph idx="1"/>
          </p:nvPr>
        </p:nvSpPr>
        <p:spPr>
          <a:xfrm>
            <a:off x="685800" y="1752600"/>
            <a:ext cx="7772400" cy="4419600"/>
          </a:xfrm>
        </p:spPr>
        <p:txBody>
          <a:bodyPr>
            <a:normAutofit lnSpcReduction="10000"/>
          </a:bodyPr>
          <a:lstStyle/>
          <a:p>
            <a:r>
              <a:rPr lang="en-US" dirty="0"/>
              <a:t>Obsessions:</a:t>
            </a:r>
          </a:p>
          <a:p>
            <a:pPr lvl="1"/>
            <a:r>
              <a:rPr lang="en-US" dirty="0"/>
              <a:t>Recurrent &amp; persistent thoughts/urges/images that are experienced as intrusive &amp; unwanted</a:t>
            </a:r>
          </a:p>
          <a:p>
            <a:pPr lvl="1"/>
            <a:r>
              <a:rPr lang="en-US" dirty="0"/>
              <a:t>Individual attempts to ignore or suppress thoughts/urges/images, or tries to neutralize them with some other thought or action (i.e., performing a compulsion)</a:t>
            </a:r>
          </a:p>
          <a:p>
            <a:r>
              <a:rPr lang="en-US" dirty="0"/>
              <a:t>Compulsions:</a:t>
            </a:r>
          </a:p>
          <a:p>
            <a:pPr lvl="1"/>
            <a:r>
              <a:rPr lang="en-US" dirty="0"/>
              <a:t>Repetitive behaviors (e.g., hand washing, ordering, checking) or mental acts (e.g., </a:t>
            </a:r>
            <a:r>
              <a:rPr lang="en-US" dirty="0" smtClean="0"/>
              <a:t>counting</a:t>
            </a:r>
            <a:r>
              <a:rPr lang="en-US" dirty="0"/>
              <a:t>, repeating words silently) that individual feels driven to perform in response to an obsession or according to rules that must be applied rigidly.</a:t>
            </a:r>
          </a:p>
          <a:p>
            <a:pPr lvl="1"/>
            <a:r>
              <a:rPr lang="en-US" dirty="0"/>
              <a:t>Behaviors or mental acts are aimed at preventing/reducing anxiety/distress, or preventing some dreaded event/situation.</a:t>
            </a:r>
          </a:p>
          <a:p>
            <a:r>
              <a:rPr lang="en-US" dirty="0"/>
              <a:t>Obsessions or compulsions are time-consuming (e.g., take &gt;1 hour/day) or cause distress/impairment in functioning</a:t>
            </a:r>
          </a:p>
          <a:p>
            <a:pPr marL="457200" indent="-457200">
              <a:buFont typeface="Arial" pitchFamily="34" charset="0"/>
              <a:buChar char="•"/>
            </a:pPr>
            <a:endParaRPr lang="en-US" dirty="0">
              <a:solidFill>
                <a:prstClr val="black"/>
              </a:solidFill>
            </a:endParaRPr>
          </a:p>
          <a:p>
            <a:pPr marL="457200" indent="-457200">
              <a:buFont typeface="Arial" pitchFamily="34" charset="0"/>
              <a:buChar char="•"/>
            </a:pPr>
            <a:endParaRPr lang="en-US" dirty="0">
              <a:solidFill>
                <a:prstClr val="black"/>
              </a:solidFill>
            </a:endParaRPr>
          </a:p>
          <a:p>
            <a:pPr marL="457200" indent="-457200">
              <a:buFont typeface="Arial" pitchFamily="34" charset="0"/>
              <a:buChar char="•"/>
            </a:pPr>
            <a:endParaRPr lang="en-US" dirty="0">
              <a:solidFill>
                <a:prstClr val="black"/>
              </a:solidFill>
            </a:endParaRPr>
          </a:p>
          <a:p>
            <a:pPr marL="457200" indent="-457200">
              <a:buFont typeface="Arial" pitchFamily="34" charset="0"/>
              <a:buChar char="•"/>
            </a:pPr>
            <a:endParaRPr lang="en-US" dirty="0">
              <a:solidFill>
                <a:prstClr val="black"/>
              </a:solidFill>
            </a:endParaRPr>
          </a:p>
          <a:p>
            <a:pPr marL="457200" lvl="1" indent="0">
              <a:buNone/>
            </a:pPr>
            <a:endParaRPr lang="en-US" dirty="0"/>
          </a:p>
        </p:txBody>
      </p:sp>
    </p:spTree>
    <p:extLst>
      <p:ext uri="{BB962C8B-B14F-4D97-AF65-F5344CB8AC3E}">
        <p14:creationId xmlns:p14="http://schemas.microsoft.com/office/powerpoint/2010/main" val="478930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83464"/>
            <a:ext cx="7772400" cy="1088136"/>
          </a:xfrm>
        </p:spPr>
        <p:txBody>
          <a:bodyPr>
            <a:normAutofit/>
          </a:bodyPr>
          <a:lstStyle/>
          <a:p>
            <a:pPr algn="ctr"/>
            <a:r>
              <a:rPr lang="en-US" sz="4000" dirty="0" smtClean="0"/>
              <a:t>Panic Disorder</a:t>
            </a:r>
            <a:endParaRPr lang="en-US" sz="4000" dirty="0"/>
          </a:p>
        </p:txBody>
      </p:sp>
      <p:sp>
        <p:nvSpPr>
          <p:cNvPr id="3" name="Content Placeholder 2"/>
          <p:cNvSpPr>
            <a:spLocks noGrp="1"/>
          </p:cNvSpPr>
          <p:nvPr>
            <p:ph idx="1"/>
          </p:nvPr>
        </p:nvSpPr>
        <p:spPr>
          <a:xfrm>
            <a:off x="685800" y="1371600"/>
            <a:ext cx="7772400" cy="4800600"/>
          </a:xfrm>
        </p:spPr>
        <p:txBody>
          <a:bodyPr>
            <a:normAutofit fontScale="92500" lnSpcReduction="20000"/>
          </a:bodyPr>
          <a:lstStyle/>
          <a:p>
            <a:r>
              <a:rPr lang="en-US" dirty="0"/>
              <a:t>Recurrent expected or unexpected panic attacks AND one or more of the following symptoms for </a:t>
            </a:r>
            <a:r>
              <a:rPr lang="en-US" b="1" i="1" dirty="0"/>
              <a:t>at least one month</a:t>
            </a:r>
            <a:r>
              <a:rPr lang="en-US" dirty="0"/>
              <a:t>: </a:t>
            </a:r>
          </a:p>
          <a:p>
            <a:pPr lvl="1"/>
            <a:r>
              <a:rPr lang="en-US" dirty="0"/>
              <a:t>Pounding heart</a:t>
            </a:r>
          </a:p>
          <a:p>
            <a:pPr lvl="1"/>
            <a:r>
              <a:rPr lang="en-US" dirty="0"/>
              <a:t>Sweatiness</a:t>
            </a:r>
          </a:p>
          <a:p>
            <a:pPr lvl="1"/>
            <a:r>
              <a:rPr lang="en-US" dirty="0"/>
              <a:t>Feeling of weakness</a:t>
            </a:r>
          </a:p>
          <a:p>
            <a:pPr lvl="1"/>
            <a:r>
              <a:rPr lang="en-US" dirty="0"/>
              <a:t>Faintness</a:t>
            </a:r>
          </a:p>
          <a:p>
            <a:pPr lvl="1"/>
            <a:r>
              <a:rPr lang="en-US" dirty="0"/>
              <a:t>Dizziness</a:t>
            </a:r>
          </a:p>
          <a:p>
            <a:pPr lvl="1"/>
            <a:r>
              <a:rPr lang="en-US" dirty="0"/>
              <a:t>Tingling or numbness in hands</a:t>
            </a:r>
          </a:p>
          <a:p>
            <a:pPr lvl="1"/>
            <a:r>
              <a:rPr lang="en-US" dirty="0"/>
              <a:t>Feeling flushed</a:t>
            </a:r>
          </a:p>
          <a:p>
            <a:pPr lvl="1"/>
            <a:r>
              <a:rPr lang="en-US" dirty="0"/>
              <a:t>Sense of unreality</a:t>
            </a:r>
          </a:p>
          <a:p>
            <a:pPr lvl="1"/>
            <a:r>
              <a:rPr lang="en-US" dirty="0"/>
              <a:t>Feeling of loss of control or losing one's mind</a:t>
            </a:r>
          </a:p>
          <a:p>
            <a:pPr lvl="1"/>
            <a:r>
              <a:rPr lang="en-US" dirty="0"/>
              <a:t>Fear of dying or something physically wrong (e.g., heart attack, stroke</a:t>
            </a:r>
            <a:r>
              <a:rPr lang="en-US" dirty="0" smtClean="0"/>
              <a:t>)</a:t>
            </a:r>
          </a:p>
          <a:p>
            <a:r>
              <a:rPr lang="en-US" dirty="0"/>
              <a:t>At least 1 of the attacks has been followed by 1 month (or more) of one or both of the following:</a:t>
            </a:r>
          </a:p>
          <a:p>
            <a:pPr lvl="1"/>
            <a:r>
              <a:rPr lang="en-US" dirty="0"/>
              <a:t>Persistent concern or worry about future/additional panic attacks or their consequences</a:t>
            </a:r>
          </a:p>
          <a:p>
            <a:pPr lvl="1"/>
            <a:r>
              <a:rPr lang="en-US" dirty="0"/>
              <a:t>A significant change in behavior related to the attacks (e.g., behaviors designed to avoid panic attacks)</a:t>
            </a:r>
          </a:p>
          <a:p>
            <a:pPr lvl="1"/>
            <a:endParaRPr lang="en-US" dirty="0"/>
          </a:p>
        </p:txBody>
      </p:sp>
    </p:spTree>
    <p:extLst>
      <p:ext uri="{BB962C8B-B14F-4D97-AF65-F5344CB8AC3E}">
        <p14:creationId xmlns:p14="http://schemas.microsoft.com/office/powerpoint/2010/main" val="19314953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84632"/>
            <a:ext cx="7772400" cy="1088136"/>
          </a:xfrm>
        </p:spPr>
        <p:txBody>
          <a:bodyPr>
            <a:normAutofit fontScale="90000"/>
          </a:bodyPr>
          <a:lstStyle/>
          <a:p>
            <a:pPr algn="ctr"/>
            <a:r>
              <a:rPr lang="en-US" dirty="0" smtClean="0"/>
              <a:t>Social Anxiety Disorder</a:t>
            </a:r>
            <a:br>
              <a:rPr lang="en-US" dirty="0" smtClean="0"/>
            </a:br>
            <a:r>
              <a:rPr lang="en-US" dirty="0" smtClean="0"/>
              <a:t>-clinical definition-</a:t>
            </a:r>
            <a:endParaRPr lang="en-US" dirty="0"/>
          </a:p>
        </p:txBody>
      </p:sp>
      <p:sp>
        <p:nvSpPr>
          <p:cNvPr id="3" name="Content Placeholder 2"/>
          <p:cNvSpPr>
            <a:spLocks noGrp="1"/>
          </p:cNvSpPr>
          <p:nvPr>
            <p:ph idx="1"/>
          </p:nvPr>
        </p:nvSpPr>
        <p:spPr>
          <a:xfrm>
            <a:off x="457200" y="1600200"/>
            <a:ext cx="8229600" cy="4525963"/>
          </a:xfrm>
        </p:spPr>
        <p:txBody>
          <a:bodyPr>
            <a:normAutofit/>
          </a:bodyPr>
          <a:lstStyle/>
          <a:p>
            <a:r>
              <a:rPr lang="en-US" dirty="0" smtClean="0"/>
              <a:t>Marked fear or anxiety about 1 or more social situations in which the individual is exposed to possible scrutiny (embarrassment or  criticism) by others. </a:t>
            </a:r>
          </a:p>
          <a:p>
            <a:r>
              <a:rPr lang="en-US" dirty="0" smtClean="0"/>
              <a:t>The individual fears that he or she will act in a way or show anxiety symptoms that will be negatively evaluated.</a:t>
            </a:r>
          </a:p>
          <a:p>
            <a:r>
              <a:rPr lang="en-US" dirty="0" smtClean="0"/>
              <a:t>The social situations almost always provoke fear or anxiety. </a:t>
            </a:r>
          </a:p>
          <a:p>
            <a:r>
              <a:rPr lang="en-US" dirty="0">
                <a:solidFill>
                  <a:prstClr val="black"/>
                </a:solidFill>
              </a:rPr>
              <a:t>Symptoms last at least </a:t>
            </a:r>
            <a:r>
              <a:rPr lang="en-US" dirty="0" smtClean="0">
                <a:solidFill>
                  <a:prstClr val="black"/>
                </a:solidFill>
              </a:rPr>
              <a:t>6 months </a:t>
            </a:r>
            <a:r>
              <a:rPr lang="en-US" dirty="0">
                <a:solidFill>
                  <a:prstClr val="black"/>
                </a:solidFill>
              </a:rPr>
              <a:t>in children and adolescents.</a:t>
            </a:r>
          </a:p>
          <a:p>
            <a:pPr marL="0" indent="0">
              <a:buNone/>
            </a:pPr>
            <a:endParaRPr lang="en-US" dirty="0" smtClean="0"/>
          </a:p>
          <a:p>
            <a:r>
              <a:rPr lang="en-US" i="1" dirty="0" smtClean="0"/>
              <a:t>Generalized</a:t>
            </a:r>
            <a:r>
              <a:rPr lang="en-US" dirty="0" smtClean="0"/>
              <a:t> </a:t>
            </a:r>
            <a:r>
              <a:rPr lang="en-US" dirty="0"/>
              <a:t>– fear is present across any social situations </a:t>
            </a:r>
          </a:p>
          <a:p>
            <a:r>
              <a:rPr lang="en-US" i="1" dirty="0"/>
              <a:t>Specific</a:t>
            </a:r>
            <a:r>
              <a:rPr lang="en-US" dirty="0"/>
              <a:t> – eating in public, public speaking, </a:t>
            </a:r>
            <a:r>
              <a:rPr lang="en-US" dirty="0" smtClean="0"/>
              <a:t>talking with certain roles</a:t>
            </a:r>
            <a:endParaRPr lang="en-US" dirty="0"/>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08960" y="5334000"/>
            <a:ext cx="2926080" cy="1377696"/>
          </a:xfrm>
          <a:prstGeom prst="rect">
            <a:avLst/>
          </a:prstGeom>
          <a:effectLst>
            <a:softEdge rad="127000"/>
          </a:effectLst>
        </p:spPr>
      </p:pic>
    </p:spTree>
    <p:extLst>
      <p:ext uri="{BB962C8B-B14F-4D97-AF65-F5344CB8AC3E}">
        <p14:creationId xmlns:p14="http://schemas.microsoft.com/office/powerpoint/2010/main" val="11471977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0" y="4648200"/>
            <a:ext cx="870204" cy="870204"/>
          </a:xfrm>
          <a:prstGeom prst="rect">
            <a:avLst/>
          </a:prstGeom>
        </p:spPr>
      </p:pic>
      <p:sp>
        <p:nvSpPr>
          <p:cNvPr id="2" name="Title 1"/>
          <p:cNvSpPr>
            <a:spLocks noGrp="1"/>
          </p:cNvSpPr>
          <p:nvPr>
            <p:ph type="title"/>
          </p:nvPr>
        </p:nvSpPr>
        <p:spPr>
          <a:xfrm>
            <a:off x="685800" y="484632"/>
            <a:ext cx="7772400" cy="1088136"/>
          </a:xfrm>
        </p:spPr>
        <p:txBody>
          <a:bodyPr>
            <a:normAutofit fontScale="90000"/>
          </a:bodyPr>
          <a:lstStyle/>
          <a:p>
            <a:pPr algn="ctr"/>
            <a:r>
              <a:rPr lang="en-US" sz="4000" dirty="0" smtClean="0"/>
              <a:t>Social anxiety disorder</a:t>
            </a:r>
            <a:br>
              <a:rPr lang="en-US" sz="4000" dirty="0" smtClean="0"/>
            </a:br>
            <a:r>
              <a:rPr lang="en-US" sz="4000" dirty="0" smtClean="0"/>
              <a:t>-symptoms-</a:t>
            </a:r>
            <a:endParaRPr lang="en-US" sz="4000" dirty="0"/>
          </a:p>
        </p:txBody>
      </p:sp>
      <p:sp>
        <p:nvSpPr>
          <p:cNvPr id="3" name="Content Placeholder 2"/>
          <p:cNvSpPr>
            <a:spLocks noGrp="1"/>
          </p:cNvSpPr>
          <p:nvPr>
            <p:ph idx="1"/>
          </p:nvPr>
        </p:nvSpPr>
        <p:spPr>
          <a:xfrm>
            <a:off x="685800" y="1828800"/>
            <a:ext cx="7772400" cy="4800600"/>
          </a:xfrm>
        </p:spPr>
        <p:txBody>
          <a:bodyPr/>
          <a:lstStyle/>
          <a:p>
            <a:r>
              <a:rPr lang="en-US" dirty="0"/>
              <a:t>Significant and persistent fear of one (or more) social or performance situations in which the individual is exposed to unfamiliar people, or to possible scrutiny by others due to fear of humiliation or embarrassment. </a:t>
            </a:r>
            <a:r>
              <a:rPr lang="en-US" i="1" dirty="0"/>
              <a:t>Note: In children, the anxiety must be present in peer situations and not only in interactions with adults.</a:t>
            </a:r>
            <a:endParaRPr lang="en-US" dirty="0"/>
          </a:p>
          <a:p>
            <a:r>
              <a:rPr lang="en-US" dirty="0"/>
              <a:t>Exposure to the feared social or performance situation provokes significant </a:t>
            </a:r>
            <a:r>
              <a:rPr lang="en-US" dirty="0" smtClean="0"/>
              <a:t>anxiety.</a:t>
            </a:r>
          </a:p>
          <a:p>
            <a:r>
              <a:rPr lang="en-US" dirty="0" smtClean="0"/>
              <a:t>The </a:t>
            </a:r>
            <a:r>
              <a:rPr lang="en-US" dirty="0"/>
              <a:t>person recognizes that the fear is excessive or unreasonable. </a:t>
            </a:r>
          </a:p>
          <a:p>
            <a:pPr marL="0" indent="0">
              <a:buNone/>
            </a:pPr>
            <a:r>
              <a:rPr lang="en-US" dirty="0" smtClean="0"/>
              <a:t>			</a:t>
            </a:r>
            <a:r>
              <a:rPr lang="en-US" u="sng" dirty="0" smtClean="0"/>
              <a:t>why does development matter</a:t>
            </a:r>
            <a:endParaRPr lang="en-US" u="sng" dirty="0"/>
          </a:p>
          <a:p>
            <a:endParaRPr lang="en-US" dirty="0" smtClean="0"/>
          </a:p>
          <a:p>
            <a:r>
              <a:rPr lang="en-US" dirty="0" smtClean="0"/>
              <a:t>The </a:t>
            </a:r>
            <a:r>
              <a:rPr lang="en-US" dirty="0"/>
              <a:t>feared social or performance situations are avoided or else are endured with intense anxiety or distress</a:t>
            </a:r>
          </a:p>
          <a:p>
            <a:endParaRPr lang="en-US" dirty="0"/>
          </a:p>
        </p:txBody>
      </p:sp>
    </p:spTree>
    <p:extLst>
      <p:ext uri="{BB962C8B-B14F-4D97-AF65-F5344CB8AC3E}">
        <p14:creationId xmlns:p14="http://schemas.microsoft.com/office/powerpoint/2010/main" val="38689412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84632"/>
            <a:ext cx="7772400" cy="1088136"/>
          </a:xfrm>
        </p:spPr>
        <p:txBody>
          <a:bodyPr>
            <a:normAutofit fontScale="90000"/>
          </a:bodyPr>
          <a:lstStyle/>
          <a:p>
            <a:pPr algn="ctr"/>
            <a:r>
              <a:rPr lang="en-US" dirty="0" smtClean="0"/>
              <a:t>Selective Mutism</a:t>
            </a:r>
            <a:br>
              <a:rPr lang="en-US" dirty="0" smtClean="0"/>
            </a:br>
            <a:r>
              <a:rPr lang="en-US" dirty="0" smtClean="0"/>
              <a:t>-clinical definition-</a:t>
            </a:r>
            <a:endParaRPr lang="en-US" dirty="0"/>
          </a:p>
        </p:txBody>
      </p:sp>
      <p:sp>
        <p:nvSpPr>
          <p:cNvPr id="3" name="Content Placeholder 2"/>
          <p:cNvSpPr>
            <a:spLocks noGrp="1"/>
          </p:cNvSpPr>
          <p:nvPr>
            <p:ph idx="1"/>
          </p:nvPr>
        </p:nvSpPr>
        <p:spPr>
          <a:xfrm>
            <a:off x="457200" y="1828800"/>
            <a:ext cx="8229600" cy="2667000"/>
          </a:xfrm>
        </p:spPr>
        <p:txBody>
          <a:bodyPr>
            <a:normAutofit fontScale="92500"/>
          </a:bodyPr>
          <a:lstStyle/>
          <a:p>
            <a:r>
              <a:rPr lang="en-US" dirty="0" smtClean="0"/>
              <a:t>Consistent failure to speak in specific social situations in which there is an expectation for speaking (e.g., at school)  despite speaking in other situations.</a:t>
            </a:r>
          </a:p>
          <a:p>
            <a:r>
              <a:rPr lang="en-US" dirty="0" smtClean="0"/>
              <a:t>The failure to speak is not attributable to a lack of knowledge of, or comfort with, the spoken language required in the social situation.</a:t>
            </a:r>
          </a:p>
          <a:p>
            <a:r>
              <a:rPr lang="en-US" dirty="0" smtClean="0"/>
              <a:t>The duration is at least 1 month.</a:t>
            </a:r>
          </a:p>
          <a:p>
            <a:r>
              <a:rPr lang="en-US" dirty="0" smtClean="0"/>
              <a:t>Symptoms </a:t>
            </a:r>
            <a:r>
              <a:rPr lang="en-US" dirty="0"/>
              <a:t>cannot be better accounted for by another mental disorder or be caused by substances, medications, or medical illness.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0900" y="4495800"/>
            <a:ext cx="2362200" cy="2075204"/>
          </a:xfrm>
          <a:prstGeom prst="rect">
            <a:avLst/>
          </a:prstGeom>
        </p:spPr>
      </p:pic>
    </p:spTree>
    <p:extLst>
      <p:ext uri="{BB962C8B-B14F-4D97-AF65-F5344CB8AC3E}">
        <p14:creationId xmlns:p14="http://schemas.microsoft.com/office/powerpoint/2010/main" val="2917432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8229600" cy="1143000"/>
          </a:xfrm>
        </p:spPr>
        <p:txBody>
          <a:bodyPr>
            <a:noAutofit/>
          </a:bodyPr>
          <a:lstStyle/>
          <a:p>
            <a:pPr algn="ctr"/>
            <a:r>
              <a:rPr lang="en-US" sz="4000" dirty="0" smtClean="0"/>
              <a:t>Anxiety Across the Ages</a:t>
            </a:r>
            <a:br>
              <a:rPr lang="en-US" sz="4000" dirty="0" smtClean="0"/>
            </a:br>
            <a:r>
              <a:rPr lang="en-US" sz="4000" dirty="0" smtClean="0"/>
              <a:t>-childhood-</a:t>
            </a:r>
            <a:endParaRPr lang="en-US" sz="4000" dirty="0"/>
          </a:p>
        </p:txBody>
      </p:sp>
      <p:pic>
        <p:nvPicPr>
          <p:cNvPr id="3" name="Picture 2"/>
          <p:cNvPicPr>
            <a:picLocks noChangeAspect="1"/>
          </p:cNvPicPr>
          <p:nvPr/>
        </p:nvPicPr>
        <p:blipFill rotWithShape="1">
          <a:blip r:embed="rId3"/>
          <a:srcRect t="1471" b="1"/>
          <a:stretch/>
        </p:blipFill>
        <p:spPr>
          <a:xfrm>
            <a:off x="2362200" y="1447801"/>
            <a:ext cx="4876800" cy="5257800"/>
          </a:xfrm>
          <a:prstGeom prst="rect">
            <a:avLst/>
          </a:prstGeom>
        </p:spPr>
      </p:pic>
    </p:spTree>
    <p:extLst>
      <p:ext uri="{BB962C8B-B14F-4D97-AF65-F5344CB8AC3E}">
        <p14:creationId xmlns:p14="http://schemas.microsoft.com/office/powerpoint/2010/main" val="3316988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8229600" cy="1088136"/>
          </a:xfrm>
        </p:spPr>
        <p:txBody>
          <a:bodyPr>
            <a:noAutofit/>
          </a:bodyPr>
          <a:lstStyle/>
          <a:p>
            <a:pPr algn="ctr"/>
            <a:r>
              <a:rPr lang="en-US" sz="4000" dirty="0" smtClean="0"/>
              <a:t>Anxiety Across the Ages</a:t>
            </a:r>
            <a:br>
              <a:rPr lang="en-US" sz="4000" dirty="0" smtClean="0"/>
            </a:br>
            <a:r>
              <a:rPr lang="en-US" sz="4000" dirty="0" smtClean="0"/>
              <a:t>-childhood &amp; adolescence-</a:t>
            </a:r>
            <a:endParaRPr lang="en-US" sz="4000" dirty="0"/>
          </a:p>
        </p:txBody>
      </p:sp>
      <p:pic>
        <p:nvPicPr>
          <p:cNvPr id="4" name="Picture 3"/>
          <p:cNvPicPr>
            <a:picLocks noChangeAspect="1"/>
          </p:cNvPicPr>
          <p:nvPr/>
        </p:nvPicPr>
        <p:blipFill rotWithShape="1">
          <a:blip r:embed="rId3"/>
          <a:srcRect b="52894"/>
          <a:stretch/>
        </p:blipFill>
        <p:spPr>
          <a:xfrm>
            <a:off x="152400" y="2011907"/>
            <a:ext cx="4604084" cy="3169693"/>
          </a:xfrm>
          <a:prstGeom prst="rect">
            <a:avLst/>
          </a:prstGeom>
        </p:spPr>
      </p:pic>
      <p:pic>
        <p:nvPicPr>
          <p:cNvPr id="5" name="Picture 4"/>
          <p:cNvPicPr>
            <a:picLocks noChangeAspect="1"/>
          </p:cNvPicPr>
          <p:nvPr/>
        </p:nvPicPr>
        <p:blipFill rotWithShape="1">
          <a:blip r:embed="rId3"/>
          <a:srcRect t="46696" b="-1"/>
          <a:stretch/>
        </p:blipFill>
        <p:spPr>
          <a:xfrm>
            <a:off x="4724400" y="2362198"/>
            <a:ext cx="4288536" cy="3292984"/>
          </a:xfrm>
          <a:prstGeom prst="rect">
            <a:avLst/>
          </a:prstGeom>
        </p:spPr>
      </p:pic>
      <p:pic>
        <p:nvPicPr>
          <p:cNvPr id="6" name="Picture 5"/>
          <p:cNvPicPr>
            <a:picLocks noChangeAspect="1"/>
          </p:cNvPicPr>
          <p:nvPr/>
        </p:nvPicPr>
        <p:blipFill rotWithShape="1">
          <a:blip r:embed="rId3"/>
          <a:srcRect b="93107"/>
          <a:stretch/>
        </p:blipFill>
        <p:spPr>
          <a:xfrm>
            <a:off x="4724400" y="2011907"/>
            <a:ext cx="4294859" cy="426493"/>
          </a:xfrm>
          <a:prstGeom prst="rect">
            <a:avLst/>
          </a:prstGeom>
        </p:spPr>
      </p:pic>
      <p:pic>
        <p:nvPicPr>
          <p:cNvPr id="8" name="Picture 7"/>
          <p:cNvPicPr>
            <a:picLocks noChangeAspect="1"/>
          </p:cNvPicPr>
          <p:nvPr/>
        </p:nvPicPr>
        <p:blipFill rotWithShape="1">
          <a:blip r:embed="rId3"/>
          <a:srcRect t="91244" b="-1"/>
          <a:stretch/>
        </p:blipFill>
        <p:spPr>
          <a:xfrm>
            <a:off x="152398" y="5105400"/>
            <a:ext cx="4604085" cy="576715"/>
          </a:xfrm>
          <a:prstGeom prst="rect">
            <a:avLst/>
          </a:prstGeom>
        </p:spPr>
      </p:pic>
    </p:spTree>
    <p:extLst>
      <p:ext uri="{BB962C8B-B14F-4D97-AF65-F5344CB8AC3E}">
        <p14:creationId xmlns:p14="http://schemas.microsoft.com/office/powerpoint/2010/main" val="36094582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7772400" cy="685800"/>
          </a:xfrm>
        </p:spPr>
        <p:txBody>
          <a:bodyPr>
            <a:noAutofit/>
          </a:bodyPr>
          <a:lstStyle/>
          <a:p>
            <a:pPr algn="ctr"/>
            <a:r>
              <a:rPr lang="en-US" sz="4000" dirty="0" smtClean="0"/>
              <a:t>UF Health Developmental pediatric center</a:t>
            </a:r>
            <a:endParaRPr lang="en-US"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01087790"/>
              </p:ext>
            </p:extLst>
          </p:nvPr>
        </p:nvGraphicFramePr>
        <p:xfrm>
          <a:off x="228600" y="1235083"/>
          <a:ext cx="8763000" cy="5470517"/>
        </p:xfrm>
        <a:graphic>
          <a:graphicData uri="http://schemas.openxmlformats.org/drawingml/2006/table">
            <a:tbl>
              <a:tblPr firstRow="1" firstCol="1" bandRow="1">
                <a:tableStyleId>{B301B821-A1FF-4177-AEE7-76D212191A09}</a:tableStyleId>
              </a:tblPr>
              <a:tblGrid>
                <a:gridCol w="1676400">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gridCol w="1752600">
                  <a:extLst>
                    <a:ext uri="{9D8B030D-6E8A-4147-A177-3AD203B41FA5}">
                      <a16:colId xmlns:a16="http://schemas.microsoft.com/office/drawing/2014/main" val="20004"/>
                    </a:ext>
                  </a:extLst>
                </a:gridCol>
              </a:tblGrid>
              <a:tr h="225182">
                <a:tc gridSpan="2">
                  <a:txBody>
                    <a:bodyPr/>
                    <a:lstStyle/>
                    <a:p>
                      <a:pPr marL="0" marR="0" indent="0" algn="ctr">
                        <a:spcBef>
                          <a:spcPts val="0"/>
                        </a:spcBef>
                        <a:spcAft>
                          <a:spcPts val="0"/>
                        </a:spcAft>
                      </a:pPr>
                      <a:r>
                        <a:rPr lang="en-US" sz="1600" dirty="0" smtClean="0">
                          <a:solidFill>
                            <a:schemeClr val="tx1"/>
                          </a:solidFill>
                          <a:effectLst/>
                          <a:latin typeface="+mn-lt"/>
                          <a:ea typeface="Calibri"/>
                          <a:cs typeface="Times New Roman"/>
                        </a:rPr>
                        <a:t>Grant-Funded</a:t>
                      </a:r>
                      <a:endParaRPr lang="en-US" sz="1600" dirty="0">
                        <a:solidFill>
                          <a:schemeClr val="tx1"/>
                        </a:solidFill>
                        <a:effectLst/>
                        <a:latin typeface="+mn-lt"/>
                        <a:ea typeface="Calibri"/>
                        <a:cs typeface="Times New Roman"/>
                      </a:endParaRPr>
                    </a:p>
                  </a:txBody>
                  <a:tcPr marL="66630" marR="66630" marT="0" marB="0">
                    <a:lnR w="12700" cap="flat" cmpd="sng" algn="ctr">
                      <a:solidFill>
                        <a:schemeClr val="tx1"/>
                      </a:solidFill>
                      <a:prstDash val="solid"/>
                      <a:round/>
                      <a:headEnd type="none" w="med" len="med"/>
                      <a:tailEnd type="none" w="med" len="med"/>
                    </a:lnR>
                  </a:tcPr>
                </a:tc>
                <a:tc hMerge="1">
                  <a:txBody>
                    <a:bodyPr/>
                    <a:lstStyle/>
                    <a:p>
                      <a:pPr marL="0" marR="0" indent="0" algn="ctr">
                        <a:spcBef>
                          <a:spcPts val="0"/>
                        </a:spcBef>
                        <a:spcAft>
                          <a:spcPts val="0"/>
                        </a:spcAft>
                      </a:pPr>
                      <a:endParaRPr lang="en-US" sz="1100" dirty="0">
                        <a:solidFill>
                          <a:schemeClr val="tx1"/>
                        </a:solidFill>
                        <a:effectLst/>
                        <a:latin typeface="Calibri"/>
                        <a:ea typeface="Calibri"/>
                        <a:cs typeface="Times New Roman"/>
                      </a:endParaRPr>
                    </a:p>
                  </a:txBody>
                  <a:tcPr marL="66630" marR="66630" marT="0" marB="0"/>
                </a:tc>
                <a:tc gridSpan="3">
                  <a:txBody>
                    <a:bodyPr/>
                    <a:lstStyle/>
                    <a:p>
                      <a:pPr marL="0" marR="0" indent="0" algn="l">
                        <a:spcBef>
                          <a:spcPts val="0"/>
                        </a:spcBef>
                        <a:spcAft>
                          <a:spcPts val="0"/>
                        </a:spcAft>
                      </a:pPr>
                      <a:r>
                        <a:rPr lang="en-US" sz="1600" dirty="0" smtClean="0">
                          <a:solidFill>
                            <a:schemeClr val="tx1"/>
                          </a:solidFill>
                          <a:effectLst/>
                          <a:latin typeface="+mn-lt"/>
                          <a:ea typeface="Calibri"/>
                          <a:cs typeface="Times New Roman"/>
                        </a:rPr>
                        <a:t>                   Insurance-Based              </a:t>
                      </a:r>
                      <a:r>
                        <a:rPr lang="en-US" sz="1600" baseline="0" dirty="0" smtClean="0">
                          <a:solidFill>
                            <a:schemeClr val="tx1"/>
                          </a:solidFill>
                          <a:effectLst/>
                          <a:latin typeface="+mn-lt"/>
                          <a:ea typeface="Calibri"/>
                          <a:cs typeface="Times New Roman"/>
                        </a:rPr>
                        <a:t>    </a:t>
                      </a:r>
                      <a:r>
                        <a:rPr lang="en-US" sz="1600" dirty="0" smtClean="0">
                          <a:solidFill>
                            <a:schemeClr val="tx1"/>
                          </a:solidFill>
                          <a:effectLst/>
                          <a:latin typeface="+mn-lt"/>
                          <a:ea typeface="Calibri"/>
                          <a:cs typeface="Times New Roman"/>
                        </a:rPr>
                        <a:t>Self-Pay</a:t>
                      </a:r>
                      <a:endParaRPr lang="en-US" sz="1600" dirty="0">
                        <a:solidFill>
                          <a:schemeClr val="tx1"/>
                        </a:solidFill>
                        <a:effectLst/>
                        <a:latin typeface="+mn-lt"/>
                        <a:ea typeface="Calibri"/>
                        <a:cs typeface="Times New Roman"/>
                      </a:endParaRPr>
                    </a:p>
                  </a:txBody>
                  <a:tcPr marL="66630" marR="66630" marT="0" marB="0">
                    <a:lnL w="12700" cap="flat" cmpd="sng" algn="ctr">
                      <a:solidFill>
                        <a:schemeClr val="tx1"/>
                      </a:solidFill>
                      <a:prstDash val="solid"/>
                      <a:round/>
                      <a:headEnd type="none" w="med" len="med"/>
                      <a:tailEnd type="none" w="med" len="med"/>
                    </a:lnL>
                  </a:tcPr>
                </a:tc>
                <a:tc hMerge="1">
                  <a:txBody>
                    <a:bodyPr/>
                    <a:lstStyle/>
                    <a:p>
                      <a:pPr marL="0" marR="0" indent="0" algn="ctr">
                        <a:spcBef>
                          <a:spcPts val="0"/>
                        </a:spcBef>
                        <a:spcAft>
                          <a:spcPts val="0"/>
                        </a:spcAft>
                      </a:pPr>
                      <a:endParaRPr lang="en-US" sz="1100" dirty="0">
                        <a:solidFill>
                          <a:schemeClr val="tx1"/>
                        </a:solidFill>
                        <a:effectLst/>
                        <a:latin typeface="Calibri"/>
                        <a:ea typeface="Calibri"/>
                        <a:cs typeface="Times New Roman"/>
                      </a:endParaRPr>
                    </a:p>
                  </a:txBody>
                  <a:tcPr marL="66630" marR="66630" marT="0" marB="0"/>
                </a:tc>
                <a:tc hMerge="1">
                  <a:txBody>
                    <a:bodyPr/>
                    <a:lstStyle/>
                    <a:p>
                      <a:pPr marL="0" marR="0" indent="0" algn="ctr">
                        <a:spcBef>
                          <a:spcPts val="0"/>
                        </a:spcBef>
                        <a:spcAft>
                          <a:spcPts val="0"/>
                        </a:spcAft>
                      </a:pPr>
                      <a:endParaRPr lang="en-US" sz="1100" dirty="0">
                        <a:solidFill>
                          <a:schemeClr val="tx1"/>
                        </a:solidFill>
                        <a:effectLst/>
                        <a:latin typeface="Calibri"/>
                        <a:ea typeface="Calibri"/>
                        <a:cs typeface="Times New Roman"/>
                      </a:endParaRPr>
                    </a:p>
                  </a:txBody>
                  <a:tcPr marL="66630" marR="66630" marT="0" marB="0"/>
                </a:tc>
                <a:extLst>
                  <a:ext uri="{0D108BD9-81ED-4DB2-BD59-A6C34878D82A}">
                    <a16:rowId xmlns:a16="http://schemas.microsoft.com/office/drawing/2014/main" val="10000"/>
                  </a:ext>
                </a:extLst>
              </a:tr>
              <a:tr h="1238501">
                <a:tc>
                  <a:txBody>
                    <a:bodyPr/>
                    <a:lstStyle/>
                    <a:p>
                      <a:pPr marL="0" marR="0" indent="0" algn="ctr">
                        <a:spcBef>
                          <a:spcPts val="0"/>
                        </a:spcBef>
                        <a:spcAft>
                          <a:spcPts val="0"/>
                        </a:spcAft>
                      </a:pPr>
                      <a:endParaRPr lang="en-US" sz="1100" dirty="0" smtClean="0">
                        <a:effectLst/>
                        <a:latin typeface="+mn-lt"/>
                      </a:endParaRPr>
                    </a:p>
                    <a:p>
                      <a:pPr marL="0" marR="0" indent="0" algn="ctr">
                        <a:spcBef>
                          <a:spcPts val="0"/>
                        </a:spcBef>
                        <a:spcAft>
                          <a:spcPts val="0"/>
                        </a:spcAft>
                      </a:pPr>
                      <a:r>
                        <a:rPr lang="en-US" sz="1100" dirty="0" smtClean="0">
                          <a:effectLst/>
                          <a:latin typeface="+mn-lt"/>
                        </a:rPr>
                        <a:t>Center </a:t>
                      </a:r>
                      <a:r>
                        <a:rPr lang="en-US" sz="1100" dirty="0">
                          <a:effectLst/>
                          <a:latin typeface="+mn-lt"/>
                        </a:rPr>
                        <a:t>for Autism and Related Disabilities</a:t>
                      </a:r>
                    </a:p>
                    <a:p>
                      <a:pPr marL="0" marR="0" indent="0" algn="ctr">
                        <a:spcBef>
                          <a:spcPts val="0"/>
                        </a:spcBef>
                        <a:spcAft>
                          <a:spcPts val="0"/>
                        </a:spcAft>
                      </a:pPr>
                      <a:r>
                        <a:rPr lang="en-US" sz="1100" dirty="0">
                          <a:effectLst/>
                          <a:latin typeface="+mn-lt"/>
                        </a:rPr>
                        <a:t>(CARD</a:t>
                      </a:r>
                      <a:r>
                        <a:rPr lang="en-US" sz="1100" dirty="0" smtClean="0">
                          <a:effectLst/>
                          <a:latin typeface="+mn-lt"/>
                        </a:rPr>
                        <a:t>)</a:t>
                      </a:r>
                    </a:p>
                    <a:p>
                      <a:pPr marL="0" marR="0" indent="0" algn="ctr">
                        <a:spcBef>
                          <a:spcPts val="0"/>
                        </a:spcBef>
                        <a:spcAft>
                          <a:spcPts val="0"/>
                        </a:spcAft>
                      </a:pPr>
                      <a:r>
                        <a:rPr lang="en-US" sz="1100" dirty="0" smtClean="0">
                          <a:solidFill>
                            <a:schemeClr val="tx1"/>
                          </a:solidFill>
                          <a:effectLst/>
                          <a:latin typeface="+mn-lt"/>
                          <a:ea typeface="Calibri"/>
                          <a:cs typeface="Times New Roman"/>
                        </a:rPr>
                        <a:t>Dr. Childers</a:t>
                      </a:r>
                    </a:p>
                    <a:p>
                      <a:pPr marL="0" marR="0" indent="0" algn="ctr">
                        <a:spcBef>
                          <a:spcPts val="0"/>
                        </a:spcBef>
                        <a:spcAft>
                          <a:spcPts val="0"/>
                        </a:spcAft>
                      </a:pPr>
                      <a:r>
                        <a:rPr lang="en-US" sz="1100" dirty="0" smtClean="0">
                          <a:solidFill>
                            <a:schemeClr val="tx1"/>
                          </a:solidFill>
                          <a:effectLst/>
                          <a:latin typeface="+mn-lt"/>
                          <a:ea typeface="Calibri"/>
                          <a:cs typeface="Times New Roman"/>
                        </a:rPr>
                        <a:t>Jeannie Potthast</a:t>
                      </a:r>
                      <a:endParaRPr lang="en-US" sz="1100" dirty="0" smtClean="0">
                        <a:solidFill>
                          <a:schemeClr val="tx1"/>
                        </a:solidFill>
                        <a:effectLst/>
                        <a:latin typeface="+mn-lt"/>
                        <a:ea typeface="Calibri"/>
                        <a:cs typeface="Times New Roman"/>
                      </a:endParaRPr>
                    </a:p>
                    <a:p>
                      <a:pPr marL="0" marR="0" indent="0" algn="ctr">
                        <a:spcBef>
                          <a:spcPts val="0"/>
                        </a:spcBef>
                        <a:spcAft>
                          <a:spcPts val="0"/>
                        </a:spcAft>
                      </a:pPr>
                      <a:r>
                        <a:rPr lang="en-US" sz="1100" dirty="0" smtClean="0">
                          <a:solidFill>
                            <a:schemeClr val="tx1"/>
                          </a:solidFill>
                          <a:effectLst/>
                          <a:latin typeface="+mn-lt"/>
                          <a:ea typeface="Calibri"/>
                          <a:cs typeface="Times New Roman"/>
                        </a:rPr>
                        <a:t>Elise </a:t>
                      </a:r>
                      <a:r>
                        <a:rPr lang="en-US" sz="1100" dirty="0" smtClean="0">
                          <a:solidFill>
                            <a:schemeClr val="tx1"/>
                          </a:solidFill>
                          <a:effectLst/>
                          <a:latin typeface="+mn-lt"/>
                          <a:ea typeface="Calibri"/>
                          <a:cs typeface="Times New Roman"/>
                        </a:rPr>
                        <a:t>Summa</a:t>
                      </a:r>
                    </a:p>
                    <a:p>
                      <a:pPr marL="0" marR="0" indent="0" algn="ctr">
                        <a:spcBef>
                          <a:spcPts val="0"/>
                        </a:spcBef>
                        <a:spcAft>
                          <a:spcPts val="0"/>
                        </a:spcAft>
                      </a:pPr>
                      <a:r>
                        <a:rPr lang="en-US" sz="1100" dirty="0" smtClean="0">
                          <a:solidFill>
                            <a:schemeClr val="tx1"/>
                          </a:solidFill>
                          <a:effectLst/>
                          <a:latin typeface="+mn-lt"/>
                          <a:ea typeface="Calibri"/>
                          <a:cs typeface="Times New Roman"/>
                        </a:rPr>
                        <a:t>Various</a:t>
                      </a:r>
                      <a:r>
                        <a:rPr lang="en-US" sz="1100" baseline="0" dirty="0" smtClean="0">
                          <a:solidFill>
                            <a:schemeClr val="tx1"/>
                          </a:solidFill>
                          <a:effectLst/>
                          <a:latin typeface="+mn-lt"/>
                          <a:ea typeface="Calibri"/>
                          <a:cs typeface="Times New Roman"/>
                        </a:rPr>
                        <a:t> Providers</a:t>
                      </a:r>
                      <a:endParaRPr lang="en-US" sz="1100" dirty="0">
                        <a:solidFill>
                          <a:schemeClr val="tx1"/>
                        </a:solidFill>
                        <a:effectLst/>
                        <a:latin typeface="+mn-lt"/>
                        <a:ea typeface="Calibri"/>
                        <a:cs typeface="Times New Roman"/>
                      </a:endParaRPr>
                    </a:p>
                  </a:txBody>
                  <a:tcPr marL="66630" marR="66630" marT="0" marB="0"/>
                </a:tc>
                <a:tc>
                  <a:txBody>
                    <a:bodyPr/>
                    <a:lstStyle/>
                    <a:p>
                      <a:pPr marL="0" marR="0" indent="0" algn="ctr">
                        <a:spcBef>
                          <a:spcPts val="0"/>
                        </a:spcBef>
                        <a:spcAft>
                          <a:spcPts val="0"/>
                        </a:spcAft>
                      </a:pPr>
                      <a:endParaRPr lang="en-US" sz="1100" b="1" dirty="0" smtClean="0">
                        <a:effectLst/>
                        <a:latin typeface="+mn-lt"/>
                      </a:endParaRPr>
                    </a:p>
                    <a:p>
                      <a:pPr marL="0" marR="0" indent="0" algn="ctr">
                        <a:spcBef>
                          <a:spcPts val="0"/>
                        </a:spcBef>
                        <a:spcAft>
                          <a:spcPts val="0"/>
                        </a:spcAft>
                      </a:pPr>
                      <a:r>
                        <a:rPr lang="en-US" sz="1100" b="1" dirty="0" smtClean="0">
                          <a:effectLst/>
                          <a:latin typeface="+mn-lt"/>
                        </a:rPr>
                        <a:t>Florida </a:t>
                      </a:r>
                      <a:r>
                        <a:rPr lang="en-US" sz="1100" b="1" dirty="0">
                          <a:effectLst/>
                          <a:latin typeface="+mn-lt"/>
                        </a:rPr>
                        <a:t>Diagnostic  </a:t>
                      </a:r>
                      <a:r>
                        <a:rPr lang="en-US" sz="1100" b="1" dirty="0" smtClean="0">
                          <a:effectLst/>
                          <a:latin typeface="+mn-lt"/>
                        </a:rPr>
                        <a:t> </a:t>
                      </a:r>
                      <a:r>
                        <a:rPr lang="en-US" sz="1100" b="1" dirty="0">
                          <a:effectLst/>
                          <a:latin typeface="+mn-lt"/>
                        </a:rPr>
                        <a:t>Learning </a:t>
                      </a:r>
                      <a:r>
                        <a:rPr lang="en-US" sz="1100" b="1" dirty="0" smtClean="0">
                          <a:effectLst/>
                          <a:latin typeface="+mn-lt"/>
                        </a:rPr>
                        <a:t>and </a:t>
                      </a:r>
                      <a:r>
                        <a:rPr lang="en-US" sz="1100" b="1" dirty="0">
                          <a:effectLst/>
                          <a:latin typeface="+mn-lt"/>
                        </a:rPr>
                        <a:t>Resource </a:t>
                      </a:r>
                      <a:r>
                        <a:rPr lang="en-US" sz="1100" b="1" dirty="0" smtClean="0">
                          <a:effectLst/>
                          <a:latin typeface="+mn-lt"/>
                        </a:rPr>
                        <a:t>System Multidisciplinary Center</a:t>
                      </a:r>
                      <a:endParaRPr lang="en-US" sz="1100" b="1" dirty="0">
                        <a:effectLst/>
                        <a:latin typeface="+mn-lt"/>
                      </a:endParaRPr>
                    </a:p>
                    <a:p>
                      <a:pPr marL="0" marR="0" indent="0" algn="ctr">
                        <a:spcBef>
                          <a:spcPts val="0"/>
                        </a:spcBef>
                        <a:spcAft>
                          <a:spcPts val="0"/>
                        </a:spcAft>
                      </a:pPr>
                      <a:r>
                        <a:rPr lang="en-US" sz="1100" b="1" dirty="0">
                          <a:effectLst/>
                          <a:latin typeface="+mn-lt"/>
                        </a:rPr>
                        <a:t>(FDLRS</a:t>
                      </a:r>
                      <a:r>
                        <a:rPr lang="en-US" sz="1000" b="1" dirty="0" smtClean="0">
                          <a:effectLst/>
                          <a:latin typeface="+mn-lt"/>
                        </a:rPr>
                        <a:t>)</a:t>
                      </a:r>
                    </a:p>
                    <a:p>
                      <a:pPr marL="0" marR="0" indent="0" algn="ctr">
                        <a:spcBef>
                          <a:spcPts val="0"/>
                        </a:spcBef>
                        <a:spcAft>
                          <a:spcPts val="0"/>
                        </a:spcAft>
                      </a:pPr>
                      <a:endParaRPr lang="en-US" sz="1000" b="1" dirty="0" smtClean="0">
                        <a:effectLst/>
                        <a:latin typeface="+mn-lt"/>
                      </a:endParaRPr>
                    </a:p>
                    <a:p>
                      <a:pPr marL="0" marR="0" indent="0" algn="ctr">
                        <a:spcBef>
                          <a:spcPts val="0"/>
                        </a:spcBef>
                        <a:spcAft>
                          <a:spcPts val="0"/>
                        </a:spcAft>
                      </a:pPr>
                      <a:r>
                        <a:rPr lang="en-US" sz="1100" b="1" dirty="0" smtClean="0">
                          <a:effectLst/>
                          <a:latin typeface="+mn-lt"/>
                        </a:rPr>
                        <a:t>Marlena</a:t>
                      </a:r>
                      <a:r>
                        <a:rPr lang="en-US" sz="1100" b="1" baseline="0" dirty="0" smtClean="0">
                          <a:effectLst/>
                          <a:latin typeface="+mn-lt"/>
                        </a:rPr>
                        <a:t> Jenkins</a:t>
                      </a:r>
                      <a:endParaRPr lang="en-US" sz="1100" b="1" dirty="0" smtClean="0">
                        <a:effectLst/>
                        <a:latin typeface="+mn-lt"/>
                      </a:endParaRPr>
                    </a:p>
                    <a:p>
                      <a:pPr marL="0" marR="0" indent="0" algn="ctr">
                        <a:spcBef>
                          <a:spcPts val="0"/>
                        </a:spcBef>
                        <a:spcAft>
                          <a:spcPts val="0"/>
                        </a:spcAft>
                      </a:pPr>
                      <a:r>
                        <a:rPr lang="en-US" sz="1100" b="1" dirty="0" smtClean="0">
                          <a:solidFill>
                            <a:schemeClr val="tx1"/>
                          </a:solidFill>
                          <a:effectLst/>
                          <a:latin typeface="+mn-lt"/>
                          <a:ea typeface="Calibri"/>
                          <a:cs typeface="Times New Roman"/>
                        </a:rPr>
                        <a:t>Various</a:t>
                      </a:r>
                      <a:r>
                        <a:rPr lang="en-US" sz="1100" b="1" baseline="0" dirty="0" smtClean="0">
                          <a:solidFill>
                            <a:schemeClr val="tx1"/>
                          </a:solidFill>
                          <a:effectLst/>
                          <a:latin typeface="+mn-lt"/>
                          <a:ea typeface="Calibri"/>
                          <a:cs typeface="Times New Roman"/>
                        </a:rPr>
                        <a:t> Providers</a:t>
                      </a:r>
                      <a:endParaRPr lang="en-US" sz="1100" b="1" dirty="0">
                        <a:solidFill>
                          <a:schemeClr val="tx1"/>
                        </a:solidFill>
                        <a:effectLst/>
                        <a:latin typeface="+mn-lt"/>
                        <a:ea typeface="Calibri"/>
                        <a:cs typeface="Times New Roman"/>
                      </a:endParaRPr>
                    </a:p>
                  </a:txBody>
                  <a:tcPr marL="66630" marR="66630" marT="0" marB="0">
                    <a:lnR w="12700" cap="flat" cmpd="sng" algn="ctr">
                      <a:solidFill>
                        <a:schemeClr val="tx1"/>
                      </a:solidFill>
                      <a:prstDash val="solid"/>
                      <a:round/>
                      <a:headEnd type="none" w="med" len="med"/>
                      <a:tailEnd type="none" w="med" len="med"/>
                    </a:lnR>
                  </a:tcPr>
                </a:tc>
                <a:tc>
                  <a:txBody>
                    <a:bodyPr/>
                    <a:lstStyle/>
                    <a:p>
                      <a:pPr marL="0" marR="0" indent="0" algn="ctr">
                        <a:spcBef>
                          <a:spcPts val="0"/>
                        </a:spcBef>
                        <a:spcAft>
                          <a:spcPts val="0"/>
                        </a:spcAft>
                      </a:pPr>
                      <a:endParaRPr lang="en-US" sz="1100" b="1" dirty="0" smtClean="0">
                        <a:effectLst/>
                        <a:latin typeface="+mn-lt"/>
                      </a:endParaRPr>
                    </a:p>
                    <a:p>
                      <a:pPr marL="0" marR="0" indent="0" algn="ctr">
                        <a:spcBef>
                          <a:spcPts val="0"/>
                        </a:spcBef>
                        <a:spcAft>
                          <a:spcPts val="0"/>
                        </a:spcAft>
                      </a:pPr>
                      <a:r>
                        <a:rPr lang="en-US" sz="1100" b="1" dirty="0" smtClean="0">
                          <a:effectLst/>
                          <a:latin typeface="+mn-lt"/>
                        </a:rPr>
                        <a:t>Developmental Pediatrics</a:t>
                      </a:r>
                    </a:p>
                    <a:p>
                      <a:pPr marL="0" marR="0" indent="0" algn="ctr">
                        <a:spcBef>
                          <a:spcPts val="0"/>
                        </a:spcBef>
                        <a:spcAft>
                          <a:spcPts val="0"/>
                        </a:spcAft>
                      </a:pPr>
                      <a:endParaRPr lang="en-US" sz="1100" b="1" dirty="0" smtClean="0">
                        <a:effectLst/>
                        <a:latin typeface="+mn-lt"/>
                      </a:endParaRPr>
                    </a:p>
                    <a:p>
                      <a:pPr marL="0" marR="0" indent="0" algn="ctr">
                        <a:spcBef>
                          <a:spcPts val="0"/>
                        </a:spcBef>
                        <a:spcAft>
                          <a:spcPts val="0"/>
                        </a:spcAft>
                      </a:pPr>
                      <a:endParaRPr lang="en-US" sz="1100" b="1" dirty="0" smtClean="0">
                        <a:effectLst/>
                        <a:latin typeface="+mn-lt"/>
                      </a:endParaRPr>
                    </a:p>
                    <a:p>
                      <a:pPr marL="0" marR="0" indent="0" algn="ctr">
                        <a:spcBef>
                          <a:spcPts val="0"/>
                        </a:spcBef>
                        <a:spcAft>
                          <a:spcPts val="0"/>
                        </a:spcAft>
                      </a:pPr>
                      <a:r>
                        <a:rPr lang="en-US" sz="1100" b="1" dirty="0" smtClean="0">
                          <a:effectLst/>
                          <a:latin typeface="+mn-lt"/>
                        </a:rPr>
                        <a:t>Dr. Childers</a:t>
                      </a:r>
                    </a:p>
                    <a:p>
                      <a:pPr marL="0" marR="0" indent="0" algn="ctr">
                        <a:spcBef>
                          <a:spcPts val="0"/>
                        </a:spcBef>
                        <a:spcAft>
                          <a:spcPts val="0"/>
                        </a:spcAft>
                      </a:pPr>
                      <a:r>
                        <a:rPr lang="en-US" sz="1100" b="1" dirty="0" smtClean="0">
                          <a:effectLst/>
                          <a:latin typeface="+mn-lt"/>
                        </a:rPr>
                        <a:t>Dr.</a:t>
                      </a:r>
                      <a:r>
                        <a:rPr lang="en-US" sz="1100" b="1" baseline="0" dirty="0" smtClean="0">
                          <a:effectLst/>
                          <a:latin typeface="+mn-lt"/>
                        </a:rPr>
                        <a:t> Dial </a:t>
                      </a:r>
                    </a:p>
                    <a:p>
                      <a:pPr marL="0" marR="0" indent="0" algn="ctr">
                        <a:spcBef>
                          <a:spcPts val="0"/>
                        </a:spcBef>
                        <a:spcAft>
                          <a:spcPts val="0"/>
                        </a:spcAft>
                      </a:pPr>
                      <a:endParaRPr lang="en-US" sz="1100" b="1" dirty="0" smtClean="0">
                        <a:effectLst/>
                        <a:latin typeface="+mn-lt"/>
                      </a:endParaRPr>
                    </a:p>
                  </a:txBody>
                  <a:tcPr marL="66630" marR="66630" marT="0" marB="0">
                    <a:lnL w="12700" cap="flat" cmpd="sng" algn="ctr">
                      <a:solidFill>
                        <a:schemeClr val="tx1"/>
                      </a:solidFill>
                      <a:prstDash val="solid"/>
                      <a:round/>
                      <a:headEnd type="none" w="med" len="med"/>
                      <a:tailEnd type="none" w="med" len="med"/>
                    </a:lnL>
                  </a:tcPr>
                </a:tc>
                <a:tc>
                  <a:txBody>
                    <a:bodyPr/>
                    <a:lstStyle/>
                    <a:p>
                      <a:pPr marL="0" marR="0" indent="0" algn="ctr">
                        <a:spcBef>
                          <a:spcPts val="0"/>
                        </a:spcBef>
                        <a:spcAft>
                          <a:spcPts val="0"/>
                        </a:spcAft>
                      </a:pPr>
                      <a:endParaRPr lang="en-US" sz="1100" b="1" dirty="0" smtClean="0">
                        <a:effectLst/>
                        <a:latin typeface="+mn-lt"/>
                      </a:endParaRPr>
                    </a:p>
                    <a:p>
                      <a:pPr marL="0" marR="0" indent="0" algn="ctr">
                        <a:spcBef>
                          <a:spcPts val="0"/>
                        </a:spcBef>
                        <a:spcAft>
                          <a:spcPts val="0"/>
                        </a:spcAft>
                      </a:pPr>
                      <a:r>
                        <a:rPr lang="en-US" sz="1100" b="1" dirty="0" smtClean="0">
                          <a:effectLst/>
                          <a:latin typeface="+mn-lt"/>
                        </a:rPr>
                        <a:t>Neurology</a:t>
                      </a:r>
                    </a:p>
                    <a:p>
                      <a:pPr marL="0" marR="0" indent="0" algn="ctr">
                        <a:spcBef>
                          <a:spcPts val="0"/>
                        </a:spcBef>
                        <a:spcAft>
                          <a:spcPts val="0"/>
                        </a:spcAft>
                      </a:pPr>
                      <a:endParaRPr lang="en-US" sz="1100" b="1" dirty="0" smtClean="0">
                        <a:effectLst/>
                        <a:latin typeface="+mn-lt"/>
                      </a:endParaRPr>
                    </a:p>
                    <a:p>
                      <a:pPr marL="0" marR="0" indent="0" algn="ctr">
                        <a:spcBef>
                          <a:spcPts val="0"/>
                        </a:spcBef>
                        <a:spcAft>
                          <a:spcPts val="0"/>
                        </a:spcAft>
                      </a:pPr>
                      <a:endParaRPr lang="en-US" sz="1100" b="1" dirty="0" smtClean="0">
                        <a:effectLst/>
                        <a:latin typeface="+mn-lt"/>
                      </a:endParaRPr>
                    </a:p>
                    <a:p>
                      <a:pPr marL="0" marR="0" indent="0" algn="ctr">
                        <a:spcBef>
                          <a:spcPts val="0"/>
                        </a:spcBef>
                        <a:spcAft>
                          <a:spcPts val="0"/>
                        </a:spcAft>
                      </a:pPr>
                      <a:endParaRPr lang="en-US" sz="1100" b="1" dirty="0" smtClean="0">
                        <a:effectLst/>
                        <a:latin typeface="+mn-lt"/>
                      </a:endParaRPr>
                    </a:p>
                    <a:p>
                      <a:pPr marL="0" marR="0" indent="0" algn="ctr">
                        <a:spcBef>
                          <a:spcPts val="0"/>
                        </a:spcBef>
                        <a:spcAft>
                          <a:spcPts val="0"/>
                        </a:spcAft>
                      </a:pPr>
                      <a:endParaRPr lang="en-US" sz="1100" b="1" dirty="0" smtClean="0">
                        <a:effectLst/>
                        <a:latin typeface="+mn-lt"/>
                      </a:endParaRPr>
                    </a:p>
                    <a:p>
                      <a:pPr marL="0" marR="0" indent="0" algn="ctr">
                        <a:spcBef>
                          <a:spcPts val="0"/>
                        </a:spcBef>
                        <a:spcAft>
                          <a:spcPts val="0"/>
                        </a:spcAft>
                      </a:pPr>
                      <a:r>
                        <a:rPr lang="en-US" sz="1100" b="1" dirty="0" smtClean="0">
                          <a:effectLst/>
                          <a:latin typeface="+mn-lt"/>
                        </a:rPr>
                        <a:t>Dr. Tardo</a:t>
                      </a:r>
                      <a:endParaRPr lang="en-US" sz="1100" b="1" dirty="0">
                        <a:solidFill>
                          <a:schemeClr val="tx1"/>
                        </a:solidFill>
                        <a:effectLst/>
                        <a:latin typeface="+mn-lt"/>
                        <a:ea typeface="Calibri"/>
                        <a:cs typeface="Times New Roman"/>
                      </a:endParaRPr>
                    </a:p>
                  </a:txBody>
                  <a:tcPr marL="66630" marR="66630" marT="0" marB="0"/>
                </a:tc>
                <a:tc>
                  <a:txBody>
                    <a:bodyPr/>
                    <a:lstStyle/>
                    <a:p>
                      <a:pPr marL="0" marR="0" indent="0" algn="ctr">
                        <a:spcBef>
                          <a:spcPts val="0"/>
                        </a:spcBef>
                        <a:spcAft>
                          <a:spcPts val="0"/>
                        </a:spcAft>
                      </a:pPr>
                      <a:r>
                        <a:rPr lang="en-US" sz="1100" b="1" dirty="0" smtClean="0">
                          <a:effectLst/>
                          <a:latin typeface="+mn-lt"/>
                        </a:rPr>
                        <a:t>Pediatric</a:t>
                      </a:r>
                      <a:r>
                        <a:rPr lang="en-US" sz="1100" b="1" baseline="0" dirty="0" smtClean="0">
                          <a:effectLst/>
                          <a:latin typeface="+mn-lt"/>
                        </a:rPr>
                        <a:t> Assessment and Intervention Program</a:t>
                      </a:r>
                    </a:p>
                    <a:p>
                      <a:pPr marL="0" marR="0" indent="0" algn="ctr">
                        <a:spcBef>
                          <a:spcPts val="0"/>
                        </a:spcBef>
                        <a:spcAft>
                          <a:spcPts val="0"/>
                        </a:spcAft>
                      </a:pPr>
                      <a:r>
                        <a:rPr lang="en-US" sz="1100" b="1" baseline="0" dirty="0" smtClean="0">
                          <a:solidFill>
                            <a:schemeClr val="tx1"/>
                          </a:solidFill>
                          <a:effectLst/>
                          <a:latin typeface="+mn-lt"/>
                          <a:ea typeface="Calibri"/>
                          <a:cs typeface="Times New Roman"/>
                        </a:rPr>
                        <a:t>(PAIP)</a:t>
                      </a:r>
                      <a:endParaRPr lang="en-US" sz="1100" b="1" dirty="0" smtClean="0">
                        <a:solidFill>
                          <a:schemeClr val="tx1"/>
                        </a:solidFill>
                        <a:effectLst/>
                        <a:latin typeface="+mn-lt"/>
                        <a:ea typeface="Calibri"/>
                        <a:cs typeface="Times New Roman"/>
                      </a:endParaRPr>
                    </a:p>
                    <a:p>
                      <a:pPr marL="0" marR="0" indent="0" algn="ctr">
                        <a:spcBef>
                          <a:spcPts val="0"/>
                        </a:spcBef>
                        <a:spcAft>
                          <a:spcPts val="0"/>
                        </a:spcAft>
                      </a:pPr>
                      <a:endParaRPr lang="en-US" sz="1100" b="1" dirty="0" smtClean="0">
                        <a:solidFill>
                          <a:schemeClr val="tx1"/>
                        </a:solidFill>
                        <a:effectLst/>
                        <a:latin typeface="+mn-lt"/>
                        <a:ea typeface="Calibri"/>
                        <a:cs typeface="Times New Roman"/>
                      </a:endParaRPr>
                    </a:p>
                    <a:p>
                      <a:pPr marL="0" marR="0" indent="0" algn="ctr">
                        <a:spcBef>
                          <a:spcPts val="0"/>
                        </a:spcBef>
                        <a:spcAft>
                          <a:spcPts val="0"/>
                        </a:spcAft>
                      </a:pPr>
                      <a:r>
                        <a:rPr lang="en-US" sz="1100" b="1" dirty="0" smtClean="0">
                          <a:solidFill>
                            <a:schemeClr val="tx1"/>
                          </a:solidFill>
                          <a:effectLst/>
                          <a:latin typeface="+mn-lt"/>
                          <a:ea typeface="Calibri"/>
                          <a:cs typeface="Times New Roman"/>
                        </a:rPr>
                        <a:t>Marlen</a:t>
                      </a:r>
                      <a:r>
                        <a:rPr lang="en-US" sz="1100" b="1" baseline="0" dirty="0" smtClean="0">
                          <a:solidFill>
                            <a:schemeClr val="tx1"/>
                          </a:solidFill>
                          <a:effectLst/>
                          <a:latin typeface="+mn-lt"/>
                          <a:ea typeface="Calibri"/>
                          <a:cs typeface="Times New Roman"/>
                        </a:rPr>
                        <a:t>a Jenkins</a:t>
                      </a:r>
                      <a:endParaRPr lang="en-US" sz="1100" b="1" dirty="0" smtClean="0">
                        <a:solidFill>
                          <a:schemeClr val="tx1"/>
                        </a:solidFill>
                        <a:effectLst/>
                        <a:latin typeface="+mn-lt"/>
                        <a:ea typeface="Calibri"/>
                        <a:cs typeface="Times New Roman"/>
                      </a:endParaRPr>
                    </a:p>
                    <a:p>
                      <a:pPr marL="0" marR="0" indent="0" algn="ctr">
                        <a:spcBef>
                          <a:spcPts val="0"/>
                        </a:spcBef>
                        <a:spcAft>
                          <a:spcPts val="0"/>
                        </a:spcAft>
                      </a:pPr>
                      <a:r>
                        <a:rPr lang="en-US" sz="1100" b="1" dirty="0" smtClean="0">
                          <a:solidFill>
                            <a:schemeClr val="tx1"/>
                          </a:solidFill>
                          <a:effectLst/>
                          <a:latin typeface="+mn-lt"/>
                          <a:ea typeface="Calibri"/>
                          <a:cs typeface="Times New Roman"/>
                        </a:rPr>
                        <a:t>Various Providers</a:t>
                      </a:r>
                    </a:p>
                    <a:p>
                      <a:pPr marL="0" marR="0" indent="0" algn="ctr">
                        <a:spcBef>
                          <a:spcPts val="0"/>
                        </a:spcBef>
                        <a:spcAft>
                          <a:spcPts val="0"/>
                        </a:spcAft>
                      </a:pPr>
                      <a:endParaRPr lang="en-US" sz="1200" b="1" dirty="0" smtClean="0">
                        <a:solidFill>
                          <a:schemeClr val="tx1"/>
                        </a:solidFill>
                        <a:effectLst/>
                        <a:latin typeface="+mn-lt"/>
                        <a:ea typeface="Calibri"/>
                        <a:cs typeface="Times New Roman"/>
                      </a:endParaRPr>
                    </a:p>
                  </a:txBody>
                  <a:tcPr marL="66630" marR="66630" marT="0" marB="0"/>
                </a:tc>
                <a:extLst>
                  <a:ext uri="{0D108BD9-81ED-4DB2-BD59-A6C34878D82A}">
                    <a16:rowId xmlns:a16="http://schemas.microsoft.com/office/drawing/2014/main" val="10001"/>
                  </a:ext>
                </a:extLst>
              </a:tr>
              <a:tr h="3870317">
                <a:tc>
                  <a:txBody>
                    <a:bodyPr/>
                    <a:lstStyle/>
                    <a:p>
                      <a:pPr marL="0" marR="0" indent="0" algn="l">
                        <a:spcBef>
                          <a:spcPts val="0"/>
                        </a:spcBef>
                        <a:spcAft>
                          <a:spcPts val="0"/>
                        </a:spcAft>
                      </a:pPr>
                      <a:r>
                        <a:rPr lang="en-US" sz="1100" b="0" dirty="0" smtClean="0">
                          <a:effectLst/>
                        </a:rPr>
                        <a:t>Works </a:t>
                      </a:r>
                      <a:r>
                        <a:rPr lang="en-US" sz="1100" b="0" dirty="0">
                          <a:effectLst/>
                        </a:rPr>
                        <a:t>with children and adults with </a:t>
                      </a:r>
                      <a:r>
                        <a:rPr lang="en-US" sz="1100" b="0" dirty="0" smtClean="0">
                          <a:effectLst/>
                        </a:rPr>
                        <a:t>an</a:t>
                      </a:r>
                      <a:r>
                        <a:rPr lang="en-US" sz="1100" b="0" baseline="0" dirty="0" smtClean="0">
                          <a:effectLst/>
                        </a:rPr>
                        <a:t> autism spectrum disorder,</a:t>
                      </a:r>
                      <a:r>
                        <a:rPr lang="en-US" sz="1100" b="0" dirty="0" smtClean="0">
                          <a:effectLst/>
                        </a:rPr>
                        <a:t> dual sensory impairment or sensory impairment combined with another</a:t>
                      </a:r>
                      <a:r>
                        <a:rPr lang="en-US" sz="1100" b="0" baseline="0" dirty="0" smtClean="0">
                          <a:effectLst/>
                        </a:rPr>
                        <a:t> disabling condition</a:t>
                      </a:r>
                      <a:r>
                        <a:rPr lang="en-US" sz="1100" b="0" dirty="0" smtClean="0">
                          <a:effectLst/>
                        </a:rPr>
                        <a:t>.</a:t>
                      </a:r>
                      <a:endParaRPr lang="en-US" sz="1100" b="0" dirty="0">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dirty="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effectLst/>
                        </a:rPr>
                        <a:t>Parent and teacher consultation and training.</a:t>
                      </a:r>
                    </a:p>
                    <a:p>
                      <a:pPr marL="0" marR="0" indent="0" algn="l">
                        <a:spcBef>
                          <a:spcPts val="0"/>
                        </a:spcBef>
                        <a:spcAft>
                          <a:spcPts val="0"/>
                        </a:spcAft>
                      </a:pPr>
                      <a:endParaRPr lang="en-US" sz="1100" b="0" dirty="0">
                        <a:effectLst/>
                      </a:endParaRPr>
                    </a:p>
                    <a:p>
                      <a:pPr marL="0" marR="0" indent="0" algn="l">
                        <a:spcBef>
                          <a:spcPts val="0"/>
                        </a:spcBef>
                        <a:spcAft>
                          <a:spcPts val="0"/>
                        </a:spcAft>
                      </a:pPr>
                      <a:r>
                        <a:rPr lang="en-US" sz="1100" b="0" dirty="0" smtClean="0">
                          <a:effectLst/>
                        </a:rPr>
                        <a:t>Serving </a:t>
                      </a:r>
                      <a:r>
                        <a:rPr lang="en-US" sz="1100" b="0" dirty="0">
                          <a:effectLst/>
                        </a:rPr>
                        <a:t>families in Duval, Clay, St. </a:t>
                      </a:r>
                      <a:r>
                        <a:rPr lang="en-US" sz="1100" b="0" dirty="0" smtClean="0">
                          <a:effectLst/>
                        </a:rPr>
                        <a:t>Johns</a:t>
                      </a:r>
                      <a:r>
                        <a:rPr lang="en-US" sz="1100" b="0" dirty="0">
                          <a:effectLst/>
                        </a:rPr>
                        <a:t>, Nassau, Baker and Flagler </a:t>
                      </a:r>
                      <a:r>
                        <a:rPr lang="en-US" sz="1100" b="0" dirty="0" smtClean="0">
                          <a:effectLst/>
                        </a:rPr>
                        <a:t>counties.</a:t>
                      </a:r>
                      <a:r>
                        <a:rPr lang="en-US" sz="1100" dirty="0">
                          <a:effectLst/>
                        </a:rPr>
                        <a:t> </a:t>
                      </a:r>
                      <a:endParaRPr lang="en-US" sz="1100" b="0" dirty="0">
                        <a:solidFill>
                          <a:schemeClr val="tx1"/>
                        </a:solidFill>
                        <a:effectLst/>
                        <a:latin typeface="Calibri"/>
                        <a:ea typeface="Calibri"/>
                        <a:cs typeface="Times New Roman"/>
                      </a:endParaRPr>
                    </a:p>
                  </a:txBody>
                  <a:tcPr marL="66630" marR="66630" marT="0" marB="0"/>
                </a:tc>
                <a:tc>
                  <a:txBody>
                    <a:bodyPr/>
                    <a:lstStyle/>
                    <a:p>
                      <a:pPr marL="0" marR="0" indent="0" algn="l">
                        <a:spcBef>
                          <a:spcPts val="0"/>
                        </a:spcBef>
                        <a:spcAft>
                          <a:spcPts val="0"/>
                        </a:spcAft>
                      </a:pPr>
                      <a:r>
                        <a:rPr lang="en-US" sz="1100" dirty="0" err="1" smtClean="0">
                          <a:effectLst/>
                        </a:rPr>
                        <a:t>Psychoeducational</a:t>
                      </a:r>
                      <a:r>
                        <a:rPr lang="en-US" sz="1100" dirty="0" smtClean="0">
                          <a:effectLst/>
                        </a:rPr>
                        <a:t>, psychological, speech  and/or</a:t>
                      </a:r>
                      <a:r>
                        <a:rPr lang="en-US" sz="1100" baseline="0" dirty="0" smtClean="0">
                          <a:effectLst/>
                        </a:rPr>
                        <a:t> </a:t>
                      </a:r>
                      <a:r>
                        <a:rPr lang="en-US" sz="1100" dirty="0" smtClean="0">
                          <a:effectLst/>
                        </a:rPr>
                        <a:t> language, and neurodevelopmental  evaluations for children 3 to 22 years, providing they are still in high school, who are struggling in school due to complicated</a:t>
                      </a:r>
                      <a:r>
                        <a:rPr lang="en-US" sz="1100" baseline="0" dirty="0" smtClean="0">
                          <a:effectLst/>
                        </a:rPr>
                        <a:t> medical, behavioral, developmental and/or social histories.</a:t>
                      </a:r>
                    </a:p>
                    <a:p>
                      <a:pPr marL="0" marR="0" indent="0" algn="l">
                        <a:spcBef>
                          <a:spcPts val="0"/>
                        </a:spcBef>
                        <a:spcAft>
                          <a:spcPts val="0"/>
                        </a:spcAft>
                      </a:pPr>
                      <a:endParaRPr lang="en-US" sz="1100" baseline="0" dirty="0" smtClean="0">
                        <a:effectLst/>
                      </a:endParaRPr>
                    </a:p>
                    <a:p>
                      <a:pPr marL="0" marR="0" indent="0" algn="l">
                        <a:spcBef>
                          <a:spcPts val="0"/>
                        </a:spcBef>
                        <a:spcAft>
                          <a:spcPts val="0"/>
                        </a:spcAft>
                      </a:pPr>
                      <a:r>
                        <a:rPr lang="en-US" sz="1100" dirty="0" smtClean="0">
                          <a:effectLst/>
                        </a:rPr>
                        <a:t>Serving</a:t>
                      </a:r>
                      <a:r>
                        <a:rPr lang="en-US" sz="1100" baseline="0" dirty="0" smtClean="0">
                          <a:effectLst/>
                        </a:rPr>
                        <a:t> f</a:t>
                      </a:r>
                      <a:r>
                        <a:rPr lang="en-US" sz="1100" dirty="0" smtClean="0">
                          <a:effectLst/>
                        </a:rPr>
                        <a:t>amilies </a:t>
                      </a:r>
                      <a:r>
                        <a:rPr lang="en-US" sz="1100" dirty="0">
                          <a:effectLst/>
                        </a:rPr>
                        <a:t>in Duval, Clay, St. johns, Nassau, Baker and Flagler </a:t>
                      </a:r>
                      <a:r>
                        <a:rPr lang="en-US" sz="1100" dirty="0" smtClean="0">
                          <a:effectLst/>
                        </a:rPr>
                        <a:t>counties</a:t>
                      </a:r>
                      <a:endParaRPr lang="en-US" sz="1100" dirty="0">
                        <a:effectLst/>
                        <a:latin typeface="Calibri"/>
                        <a:ea typeface="Calibri"/>
                        <a:cs typeface="Times New Roman"/>
                      </a:endParaRPr>
                    </a:p>
                  </a:txBody>
                  <a:tcPr marL="66630" marR="66630" marT="0" marB="0">
                    <a:lnR w="12700" cap="flat" cmpd="sng" algn="ctr">
                      <a:solidFill>
                        <a:schemeClr val="tx1"/>
                      </a:solidFill>
                      <a:prstDash val="solid"/>
                      <a:round/>
                      <a:headEnd type="none" w="med" len="med"/>
                      <a:tailEnd type="none" w="med" len="med"/>
                    </a:lnR>
                  </a:tcPr>
                </a:tc>
                <a:tc>
                  <a:txBody>
                    <a:bodyPr/>
                    <a:lstStyle/>
                    <a:p>
                      <a:pPr marL="0" marR="0" indent="0" algn="l">
                        <a:spcBef>
                          <a:spcPts val="0"/>
                        </a:spcBef>
                        <a:spcAft>
                          <a:spcPts val="0"/>
                        </a:spcAft>
                      </a:pPr>
                      <a:r>
                        <a:rPr lang="en-US" sz="1100" dirty="0" smtClean="0">
                          <a:effectLst/>
                        </a:rPr>
                        <a:t>Neurodevelopmental pediatrician</a:t>
                      </a:r>
                    </a:p>
                    <a:p>
                      <a:pPr marL="0" marR="0" indent="0" algn="l">
                        <a:spcBef>
                          <a:spcPts val="0"/>
                        </a:spcBef>
                        <a:spcAft>
                          <a:spcPts val="0"/>
                        </a:spcAft>
                      </a:pPr>
                      <a:endParaRPr lang="en-US" sz="1100" dirty="0" smtClean="0">
                        <a:effectLst/>
                      </a:endParaRPr>
                    </a:p>
                    <a:p>
                      <a:pPr marL="0" marR="0" indent="0" algn="l">
                        <a:spcBef>
                          <a:spcPts val="0"/>
                        </a:spcBef>
                        <a:spcAft>
                          <a:spcPts val="0"/>
                        </a:spcAft>
                      </a:pPr>
                      <a:r>
                        <a:rPr lang="en-US" sz="1100" dirty="0" smtClean="0">
                          <a:effectLst/>
                        </a:rPr>
                        <a:t>This division brings together various specialists to work with children at risk</a:t>
                      </a:r>
                      <a:r>
                        <a:rPr lang="en-US" sz="1100" baseline="0" dirty="0" smtClean="0">
                          <a:effectLst/>
                        </a:rPr>
                        <a:t> for learning, behavioral or developmental delays. They serve children with a variety of disorders, ranging from developmental delays that may be overcome with early care and treatment to lifelong conditions that may be alleviated with ongoing support and appropriate care regimens. </a:t>
                      </a:r>
                      <a:endParaRPr lang="en-US" sz="1100" dirty="0">
                        <a:effectLst/>
                        <a:latin typeface="Calibri"/>
                        <a:ea typeface="Calibri"/>
                        <a:cs typeface="Times New Roman"/>
                      </a:endParaRPr>
                    </a:p>
                  </a:txBody>
                  <a:tcPr marL="66630" marR="66630" marT="0" marB="0">
                    <a:lnL w="12700" cap="flat" cmpd="sng" algn="ctr">
                      <a:solidFill>
                        <a:schemeClr val="tx1"/>
                      </a:solidFill>
                      <a:prstDash val="solid"/>
                      <a:round/>
                      <a:headEnd type="none" w="med" len="med"/>
                      <a:tailEnd type="none" w="med" len="med"/>
                    </a:lnL>
                  </a:tcPr>
                </a:tc>
                <a:tc>
                  <a:txBody>
                    <a:bodyPr/>
                    <a:lstStyle/>
                    <a:p>
                      <a:pPr marL="0" marR="0" indent="0" algn="l">
                        <a:spcBef>
                          <a:spcPts val="0"/>
                        </a:spcBef>
                        <a:spcAft>
                          <a:spcPts val="0"/>
                        </a:spcAft>
                      </a:pPr>
                      <a:r>
                        <a:rPr lang="en-US" sz="1100" dirty="0" smtClean="0">
                          <a:effectLst/>
                        </a:rPr>
                        <a:t>Child </a:t>
                      </a:r>
                      <a:r>
                        <a:rPr lang="en-US" sz="1100" dirty="0">
                          <a:effectLst/>
                        </a:rPr>
                        <a:t>N</a:t>
                      </a:r>
                      <a:r>
                        <a:rPr lang="en-US" sz="1100" dirty="0" smtClean="0">
                          <a:effectLst/>
                        </a:rPr>
                        <a:t>eurology</a:t>
                      </a:r>
                      <a:endParaRPr lang="en-US" sz="1100" dirty="0">
                        <a:effectLst/>
                      </a:endParaRPr>
                    </a:p>
                    <a:p>
                      <a:pPr marL="0" marR="0" indent="0" algn="l">
                        <a:spcBef>
                          <a:spcPts val="0"/>
                        </a:spcBef>
                        <a:spcAft>
                          <a:spcPts val="0"/>
                        </a:spcAft>
                      </a:pPr>
                      <a:r>
                        <a:rPr lang="en-US" sz="1100" dirty="0">
                          <a:effectLst/>
                        </a:rPr>
                        <a:t> </a:t>
                      </a:r>
                      <a:endParaRPr lang="en-US" sz="1100" dirty="0" smtClean="0">
                        <a:effectLst/>
                      </a:endParaRPr>
                    </a:p>
                    <a:p>
                      <a:pPr marL="0" marR="0" indent="0" algn="l">
                        <a:spcBef>
                          <a:spcPts val="0"/>
                        </a:spcBef>
                        <a:spcAft>
                          <a:spcPts val="0"/>
                        </a:spcAft>
                      </a:pPr>
                      <a:r>
                        <a:rPr lang="en-US" sz="1100" dirty="0" smtClean="0">
                          <a:effectLst/>
                        </a:rPr>
                        <a:t>Our</a:t>
                      </a:r>
                      <a:r>
                        <a:rPr lang="en-US" sz="1100" baseline="0" dirty="0" smtClean="0">
                          <a:effectLst/>
                        </a:rPr>
                        <a:t> child neurology services include Cerebral Palsy; Neurodegenerative conditions; Neuromuscular conditions; </a:t>
                      </a:r>
                      <a:r>
                        <a:rPr lang="en-US" sz="1100" baseline="0" dirty="0" err="1" smtClean="0">
                          <a:effectLst/>
                        </a:rPr>
                        <a:t>Hypotonia</a:t>
                      </a:r>
                      <a:r>
                        <a:rPr lang="en-US" sz="1100" baseline="0" dirty="0" smtClean="0">
                          <a:effectLst/>
                        </a:rPr>
                        <a:t>; Premature follow-up; Autistic Disorders; Developmental Delays; Headaches and Movement Disorders</a:t>
                      </a:r>
                      <a:endParaRPr lang="en-US" sz="1100" dirty="0">
                        <a:effectLst/>
                        <a:latin typeface="Calibri"/>
                        <a:ea typeface="Calibri"/>
                        <a:cs typeface="Times New Roman"/>
                      </a:endParaRPr>
                    </a:p>
                  </a:txBody>
                  <a:tcPr marL="66630" marR="6663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aseline="0" dirty="0" smtClean="0">
                          <a:effectLst/>
                          <a:latin typeface="+mn-lt"/>
                          <a:ea typeface="Calibri"/>
                          <a:cs typeface="Arial" panose="020B0604020202020204" pitchFamily="34" charset="0"/>
                        </a:rPr>
                        <a:t>Educational Assessment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aseline="0" dirty="0" smtClean="0">
                        <a:effectLst/>
                        <a:latin typeface="+mn-lt"/>
                        <a:ea typeface="Calibri"/>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aseline="0" dirty="0" smtClean="0">
                          <a:effectLst/>
                          <a:latin typeface="+mn-lt"/>
                          <a:ea typeface="Calibri"/>
                          <a:cs typeface="Arial" panose="020B0604020202020204" pitchFamily="34" charset="0"/>
                        </a:rPr>
                        <a:t>Educational / Behavioral Consultations</a:t>
                      </a:r>
                      <a:endParaRPr lang="en-US" sz="1100" dirty="0" smtClean="0">
                        <a:effectLst/>
                        <a:latin typeface="+mn-lt"/>
                        <a:ea typeface="Calibri"/>
                        <a:cs typeface="Arial" panose="020B0604020202020204" pitchFamily="34" charset="0"/>
                      </a:endParaRPr>
                    </a:p>
                    <a:p>
                      <a:pPr marL="0" marR="0" indent="0" algn="l">
                        <a:spcBef>
                          <a:spcPts val="0"/>
                        </a:spcBef>
                        <a:spcAft>
                          <a:spcPts val="0"/>
                        </a:spcAft>
                      </a:pPr>
                      <a:endParaRPr lang="en-US" sz="1100" dirty="0" smtClean="0">
                        <a:effectLst/>
                        <a:latin typeface="+mn-lt"/>
                        <a:ea typeface="Calibri"/>
                        <a:cs typeface="Arial" panose="020B0604020202020204" pitchFamily="34" charset="0"/>
                      </a:endParaRPr>
                    </a:p>
                    <a:p>
                      <a:pPr marL="0" marR="0" indent="0" algn="l">
                        <a:spcBef>
                          <a:spcPts val="0"/>
                        </a:spcBef>
                        <a:spcAft>
                          <a:spcPts val="0"/>
                        </a:spcAft>
                      </a:pPr>
                      <a:r>
                        <a:rPr lang="en-US" sz="1100" dirty="0" smtClean="0">
                          <a:effectLst/>
                          <a:latin typeface="+mn-lt"/>
                          <a:ea typeface="Calibri"/>
                          <a:cs typeface="Arial" panose="020B0604020202020204" pitchFamily="34" charset="0"/>
                        </a:rPr>
                        <a:t>Food</a:t>
                      </a:r>
                      <a:r>
                        <a:rPr lang="en-US" sz="1100" baseline="0" dirty="0" smtClean="0">
                          <a:effectLst/>
                          <a:latin typeface="+mn-lt"/>
                          <a:ea typeface="Calibri"/>
                          <a:cs typeface="Arial" panose="020B0604020202020204" pitchFamily="34" charset="0"/>
                        </a:rPr>
                        <a:t> Over-Selectivity </a:t>
                      </a:r>
                      <a:r>
                        <a:rPr lang="en-US" sz="1100" dirty="0" smtClean="0">
                          <a:effectLst/>
                          <a:latin typeface="+mn-lt"/>
                          <a:ea typeface="Calibri"/>
                          <a:cs typeface="Arial" panose="020B0604020202020204" pitchFamily="34" charset="0"/>
                        </a:rPr>
                        <a:t>Clinic</a:t>
                      </a:r>
                    </a:p>
                    <a:p>
                      <a:pPr marL="0" marR="0" indent="0" algn="l">
                        <a:spcBef>
                          <a:spcPts val="0"/>
                        </a:spcBef>
                        <a:spcAft>
                          <a:spcPts val="0"/>
                        </a:spcAft>
                      </a:pPr>
                      <a:endParaRPr lang="en-US" sz="1100" dirty="0" smtClean="0">
                        <a:effectLst/>
                        <a:latin typeface="+mn-lt"/>
                        <a:ea typeface="Calibri"/>
                        <a:cs typeface="Arial" panose="020B0604020202020204" pitchFamily="34" charset="0"/>
                      </a:endParaRPr>
                    </a:p>
                    <a:p>
                      <a:pPr marL="0" marR="0" indent="0" algn="l">
                        <a:spcBef>
                          <a:spcPts val="0"/>
                        </a:spcBef>
                        <a:spcAft>
                          <a:spcPts val="0"/>
                        </a:spcAft>
                      </a:pPr>
                      <a:r>
                        <a:rPr lang="en-US" sz="1100" baseline="0" dirty="0" smtClean="0">
                          <a:effectLst/>
                          <a:latin typeface="+mn-lt"/>
                          <a:ea typeface="Calibri"/>
                          <a:cs typeface="Arial" panose="020B0604020202020204" pitchFamily="34" charset="0"/>
                        </a:rPr>
                        <a:t>Intensive Academic Intervention</a:t>
                      </a:r>
                    </a:p>
                    <a:p>
                      <a:pPr marL="0" marR="0" indent="0" algn="l">
                        <a:spcBef>
                          <a:spcPts val="0"/>
                        </a:spcBef>
                        <a:spcAft>
                          <a:spcPts val="0"/>
                        </a:spcAft>
                      </a:pPr>
                      <a:endParaRPr lang="en-US" sz="1100" baseline="0" dirty="0" smtClean="0">
                        <a:effectLst/>
                        <a:latin typeface="+mn-lt"/>
                        <a:ea typeface="Calibri"/>
                        <a:cs typeface="Arial" panose="020B0604020202020204" pitchFamily="34" charset="0"/>
                      </a:endParaRPr>
                    </a:p>
                    <a:p>
                      <a:pPr marL="0" marR="0" indent="0" algn="l">
                        <a:spcBef>
                          <a:spcPts val="0"/>
                        </a:spcBef>
                        <a:spcAft>
                          <a:spcPts val="0"/>
                        </a:spcAft>
                      </a:pPr>
                      <a:r>
                        <a:rPr lang="en-US" sz="1100" baseline="0" dirty="0" smtClean="0">
                          <a:effectLst/>
                          <a:latin typeface="+mn-lt"/>
                          <a:ea typeface="Calibri"/>
                          <a:cs typeface="Arial" panose="020B0604020202020204" pitchFamily="34" charset="0"/>
                        </a:rPr>
                        <a:t>Targeted Parent Training</a:t>
                      </a:r>
                    </a:p>
                    <a:p>
                      <a:pPr marL="0" marR="0" indent="0" algn="l">
                        <a:spcBef>
                          <a:spcPts val="0"/>
                        </a:spcBef>
                        <a:spcAft>
                          <a:spcPts val="0"/>
                        </a:spcAft>
                      </a:pPr>
                      <a:endParaRPr lang="en-US" sz="1100" baseline="0" dirty="0" smtClean="0">
                        <a:effectLst/>
                        <a:latin typeface="+mn-lt"/>
                        <a:ea typeface="Calibri"/>
                        <a:cs typeface="Arial" panose="020B0604020202020204" pitchFamily="34" charset="0"/>
                      </a:endParaRPr>
                    </a:p>
                    <a:p>
                      <a:pPr marL="0" marR="0" indent="0" algn="l">
                        <a:spcBef>
                          <a:spcPts val="0"/>
                        </a:spcBef>
                        <a:spcAft>
                          <a:spcPts val="0"/>
                        </a:spcAft>
                      </a:pPr>
                      <a:r>
                        <a:rPr lang="en-US" sz="1100" baseline="0" dirty="0" smtClean="0">
                          <a:effectLst/>
                          <a:latin typeface="+mn-lt"/>
                          <a:ea typeface="Calibri"/>
                          <a:cs typeface="Arial" panose="020B0604020202020204" pitchFamily="34" charset="0"/>
                        </a:rPr>
                        <a:t>Adaptive / Behavior Clinic</a:t>
                      </a:r>
                    </a:p>
                    <a:p>
                      <a:pPr marL="0" marR="0" indent="0" algn="l">
                        <a:spcBef>
                          <a:spcPts val="0"/>
                        </a:spcBef>
                        <a:spcAft>
                          <a:spcPts val="0"/>
                        </a:spcAft>
                      </a:pPr>
                      <a:endParaRPr lang="en-US" sz="1100" baseline="0" dirty="0" smtClean="0">
                        <a:effectLst/>
                        <a:latin typeface="+mn-lt"/>
                        <a:ea typeface="Calibri"/>
                        <a:cs typeface="Arial" panose="020B0604020202020204" pitchFamily="34" charset="0"/>
                      </a:endParaRPr>
                    </a:p>
                    <a:p>
                      <a:pPr marL="0" marR="0" indent="0" algn="l">
                        <a:spcBef>
                          <a:spcPts val="0"/>
                        </a:spcBef>
                        <a:spcAft>
                          <a:spcPts val="0"/>
                        </a:spcAft>
                      </a:pPr>
                      <a:r>
                        <a:rPr lang="en-US" sz="1100" baseline="0" dirty="0" smtClean="0">
                          <a:effectLst/>
                          <a:latin typeface="+mn-lt"/>
                          <a:ea typeface="Calibri"/>
                          <a:cs typeface="Arial" panose="020B0604020202020204" pitchFamily="34" charset="0"/>
                        </a:rPr>
                        <a:t>Study and Organizational  Strategies</a:t>
                      </a:r>
                    </a:p>
                    <a:p>
                      <a:pPr marL="0" marR="0" indent="0" algn="l">
                        <a:spcBef>
                          <a:spcPts val="0"/>
                        </a:spcBef>
                        <a:spcAft>
                          <a:spcPts val="0"/>
                        </a:spcAft>
                      </a:pPr>
                      <a:endParaRPr lang="en-US" sz="1100" baseline="0" dirty="0" smtClean="0">
                        <a:effectLst/>
                        <a:latin typeface="+mn-lt"/>
                        <a:ea typeface="Calibri"/>
                        <a:cs typeface="Arial" panose="020B0604020202020204" pitchFamily="34" charset="0"/>
                      </a:endParaRPr>
                    </a:p>
                    <a:p>
                      <a:pPr marL="0" marR="0" indent="0" algn="l">
                        <a:spcBef>
                          <a:spcPts val="0"/>
                        </a:spcBef>
                        <a:spcAft>
                          <a:spcPts val="0"/>
                        </a:spcAft>
                      </a:pPr>
                      <a:r>
                        <a:rPr lang="en-US" sz="1100" baseline="0" dirty="0" smtClean="0">
                          <a:effectLst/>
                          <a:latin typeface="+mn-lt"/>
                          <a:ea typeface="Calibri"/>
                          <a:cs typeface="Arial" panose="020B0604020202020204" pitchFamily="34" charset="0"/>
                        </a:rPr>
                        <a:t>Thematic Social Skills Groups</a:t>
                      </a:r>
                      <a:endParaRPr lang="en-US" sz="1100" baseline="0" dirty="0" smtClean="0">
                        <a:effectLst/>
                        <a:latin typeface="Arial" panose="020B0604020202020204" pitchFamily="34" charset="0"/>
                        <a:ea typeface="Calibri"/>
                        <a:cs typeface="Arial" panose="020B0604020202020204" pitchFamily="34" charset="0"/>
                      </a:endParaRPr>
                    </a:p>
                  </a:txBody>
                  <a:tcPr marL="66630" marR="66630"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8810178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84632"/>
            <a:ext cx="7772400" cy="1088136"/>
          </a:xfrm>
        </p:spPr>
        <p:txBody>
          <a:bodyPr>
            <a:normAutofit/>
          </a:bodyPr>
          <a:lstStyle/>
          <a:p>
            <a:pPr algn="ctr"/>
            <a:r>
              <a:rPr lang="en-US" sz="4000" dirty="0" smtClean="0"/>
              <a:t>Is it time to be concerned?</a:t>
            </a:r>
            <a:endParaRPr lang="en-US" sz="4000" dirty="0"/>
          </a:p>
        </p:txBody>
      </p:sp>
      <p:sp>
        <p:nvSpPr>
          <p:cNvPr id="3" name="Content Placeholder 2"/>
          <p:cNvSpPr>
            <a:spLocks noGrp="1"/>
          </p:cNvSpPr>
          <p:nvPr>
            <p:ph idx="1"/>
          </p:nvPr>
        </p:nvSpPr>
        <p:spPr>
          <a:xfrm>
            <a:off x="457200" y="1600200"/>
            <a:ext cx="8229600" cy="5029200"/>
          </a:xfrm>
        </p:spPr>
        <p:txBody>
          <a:bodyPr>
            <a:normAutofit fontScale="92500" lnSpcReduction="10000"/>
          </a:bodyPr>
          <a:lstStyle/>
          <a:p>
            <a:r>
              <a:rPr lang="en-US" dirty="0" smtClean="0"/>
              <a:t>Worry that lasts for months</a:t>
            </a:r>
          </a:p>
          <a:p>
            <a:r>
              <a:rPr lang="en-US" dirty="0" smtClean="0"/>
              <a:t>Worry that causes physical distress</a:t>
            </a:r>
          </a:p>
          <a:p>
            <a:r>
              <a:rPr lang="en-US" dirty="0" smtClean="0"/>
              <a:t>Refuses to go to school or participate in activities</a:t>
            </a:r>
          </a:p>
          <a:p>
            <a:pPr lvl="1"/>
            <a:r>
              <a:rPr lang="en-US" dirty="0" smtClean="0"/>
              <a:t>Trouble concentrating in class</a:t>
            </a:r>
          </a:p>
          <a:p>
            <a:r>
              <a:rPr lang="en-US" dirty="0" smtClean="0"/>
              <a:t>Seems unusually gloomy/pessimistic</a:t>
            </a:r>
          </a:p>
          <a:p>
            <a:r>
              <a:rPr lang="en-US" dirty="0" smtClean="0"/>
              <a:t>Asks for a lot of reassurances</a:t>
            </a:r>
          </a:p>
          <a:p>
            <a:pPr lvl="1"/>
            <a:r>
              <a:rPr lang="en-US" dirty="0" smtClean="0"/>
              <a:t>Becomes upset if reassurances are considered inadequate</a:t>
            </a:r>
          </a:p>
          <a:p>
            <a:r>
              <a:rPr lang="en-US" dirty="0" smtClean="0"/>
              <a:t>Seems irritable &amp; angry </a:t>
            </a:r>
            <a:endParaRPr lang="en-US" dirty="0"/>
          </a:p>
          <a:p>
            <a:pPr lvl="1"/>
            <a:r>
              <a:rPr lang="en-US" dirty="0" smtClean="0"/>
              <a:t>Sleep deprivation</a:t>
            </a:r>
          </a:p>
          <a:p>
            <a:r>
              <a:rPr lang="en-US" dirty="0" smtClean="0"/>
              <a:t>Is excessively self-critical</a:t>
            </a:r>
          </a:p>
          <a:p>
            <a:r>
              <a:rPr lang="en-US" dirty="0" smtClean="0"/>
              <a:t>Suicidal ideation</a:t>
            </a:r>
          </a:p>
          <a:p>
            <a:pPr lvl="1"/>
            <a:r>
              <a:rPr lang="en-US" dirty="0" smtClean="0"/>
              <a:t>Self-harm</a:t>
            </a:r>
          </a:p>
          <a:p>
            <a:r>
              <a:rPr lang="en-US" dirty="0" smtClean="0"/>
              <a:t>Fears are significantly interfering with your family, educational, work, daily life</a:t>
            </a:r>
          </a:p>
          <a:p>
            <a:endParaRPr lang="en-US" dirty="0"/>
          </a:p>
        </p:txBody>
      </p:sp>
    </p:spTree>
    <p:extLst>
      <p:ext uri="{BB962C8B-B14F-4D97-AF65-F5344CB8AC3E}">
        <p14:creationId xmlns:p14="http://schemas.microsoft.com/office/powerpoint/2010/main" val="16401840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84632"/>
            <a:ext cx="7772400" cy="1088136"/>
          </a:xfrm>
        </p:spPr>
        <p:txBody>
          <a:bodyPr>
            <a:normAutofit/>
          </a:bodyPr>
          <a:lstStyle/>
          <a:p>
            <a:pPr algn="ctr"/>
            <a:r>
              <a:rPr lang="en-US" sz="4000" dirty="0" smtClean="0"/>
              <a:t>Restructuring Thoughts</a:t>
            </a:r>
            <a:endParaRPr lang="en-US"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13940769"/>
              </p:ext>
            </p:extLst>
          </p:nvPr>
        </p:nvGraphicFramePr>
        <p:xfrm>
          <a:off x="457200" y="1371600"/>
          <a:ext cx="8229600" cy="487680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gridCol w="22098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750277">
                <a:tc>
                  <a:txBody>
                    <a:bodyPr/>
                    <a:lstStyle/>
                    <a:p>
                      <a:r>
                        <a:rPr lang="en-US" sz="1600" dirty="0" smtClean="0"/>
                        <a:t>Anxious</a:t>
                      </a:r>
                      <a:r>
                        <a:rPr lang="en-US" sz="1600" baseline="0" dirty="0" smtClean="0"/>
                        <a:t> Thought</a:t>
                      </a:r>
                      <a:endParaRPr lang="en-US" sz="1600" dirty="0"/>
                    </a:p>
                  </a:txBody>
                  <a:tcPr/>
                </a:tc>
                <a:tc>
                  <a:txBody>
                    <a:bodyPr/>
                    <a:lstStyle/>
                    <a:p>
                      <a:r>
                        <a:rPr lang="en-US" sz="1600" dirty="0" smtClean="0"/>
                        <a:t>Evidence</a:t>
                      </a:r>
                      <a:r>
                        <a:rPr lang="en-US" sz="1600" baseline="0" dirty="0" smtClean="0"/>
                        <a:t> that thought is TRUE</a:t>
                      </a:r>
                      <a:endParaRPr lang="en-US" sz="1600" dirty="0"/>
                    </a:p>
                  </a:txBody>
                  <a:tcPr/>
                </a:tc>
                <a:tc>
                  <a:txBody>
                    <a:bodyPr/>
                    <a:lstStyle/>
                    <a:p>
                      <a:r>
                        <a:rPr lang="en-US" sz="1600" dirty="0" smtClean="0"/>
                        <a:t>Evidence</a:t>
                      </a:r>
                      <a:r>
                        <a:rPr lang="en-US" sz="1600" baseline="0" dirty="0" smtClean="0"/>
                        <a:t> that thought is FALSE</a:t>
                      </a:r>
                      <a:endParaRPr lang="en-US" sz="1600" dirty="0"/>
                    </a:p>
                  </a:txBody>
                  <a:tcPr/>
                </a:tc>
                <a:tc>
                  <a:txBody>
                    <a:bodyPr/>
                    <a:lstStyle/>
                    <a:p>
                      <a:r>
                        <a:rPr lang="en-US" sz="1600" dirty="0" smtClean="0"/>
                        <a:t>New</a:t>
                      </a:r>
                      <a:r>
                        <a:rPr lang="en-US" sz="1600" baseline="0" dirty="0" smtClean="0"/>
                        <a:t> Thought</a:t>
                      </a:r>
                      <a:endParaRPr lang="en-US" sz="1600" dirty="0"/>
                    </a:p>
                  </a:txBody>
                  <a:tcPr/>
                </a:tc>
                <a:extLst>
                  <a:ext uri="{0D108BD9-81ED-4DB2-BD59-A6C34878D82A}">
                    <a16:rowId xmlns:a16="http://schemas.microsoft.com/office/drawing/2014/main" val="10000"/>
                  </a:ext>
                </a:extLst>
              </a:tr>
              <a:tr h="4126523">
                <a:tc>
                  <a:txBody>
                    <a:bodyPr/>
                    <a:lstStyle/>
                    <a:p>
                      <a:r>
                        <a:rPr lang="en-US" sz="1600" dirty="0" smtClean="0"/>
                        <a:t>The storm</a:t>
                      </a:r>
                      <a:r>
                        <a:rPr lang="en-US" sz="1600" baseline="0" dirty="0" smtClean="0"/>
                        <a:t> might cause lightning to strike our school and hurt me.</a:t>
                      </a:r>
                      <a:endParaRPr lang="en-US" sz="1600" dirty="0"/>
                    </a:p>
                  </a:txBody>
                  <a:tcPr/>
                </a:tc>
                <a:tc>
                  <a:txBody>
                    <a:bodyPr/>
                    <a:lstStyle/>
                    <a:p>
                      <a:r>
                        <a:rPr lang="en-US" sz="1600" dirty="0" smtClean="0"/>
                        <a:t>Lightning can</a:t>
                      </a:r>
                      <a:r>
                        <a:rPr lang="en-US" sz="1600" baseline="0" dirty="0" smtClean="0"/>
                        <a:t> strike buildings.</a:t>
                      </a:r>
                    </a:p>
                    <a:p>
                      <a:endParaRPr lang="en-US" sz="1600" baseline="0" dirty="0" smtClean="0"/>
                    </a:p>
                    <a:p>
                      <a:r>
                        <a:rPr lang="en-US" sz="1600" baseline="0" dirty="0" smtClean="0"/>
                        <a:t>Lightning can strike people  who are not under shelter.</a:t>
                      </a:r>
                      <a:endParaRPr lang="en-US" sz="1600" dirty="0" smtClean="0"/>
                    </a:p>
                    <a:p>
                      <a:endParaRPr lang="en-US" sz="1600" dirty="0" smtClean="0"/>
                    </a:p>
                  </a:txBody>
                  <a:tcPr/>
                </a:tc>
                <a:tc>
                  <a:txBody>
                    <a:bodyPr/>
                    <a:lstStyle/>
                    <a:p>
                      <a:r>
                        <a:rPr lang="en-US" sz="1600" baseline="0" dirty="0" smtClean="0"/>
                        <a:t>Chances are lightning won’t strike our school.</a:t>
                      </a:r>
                    </a:p>
                    <a:p>
                      <a:endParaRPr lang="en-US" sz="1600" baseline="0" dirty="0" smtClean="0"/>
                    </a:p>
                    <a:p>
                      <a:r>
                        <a:rPr lang="en-US" sz="1600" baseline="0" dirty="0" smtClean="0"/>
                        <a:t>The school is built to handle storms and keep people safe. If lightning strikes the school, the roof will protect me.</a:t>
                      </a:r>
                      <a:endParaRPr lang="en-US" sz="1600" dirty="0" smtClean="0"/>
                    </a:p>
                    <a:p>
                      <a:endParaRPr lang="en-US" sz="1600" baseline="0" dirty="0" smtClean="0"/>
                    </a:p>
                    <a:p>
                      <a:r>
                        <a:rPr lang="en-US" sz="1600" baseline="0" dirty="0" smtClean="0"/>
                        <a:t>IF the roof catches on fire, I will evacuate</a:t>
                      </a:r>
                    </a:p>
                    <a:p>
                      <a:endParaRPr lang="en-US" sz="1600" baseline="0" dirty="0" smtClean="0"/>
                    </a:p>
                    <a:p>
                      <a:r>
                        <a:rPr lang="en-US" sz="1600" baseline="0" dirty="0" smtClean="0"/>
                        <a:t>*I have an emergency plan.</a:t>
                      </a:r>
                    </a:p>
                  </a:txBody>
                  <a:tcPr/>
                </a:tc>
                <a:tc>
                  <a:txBody>
                    <a:bodyPr/>
                    <a:lstStyle/>
                    <a:p>
                      <a:r>
                        <a:rPr lang="en-US" sz="1600" dirty="0" smtClean="0"/>
                        <a:t>Even if lightning strikes the building,</a:t>
                      </a:r>
                      <a:r>
                        <a:rPr lang="en-US" sz="1600" baseline="0" dirty="0" smtClean="0"/>
                        <a:t> I will remain safe.</a:t>
                      </a:r>
                    </a:p>
                    <a:p>
                      <a:endParaRPr lang="en-US" sz="1600" baseline="0" dirty="0" smtClean="0"/>
                    </a:p>
                    <a:p>
                      <a:r>
                        <a:rPr lang="en-US" sz="1600" baseline="0" dirty="0" smtClean="0"/>
                        <a:t>* I will follow the emergency plan. </a:t>
                      </a:r>
                      <a:endParaRPr lang="en-US" sz="160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9977345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84632"/>
            <a:ext cx="7772400" cy="1088136"/>
          </a:xfrm>
        </p:spPr>
        <p:txBody>
          <a:bodyPr>
            <a:noAutofit/>
          </a:bodyPr>
          <a:lstStyle/>
          <a:p>
            <a:pPr algn="ctr"/>
            <a:r>
              <a:rPr lang="en-US" sz="4000" dirty="0" smtClean="0"/>
              <a:t>Questions to ask</a:t>
            </a:r>
            <a:br>
              <a:rPr lang="en-US" sz="4000" dirty="0" smtClean="0"/>
            </a:br>
            <a:r>
              <a:rPr lang="en-US" sz="4000" dirty="0"/>
              <a:t>-</a:t>
            </a:r>
            <a:r>
              <a:rPr lang="en-US" sz="4000" dirty="0" smtClean="0"/>
              <a:t>false thoughts-</a:t>
            </a:r>
            <a:endParaRPr lang="en-US" sz="4000" dirty="0"/>
          </a:p>
        </p:txBody>
      </p:sp>
      <p:sp>
        <p:nvSpPr>
          <p:cNvPr id="3" name="Content Placeholder 2"/>
          <p:cNvSpPr>
            <a:spLocks noGrp="1"/>
          </p:cNvSpPr>
          <p:nvPr>
            <p:ph idx="1"/>
          </p:nvPr>
        </p:nvSpPr>
        <p:spPr/>
        <p:txBody>
          <a:bodyPr>
            <a:normAutofit lnSpcReduction="10000"/>
          </a:bodyPr>
          <a:lstStyle/>
          <a:p>
            <a:r>
              <a:rPr lang="en-US" dirty="0" smtClean="0"/>
              <a:t>Do I know for sure that ______ will happen?</a:t>
            </a:r>
          </a:p>
          <a:p>
            <a:r>
              <a:rPr lang="en-US" dirty="0" smtClean="0"/>
              <a:t>What evidence do I have that _______ will happen?</a:t>
            </a:r>
          </a:p>
          <a:p>
            <a:r>
              <a:rPr lang="en-US" dirty="0" smtClean="0"/>
              <a:t>How likely is it really?</a:t>
            </a:r>
          </a:p>
          <a:p>
            <a:r>
              <a:rPr lang="en-US" dirty="0" smtClean="0"/>
              <a:t>Has _______ ever happened before?</a:t>
            </a:r>
          </a:p>
          <a:p>
            <a:r>
              <a:rPr lang="en-US" dirty="0" smtClean="0"/>
              <a:t>Even if _______ happens, can I live through it?</a:t>
            </a:r>
          </a:p>
          <a:p>
            <a:r>
              <a:rPr lang="en-US" dirty="0" smtClean="0"/>
              <a:t>What is the worst possible outcome?  (Rate how bad it is)</a:t>
            </a:r>
          </a:p>
          <a:p>
            <a:r>
              <a:rPr lang="en-US" dirty="0" smtClean="0"/>
              <a:t>Could I cope? Do I have the coping mechanisms or do I need help?</a:t>
            </a:r>
          </a:p>
          <a:p>
            <a:r>
              <a:rPr lang="en-US" dirty="0" smtClean="0"/>
              <a:t>Do I know anyone else who has been in this situation? What did they do?</a:t>
            </a:r>
          </a:p>
          <a:p>
            <a:r>
              <a:rPr lang="en-US" dirty="0" smtClean="0"/>
              <a:t>Have I been able to cope with ______ in the past?</a:t>
            </a:r>
          </a:p>
        </p:txBody>
      </p:sp>
    </p:spTree>
    <p:extLst>
      <p:ext uri="{BB962C8B-B14F-4D97-AF65-F5344CB8AC3E}">
        <p14:creationId xmlns:p14="http://schemas.microsoft.com/office/powerpoint/2010/main" val="8698360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81757" y="1447800"/>
            <a:ext cx="962243" cy="1038443"/>
          </a:xfrm>
          <a:prstGeom prst="rect">
            <a:avLst/>
          </a:prstGeom>
        </p:spPr>
      </p:pic>
      <p:sp>
        <p:nvSpPr>
          <p:cNvPr id="2" name="Title 1"/>
          <p:cNvSpPr>
            <a:spLocks noGrp="1"/>
          </p:cNvSpPr>
          <p:nvPr>
            <p:ph type="title"/>
          </p:nvPr>
        </p:nvSpPr>
        <p:spPr>
          <a:xfrm>
            <a:off x="685800" y="484632"/>
            <a:ext cx="7772400" cy="1088136"/>
          </a:xfrm>
        </p:spPr>
        <p:txBody>
          <a:bodyPr>
            <a:normAutofit/>
          </a:bodyPr>
          <a:lstStyle/>
          <a:p>
            <a:pPr algn="ctr"/>
            <a:r>
              <a:rPr lang="en-US" sz="4000" dirty="0" smtClean="0"/>
              <a:t>So…now what do we do?</a:t>
            </a:r>
            <a:endParaRPr lang="en-US" sz="4000" dirty="0"/>
          </a:p>
        </p:txBody>
      </p:sp>
      <p:sp>
        <p:nvSpPr>
          <p:cNvPr id="6" name="Content Placeholder 2"/>
          <p:cNvSpPr txBox="1">
            <a:spLocks/>
          </p:cNvSpPr>
          <p:nvPr/>
        </p:nvSpPr>
        <p:spPr>
          <a:xfrm>
            <a:off x="685800" y="1752600"/>
            <a:ext cx="8346440" cy="3962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a:t>Define the behavioral manifestation and Collect data</a:t>
            </a:r>
          </a:p>
          <a:p>
            <a:pPr lvl="1"/>
            <a:r>
              <a:rPr lang="en-US" sz="1600" dirty="0"/>
              <a:t>Step 1 if the effects of anxiety related symptoms are impacting the student’s learning and school based relationships</a:t>
            </a:r>
          </a:p>
          <a:p>
            <a:pPr lvl="1"/>
            <a:r>
              <a:rPr lang="en-US" sz="1600" dirty="0"/>
              <a:t>Observable and Measureable</a:t>
            </a:r>
          </a:p>
          <a:p>
            <a:r>
              <a:rPr lang="en-US" sz="2000" dirty="0" smtClean="0"/>
              <a:t>Peer Modeling (select a peer that is similar to the target child/teen)</a:t>
            </a:r>
          </a:p>
          <a:p>
            <a:pPr lvl="1"/>
            <a:r>
              <a:rPr lang="en-US" sz="1600" dirty="0" smtClean="0"/>
              <a:t>Arrange for frequent learning opportunities and taper off over time</a:t>
            </a:r>
          </a:p>
          <a:p>
            <a:pPr lvl="1"/>
            <a:r>
              <a:rPr lang="en-US" sz="1600" dirty="0" smtClean="0"/>
              <a:t>Use pivoting technique in the natural environment</a:t>
            </a:r>
          </a:p>
          <a:p>
            <a:r>
              <a:rPr lang="en-US" sz="2000" dirty="0" smtClean="0"/>
              <a:t>Maintain open lines of communication</a:t>
            </a:r>
          </a:p>
          <a:p>
            <a:r>
              <a:rPr lang="en-US" sz="2000" dirty="0" smtClean="0"/>
              <a:t>Develop a plan and stick to the script</a:t>
            </a:r>
          </a:p>
          <a:p>
            <a:pPr lvl="1"/>
            <a:r>
              <a:rPr lang="en-US" sz="1600" dirty="0" smtClean="0"/>
              <a:t>Practice, practice, practice</a:t>
            </a:r>
          </a:p>
          <a:p>
            <a:r>
              <a:rPr lang="en-US" sz="2000" dirty="0" smtClean="0"/>
              <a:t>Never use the child/teen’s fear during times of discipline</a:t>
            </a:r>
          </a:p>
          <a:p>
            <a:endParaRPr lang="en-US" sz="2000" dirty="0"/>
          </a:p>
        </p:txBody>
      </p:sp>
    </p:spTree>
    <p:extLst>
      <p:ext uri="{BB962C8B-B14F-4D97-AF65-F5344CB8AC3E}">
        <p14:creationId xmlns:p14="http://schemas.microsoft.com/office/powerpoint/2010/main" val="21035762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84632"/>
            <a:ext cx="7772400" cy="1088136"/>
          </a:xfrm>
        </p:spPr>
        <p:txBody>
          <a:bodyPr>
            <a:normAutofit/>
          </a:bodyPr>
          <a:lstStyle/>
          <a:p>
            <a:pPr algn="ctr"/>
            <a:r>
              <a:rPr lang="en-US" sz="4000" dirty="0" smtClean="0"/>
              <a:t>Targeting Physical Feelings</a:t>
            </a:r>
            <a:endParaRPr lang="en-US" sz="40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1000" y="1371600"/>
            <a:ext cx="4038600" cy="4038600"/>
          </a:xfrm>
          <a:prstGeom prst="rect">
            <a:avLst/>
          </a:prstGeom>
        </p:spPr>
      </p:pic>
      <p:sp>
        <p:nvSpPr>
          <p:cNvPr id="3" name="Content Placeholder 2"/>
          <p:cNvSpPr>
            <a:spLocks noGrp="1"/>
          </p:cNvSpPr>
          <p:nvPr>
            <p:ph idx="1"/>
          </p:nvPr>
        </p:nvSpPr>
        <p:spPr/>
        <p:txBody>
          <a:bodyPr>
            <a:normAutofit/>
          </a:bodyPr>
          <a:lstStyle/>
          <a:p>
            <a:r>
              <a:rPr lang="en-US" dirty="0" smtClean="0"/>
              <a:t>Slow breathing</a:t>
            </a:r>
          </a:p>
          <a:p>
            <a:r>
              <a:rPr lang="en-US" dirty="0" smtClean="0"/>
              <a:t>Deep abdominal breathing</a:t>
            </a:r>
          </a:p>
          <a:p>
            <a:r>
              <a:rPr lang="en-US" dirty="0" smtClean="0"/>
              <a:t>Body scan</a:t>
            </a:r>
          </a:p>
          <a:p>
            <a:r>
              <a:rPr lang="en-US" dirty="0" smtClean="0"/>
              <a:t>Imagery breathing</a:t>
            </a:r>
          </a:p>
          <a:p>
            <a:r>
              <a:rPr lang="en-US" dirty="0" smtClean="0"/>
              <a:t>Quick 5-4-3-2-1</a:t>
            </a:r>
          </a:p>
          <a:p>
            <a:pPr marL="0" indent="0">
              <a:buNone/>
            </a:pPr>
            <a:r>
              <a:rPr lang="en-US" dirty="0"/>
              <a:t> </a:t>
            </a:r>
            <a:r>
              <a:rPr lang="en-US" dirty="0" smtClean="0"/>
              <a:t> Grounding Activity</a:t>
            </a:r>
          </a:p>
        </p:txBody>
      </p:sp>
    </p:spTree>
    <p:extLst>
      <p:ext uri="{BB962C8B-B14F-4D97-AF65-F5344CB8AC3E}">
        <p14:creationId xmlns:p14="http://schemas.microsoft.com/office/powerpoint/2010/main" val="30371599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84632"/>
            <a:ext cx="7772400" cy="1088136"/>
          </a:xfrm>
        </p:spPr>
        <p:txBody>
          <a:bodyPr>
            <a:normAutofit fontScale="90000"/>
          </a:bodyPr>
          <a:lstStyle/>
          <a:p>
            <a:pPr algn="ctr"/>
            <a:r>
              <a:rPr lang="en-US" sz="4000" dirty="0" smtClean="0"/>
              <a:t/>
            </a:r>
            <a:br>
              <a:rPr lang="en-US" sz="4000" dirty="0" smtClean="0"/>
            </a:br>
            <a:r>
              <a:rPr lang="en-US" u="sng" dirty="0" smtClean="0">
                <a:hlinkClick r:id="rId4"/>
              </a:rPr>
              <a:t>4-7-8 Breathing</a:t>
            </a:r>
            <a:r>
              <a:rPr lang="en-US" dirty="0"/>
              <a:t/>
            </a:r>
            <a:br>
              <a:rPr lang="en-US" dirty="0"/>
            </a:br>
            <a:endParaRPr lang="en-US" sz="4000" dirty="0"/>
          </a:p>
        </p:txBody>
      </p:sp>
      <p:pic>
        <p:nvPicPr>
          <p:cNvPr id="5" name="Uxbdx-SeOOo"/>
          <p:cNvPicPr>
            <a:picLocks noRot="1" noChangeAspect="1"/>
          </p:cNvPicPr>
          <p:nvPr>
            <a:videoFile r:link="rId1"/>
          </p:nvPr>
        </p:nvPicPr>
        <p:blipFill>
          <a:blip r:embed="rId5"/>
          <a:stretch>
            <a:fillRect/>
          </a:stretch>
        </p:blipFill>
        <p:spPr>
          <a:xfrm>
            <a:off x="1037166" y="1752600"/>
            <a:ext cx="7069667" cy="3976687"/>
          </a:xfrm>
          <a:prstGeom prst="rect">
            <a:avLst/>
          </a:prstGeom>
        </p:spPr>
      </p:pic>
    </p:spTree>
    <p:extLst>
      <p:ext uri="{BB962C8B-B14F-4D97-AF65-F5344CB8AC3E}">
        <p14:creationId xmlns:p14="http://schemas.microsoft.com/office/powerpoint/2010/main" val="20478724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84632"/>
            <a:ext cx="7772400" cy="1088136"/>
          </a:xfrm>
        </p:spPr>
        <p:txBody>
          <a:bodyPr>
            <a:noAutofit/>
          </a:bodyPr>
          <a:lstStyle/>
          <a:p>
            <a:pPr algn="ctr"/>
            <a:r>
              <a:rPr lang="en-US" sz="4000" dirty="0" smtClean="0"/>
              <a:t>Bravery </a:t>
            </a:r>
            <a:r>
              <a:rPr lang="en-US" sz="4000" dirty="0"/>
              <a:t>Ladder</a:t>
            </a:r>
            <a:br>
              <a:rPr lang="en-US" sz="4000" dirty="0"/>
            </a:br>
            <a:endParaRPr lang="en-US" sz="4000" dirty="0"/>
          </a:p>
        </p:txBody>
      </p:sp>
      <p:sp>
        <p:nvSpPr>
          <p:cNvPr id="7" name="Content Placeholder 2"/>
          <p:cNvSpPr>
            <a:spLocks noGrp="1"/>
          </p:cNvSpPr>
          <p:nvPr>
            <p:ph sz="half" idx="2"/>
          </p:nvPr>
        </p:nvSpPr>
        <p:spPr>
          <a:xfrm>
            <a:off x="655093" y="2497085"/>
            <a:ext cx="3657600" cy="2455915"/>
          </a:xfrm>
        </p:spPr>
        <p:txBody>
          <a:bodyPr>
            <a:normAutofit lnSpcReduction="10000"/>
          </a:bodyPr>
          <a:lstStyle/>
          <a:p>
            <a:r>
              <a:rPr lang="en-US" dirty="0" smtClean="0"/>
              <a:t>Hardest </a:t>
            </a:r>
            <a:r>
              <a:rPr lang="en-US" dirty="0"/>
              <a:t>behavior at top, easiest behavior at bottom</a:t>
            </a:r>
          </a:p>
          <a:p>
            <a:r>
              <a:rPr lang="en-US" dirty="0" smtClean="0"/>
              <a:t>Take (emotional, physiological) </a:t>
            </a:r>
            <a:r>
              <a:rPr lang="en-US" dirty="0"/>
              <a:t>temperature along way</a:t>
            </a:r>
          </a:p>
          <a:p>
            <a:r>
              <a:rPr lang="en-US" dirty="0" smtClean="0"/>
              <a:t>Earn </a:t>
            </a:r>
            <a:r>
              <a:rPr lang="en-US" dirty="0"/>
              <a:t>Bravery </a:t>
            </a:r>
            <a:r>
              <a:rPr lang="en-US" dirty="0" smtClean="0"/>
              <a:t>Dollars</a:t>
            </a:r>
          </a:p>
          <a:p>
            <a:r>
              <a:rPr lang="en-US" dirty="0" smtClean="0"/>
              <a:t>Use labeled praise</a:t>
            </a:r>
          </a:p>
        </p:txBody>
      </p:sp>
      <p:pic>
        <p:nvPicPr>
          <p:cNvPr id="12" name="Picture 11"/>
          <p:cNvPicPr>
            <a:picLocks noChangeAspect="1"/>
          </p:cNvPicPr>
          <p:nvPr/>
        </p:nvPicPr>
        <p:blipFill>
          <a:blip r:embed="rId3"/>
          <a:stretch>
            <a:fillRect/>
          </a:stretch>
        </p:blipFill>
        <p:spPr>
          <a:xfrm>
            <a:off x="4724400" y="1572768"/>
            <a:ext cx="3200400" cy="4595070"/>
          </a:xfrm>
          <a:prstGeom prst="rect">
            <a:avLst/>
          </a:prstGeom>
        </p:spPr>
      </p:pic>
    </p:spTree>
    <p:extLst>
      <p:ext uri="{BB962C8B-B14F-4D97-AF65-F5344CB8AC3E}">
        <p14:creationId xmlns:p14="http://schemas.microsoft.com/office/powerpoint/2010/main" val="27949133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290" y="171450"/>
            <a:ext cx="8229600" cy="1088136"/>
          </a:xfrm>
        </p:spPr>
        <p:txBody>
          <a:bodyPr>
            <a:noAutofit/>
          </a:bodyPr>
          <a:lstStyle/>
          <a:p>
            <a:pPr algn="ctr"/>
            <a:r>
              <a:rPr lang="en-US" sz="4000" dirty="0" smtClean="0"/>
              <a:t>In school</a:t>
            </a:r>
            <a:br>
              <a:rPr lang="en-US" sz="4000" dirty="0" smtClean="0"/>
            </a:br>
            <a:r>
              <a:rPr lang="en-US" sz="4000" dirty="0"/>
              <a:t>-</a:t>
            </a:r>
            <a:r>
              <a:rPr lang="en-US" sz="4000" dirty="0" smtClean="0"/>
              <a:t>Social Situations-</a:t>
            </a:r>
            <a:endParaRPr lang="en-US" sz="4000" dirty="0"/>
          </a:p>
        </p:txBody>
      </p:sp>
      <p:sp>
        <p:nvSpPr>
          <p:cNvPr id="3" name="Content Placeholder 2"/>
          <p:cNvSpPr>
            <a:spLocks noGrp="1"/>
          </p:cNvSpPr>
          <p:nvPr>
            <p:ph idx="1"/>
          </p:nvPr>
        </p:nvSpPr>
        <p:spPr>
          <a:xfrm>
            <a:off x="415290" y="1417637"/>
            <a:ext cx="8229600" cy="4525963"/>
          </a:xfrm>
        </p:spPr>
        <p:txBody>
          <a:bodyPr>
            <a:noAutofit/>
          </a:bodyPr>
          <a:lstStyle/>
          <a:p>
            <a:pPr marL="514350" indent="-514350">
              <a:buFont typeface="+mj-lt"/>
              <a:buAutoNum type="arabicPeriod"/>
            </a:pPr>
            <a:r>
              <a:rPr lang="en-US" sz="1900" dirty="0" smtClean="0"/>
              <a:t>[</a:t>
            </a:r>
            <a:r>
              <a:rPr lang="en-US" sz="1900" dirty="0"/>
              <a:t>Hardest] I went to the lunchroom and sat at a  table with some kids I </a:t>
            </a:r>
            <a:r>
              <a:rPr lang="en-US" sz="1900" dirty="0" smtClean="0"/>
              <a:t>know </a:t>
            </a:r>
            <a:r>
              <a:rPr lang="en-US" sz="1900" dirty="0"/>
              <a:t>and joined a conversation.</a:t>
            </a:r>
          </a:p>
          <a:p>
            <a:pPr marL="514350" indent="-514350">
              <a:buFont typeface="+mj-lt"/>
              <a:buAutoNum type="arabicPeriod"/>
            </a:pPr>
            <a:r>
              <a:rPr lang="en-US" sz="1900" dirty="0" smtClean="0"/>
              <a:t>I went to the lunchroom and sat at a table with some kids I know.</a:t>
            </a:r>
          </a:p>
          <a:p>
            <a:pPr marL="514350" indent="-514350">
              <a:buFont typeface="+mj-lt"/>
              <a:buAutoNum type="arabicPeriod"/>
            </a:pPr>
            <a:r>
              <a:rPr lang="en-US" sz="1900" dirty="0" smtClean="0"/>
              <a:t>I started a conversation with somebody in my class.</a:t>
            </a:r>
          </a:p>
          <a:p>
            <a:pPr marL="514350" indent="-514350">
              <a:buFont typeface="+mj-lt"/>
              <a:buAutoNum type="arabicPeriod"/>
            </a:pPr>
            <a:r>
              <a:rPr lang="en-US" sz="1900" dirty="0"/>
              <a:t>I said hi to a kid in my class who I usually don’t talk to, even though he didn’t say hi first. </a:t>
            </a:r>
          </a:p>
          <a:p>
            <a:pPr marL="514350" indent="-514350">
              <a:buFont typeface="+mj-lt"/>
              <a:buAutoNum type="arabicPeriod"/>
            </a:pPr>
            <a:r>
              <a:rPr lang="en-US" sz="1900" dirty="0" smtClean="0"/>
              <a:t>I tried to speak up more loudly when I answered a question in class.</a:t>
            </a:r>
          </a:p>
          <a:p>
            <a:pPr marL="514350" indent="-514350">
              <a:buFont typeface="+mj-lt"/>
              <a:buAutoNum type="arabicPeriod"/>
            </a:pPr>
            <a:r>
              <a:rPr lang="en-US" sz="1900" dirty="0" smtClean="0"/>
              <a:t>I answered a question in class when the teacher called on me. It was a question that she did </a:t>
            </a:r>
            <a:r>
              <a:rPr lang="en-US" sz="1900" i="1" dirty="0" smtClean="0"/>
              <a:t>not </a:t>
            </a:r>
            <a:r>
              <a:rPr lang="en-US" sz="1900" dirty="0" smtClean="0"/>
              <a:t>prepare me for answering ahead of time.</a:t>
            </a:r>
          </a:p>
          <a:p>
            <a:pPr marL="514350" indent="-514350">
              <a:buFont typeface="+mj-lt"/>
              <a:buAutoNum type="arabicPeriod"/>
            </a:pPr>
            <a:r>
              <a:rPr lang="en-US" sz="1900" dirty="0" smtClean="0"/>
              <a:t>I answered a question in class when the teacher called on me. It was a question she prepared me for answering ahead of time.</a:t>
            </a:r>
          </a:p>
          <a:p>
            <a:pPr marL="514350" indent="-514350">
              <a:buFont typeface="+mj-lt"/>
              <a:buAutoNum type="arabicPeriod"/>
            </a:pPr>
            <a:r>
              <a:rPr lang="en-US" sz="1900" dirty="0"/>
              <a:t>I remembered to face somebody I was talking to and not turn in the other direction</a:t>
            </a:r>
            <a:r>
              <a:rPr lang="en-US" sz="1900" dirty="0" smtClean="0"/>
              <a:t>.</a:t>
            </a:r>
          </a:p>
          <a:p>
            <a:pPr marL="514350" indent="-514350">
              <a:buFont typeface="+mj-lt"/>
              <a:buAutoNum type="arabicPeriod"/>
            </a:pPr>
            <a:r>
              <a:rPr lang="en-US" sz="1900" dirty="0" smtClean="0"/>
              <a:t>[</a:t>
            </a:r>
            <a:r>
              <a:rPr lang="en-US" sz="1900" dirty="0"/>
              <a:t>Easiest] </a:t>
            </a:r>
            <a:r>
              <a:rPr lang="en-US" sz="1900" dirty="0" smtClean="0"/>
              <a:t>I practiced making eye contact with the teacher when she was talking to me.</a:t>
            </a:r>
          </a:p>
        </p:txBody>
      </p:sp>
    </p:spTree>
    <p:extLst>
      <p:ext uri="{BB962C8B-B14F-4D97-AF65-F5344CB8AC3E}">
        <p14:creationId xmlns:p14="http://schemas.microsoft.com/office/powerpoint/2010/main" val="19799355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84632"/>
            <a:ext cx="7772400" cy="1088136"/>
          </a:xfrm>
        </p:spPr>
        <p:txBody>
          <a:bodyPr>
            <a:normAutofit/>
          </a:bodyPr>
          <a:lstStyle/>
          <a:p>
            <a:pPr algn="ctr"/>
            <a:r>
              <a:rPr lang="en-US" sz="4000" dirty="0" smtClean="0"/>
              <a:t>Going to School</a:t>
            </a:r>
            <a:endParaRPr lang="en-US" sz="4000" dirty="0"/>
          </a:p>
        </p:txBody>
      </p:sp>
      <p:sp>
        <p:nvSpPr>
          <p:cNvPr id="3" name="Content Placeholder 2"/>
          <p:cNvSpPr>
            <a:spLocks noGrp="1"/>
          </p:cNvSpPr>
          <p:nvPr>
            <p:ph idx="1"/>
          </p:nvPr>
        </p:nvSpPr>
        <p:spPr>
          <a:xfrm>
            <a:off x="381000" y="1600200"/>
            <a:ext cx="8229600" cy="4876800"/>
          </a:xfrm>
        </p:spPr>
        <p:txBody>
          <a:bodyPr>
            <a:noAutofit/>
          </a:bodyPr>
          <a:lstStyle/>
          <a:p>
            <a:pPr marL="514350" indent="-514350">
              <a:buFont typeface="+mj-lt"/>
              <a:buAutoNum type="arabicPeriod"/>
            </a:pPr>
            <a:r>
              <a:rPr lang="en-US" sz="1900" dirty="0" smtClean="0"/>
              <a:t>[Hardest] I left for school on time, had no reminders, and I entered the school building all by myself with no fussing. I changed my worry thoughts and noticed that I can still go to school even when I am anxious about it.</a:t>
            </a:r>
          </a:p>
          <a:p>
            <a:pPr marL="514350" indent="-514350">
              <a:buFont typeface="+mj-lt"/>
              <a:buAutoNum type="arabicPeriod"/>
            </a:pPr>
            <a:r>
              <a:rPr lang="en-US" sz="1900" dirty="0" smtClean="0"/>
              <a:t>I did number 3 on ladder and got to school on time.</a:t>
            </a:r>
          </a:p>
          <a:p>
            <a:pPr marL="514350" indent="-514350">
              <a:buFont typeface="+mj-lt"/>
              <a:buAutoNum type="arabicPeriod"/>
            </a:pPr>
            <a:r>
              <a:rPr lang="en-US" sz="1900" dirty="0" smtClean="0"/>
              <a:t>I did number 4, but this time I walked into school by myself, not with my parents.</a:t>
            </a:r>
          </a:p>
          <a:p>
            <a:pPr marL="514350" indent="-514350">
              <a:buFont typeface="+mj-lt"/>
              <a:buAutoNum type="arabicPeriod"/>
            </a:pPr>
            <a:r>
              <a:rPr lang="en-US" sz="1900" dirty="0" smtClean="0"/>
              <a:t>I accomplished all of the things on my morning routine with 1 or no reminders and got into the car without any fussing or fighting.</a:t>
            </a:r>
          </a:p>
          <a:p>
            <a:pPr marL="514350" indent="-514350">
              <a:buFont typeface="+mj-lt"/>
              <a:buAutoNum type="arabicPeriod"/>
            </a:pPr>
            <a:r>
              <a:rPr lang="en-US" sz="1900" dirty="0" smtClean="0"/>
              <a:t>I was able to change my worry thoughts when I felt anxious this morning and then did 2 of the things on my morning routine with only 1 reminder.</a:t>
            </a:r>
          </a:p>
          <a:p>
            <a:pPr marL="514350" indent="-514350">
              <a:buFont typeface="+mj-lt"/>
              <a:buAutoNum type="arabicPeriod"/>
            </a:pPr>
            <a:r>
              <a:rPr lang="en-US" sz="1900" dirty="0" smtClean="0"/>
              <a:t>I woke up on time and also did 1 of the things on my morning routine with only 1 reminder from my parents.</a:t>
            </a:r>
          </a:p>
          <a:p>
            <a:pPr marL="514350" indent="-514350">
              <a:buFont typeface="+mj-lt"/>
              <a:buAutoNum type="arabicPeriod"/>
            </a:pPr>
            <a:r>
              <a:rPr lang="en-US" sz="1900" dirty="0" smtClean="0"/>
              <a:t>[Easiest] I woke up on time this morning. </a:t>
            </a:r>
            <a:endParaRPr lang="en-US" sz="1900" dirty="0"/>
          </a:p>
        </p:txBody>
      </p:sp>
    </p:spTree>
    <p:extLst>
      <p:ext uri="{BB962C8B-B14F-4D97-AF65-F5344CB8AC3E}">
        <p14:creationId xmlns:p14="http://schemas.microsoft.com/office/powerpoint/2010/main" val="6123464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84632"/>
            <a:ext cx="7772400" cy="1088136"/>
          </a:xfrm>
        </p:spPr>
        <p:txBody>
          <a:bodyPr>
            <a:normAutofit/>
          </a:bodyPr>
          <a:lstStyle/>
          <a:p>
            <a:pPr algn="ctr"/>
            <a:r>
              <a:rPr lang="en-US" sz="4000" dirty="0" smtClean="0"/>
              <a:t>Coping cards</a:t>
            </a:r>
            <a:endParaRPr lang="en-US" sz="4000" dirty="0"/>
          </a:p>
        </p:txBody>
      </p:sp>
      <p:sp>
        <p:nvSpPr>
          <p:cNvPr id="3" name="Content Placeholder 2"/>
          <p:cNvSpPr>
            <a:spLocks noGrp="1"/>
          </p:cNvSpPr>
          <p:nvPr>
            <p:ph idx="1"/>
          </p:nvPr>
        </p:nvSpPr>
        <p:spPr>
          <a:xfrm>
            <a:off x="685800" y="1828800"/>
            <a:ext cx="7772400" cy="4648200"/>
          </a:xfrm>
        </p:spPr>
        <p:txBody>
          <a:bodyPr/>
          <a:lstStyle/>
          <a:p>
            <a:r>
              <a:rPr lang="en-US" dirty="0" smtClean="0"/>
              <a:t>Palm-sized, </a:t>
            </a:r>
            <a:r>
              <a:rPr lang="en-US" dirty="0"/>
              <a:t>colorful cards that have pre-printed positive "self-statements" that have been designed specifically for children. Children can read the statements on the cards anytime, and can store them easily in a backpack or pocket for quick, easy reminders of their ability to cope with whatever comes their way. </a:t>
            </a:r>
          </a:p>
          <a:p>
            <a:r>
              <a:rPr lang="en-US" dirty="0"/>
              <a:t>Coping Cards include several blank cards in addition to the pre-printed cards for your child to personally tailor specific cards to his or her fears or concerns. </a:t>
            </a:r>
          </a:p>
          <a:p>
            <a:r>
              <a:rPr lang="en-US" dirty="0"/>
              <a:t>Appropriate for children between the ages of approximately 5-14 years, Coping Cards are a great tool for boosting youngsters' confidence in their ability to cope with stress and </a:t>
            </a:r>
            <a:r>
              <a:rPr lang="en-US" dirty="0" smtClean="0"/>
              <a:t>anxiety.</a:t>
            </a:r>
          </a:p>
          <a:p>
            <a:pPr marL="274320" lvl="1" indent="0">
              <a:buNone/>
            </a:pPr>
            <a:endParaRPr lang="en-US" dirty="0" smtClean="0"/>
          </a:p>
          <a:p>
            <a:pPr marL="274320" lvl="1" indent="0">
              <a:buNone/>
            </a:pPr>
            <a:r>
              <a:rPr lang="en-US" dirty="0" smtClean="0"/>
              <a:t>Donna </a:t>
            </a:r>
            <a:r>
              <a:rPr lang="en-US" dirty="0" err="1" smtClean="0"/>
              <a:t>Pincus</a:t>
            </a:r>
            <a:r>
              <a:rPr lang="en-US" dirty="0" smtClean="0"/>
              <a:t>, Ph.D., The Child Anxiety Network, 2001</a:t>
            </a:r>
          </a:p>
          <a:p>
            <a:endParaRPr lang="en-US" dirty="0"/>
          </a:p>
          <a:p>
            <a:endParaRPr lang="en-US" dirty="0"/>
          </a:p>
        </p:txBody>
      </p:sp>
    </p:spTree>
    <p:extLst>
      <p:ext uri="{BB962C8B-B14F-4D97-AF65-F5344CB8AC3E}">
        <p14:creationId xmlns:p14="http://schemas.microsoft.com/office/powerpoint/2010/main" val="19599354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84632"/>
            <a:ext cx="7772400" cy="1088136"/>
          </a:xfrm>
        </p:spPr>
        <p:txBody>
          <a:bodyPr>
            <a:normAutofit/>
          </a:bodyPr>
          <a:lstStyle/>
          <a:p>
            <a:pPr algn="ctr"/>
            <a:r>
              <a:rPr lang="en-US" sz="4000" dirty="0" smtClean="0"/>
              <a:t>Training agenda</a:t>
            </a:r>
            <a:endParaRPr lang="en-US" sz="4000" dirty="0"/>
          </a:p>
        </p:txBody>
      </p:sp>
      <p:sp>
        <p:nvSpPr>
          <p:cNvPr id="3" name="Content Placeholder 2"/>
          <p:cNvSpPr>
            <a:spLocks noGrp="1"/>
          </p:cNvSpPr>
          <p:nvPr>
            <p:ph idx="1"/>
          </p:nvPr>
        </p:nvSpPr>
        <p:spPr/>
        <p:txBody>
          <a:bodyPr>
            <a:normAutofit/>
          </a:bodyPr>
          <a:lstStyle/>
          <a:p>
            <a:r>
              <a:rPr lang="en-US" dirty="0" smtClean="0"/>
              <a:t>Defining anxiety</a:t>
            </a:r>
          </a:p>
          <a:p>
            <a:r>
              <a:rPr lang="en-US" dirty="0" smtClean="0"/>
              <a:t>Types of anxiety and related disorders</a:t>
            </a:r>
          </a:p>
          <a:p>
            <a:r>
              <a:rPr lang="en-US" dirty="0" smtClean="0"/>
              <a:t>Anxiety related symptoms across childhood and adolescence</a:t>
            </a:r>
          </a:p>
          <a:p>
            <a:r>
              <a:rPr lang="en-US" dirty="0" smtClean="0"/>
              <a:t>Making referrals</a:t>
            </a:r>
          </a:p>
          <a:p>
            <a:r>
              <a:rPr lang="en-US" dirty="0" smtClean="0"/>
              <a:t>Strategies </a:t>
            </a:r>
          </a:p>
          <a:p>
            <a:r>
              <a:rPr lang="en-US" dirty="0" smtClean="0"/>
              <a:t>Questions</a:t>
            </a:r>
          </a:p>
          <a:p>
            <a:endParaRPr lang="en-US" dirty="0"/>
          </a:p>
          <a:p>
            <a:pPr marL="274320" lvl="1" indent="0">
              <a:buNone/>
            </a:pPr>
            <a:r>
              <a:rPr lang="en-US" dirty="0" smtClean="0"/>
              <a:t>			        When you see this image</a:t>
            </a:r>
          </a:p>
          <a:p>
            <a:pPr marL="274320" lvl="1" indent="0">
              <a:buNone/>
            </a:pPr>
            <a:r>
              <a:rPr lang="en-US" dirty="0" smtClean="0"/>
              <a:t>			Think </a:t>
            </a:r>
            <a:r>
              <a:rPr lang="en-US" dirty="0"/>
              <a:t>deeper about the concept</a:t>
            </a:r>
          </a:p>
          <a:p>
            <a:pPr marL="274320" lvl="1" indent="0">
              <a:buNone/>
            </a:pPr>
            <a:endParaRPr lang="en-US" dirty="0"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79920" y="4648200"/>
            <a:ext cx="1097280" cy="1097280"/>
          </a:xfrm>
          <a:prstGeom prst="rect">
            <a:avLst/>
          </a:prstGeom>
        </p:spPr>
      </p:pic>
    </p:spTree>
    <p:extLst>
      <p:ext uri="{BB962C8B-B14F-4D97-AF65-F5344CB8AC3E}">
        <p14:creationId xmlns:p14="http://schemas.microsoft.com/office/powerpoint/2010/main" val="38053111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srcRect t="5953"/>
          <a:stretch/>
        </p:blipFill>
        <p:spPr>
          <a:xfrm>
            <a:off x="685800" y="1204046"/>
            <a:ext cx="7620000" cy="5585138"/>
          </a:xfrm>
          <a:prstGeom prst="rect">
            <a:avLst/>
          </a:prstGeom>
        </p:spPr>
      </p:pic>
      <p:sp>
        <p:nvSpPr>
          <p:cNvPr id="2" name="Title 1"/>
          <p:cNvSpPr>
            <a:spLocks noGrp="1"/>
          </p:cNvSpPr>
          <p:nvPr>
            <p:ph type="title"/>
          </p:nvPr>
        </p:nvSpPr>
        <p:spPr>
          <a:xfrm>
            <a:off x="685800" y="381000"/>
            <a:ext cx="7772400" cy="1088136"/>
          </a:xfrm>
        </p:spPr>
        <p:txBody>
          <a:bodyPr>
            <a:normAutofit/>
          </a:bodyPr>
          <a:lstStyle/>
          <a:p>
            <a:pPr algn="ctr"/>
            <a:r>
              <a:rPr lang="en-US" sz="4000" dirty="0" smtClean="0"/>
              <a:t>Talking map</a:t>
            </a:r>
            <a:endParaRPr lang="en-US" sz="4000" dirty="0"/>
          </a:p>
        </p:txBody>
      </p:sp>
    </p:spTree>
    <p:extLst>
      <p:ext uri="{BB962C8B-B14F-4D97-AF65-F5344CB8AC3E}">
        <p14:creationId xmlns:p14="http://schemas.microsoft.com/office/powerpoint/2010/main" val="26977085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84632"/>
            <a:ext cx="7772400" cy="1088136"/>
          </a:xfrm>
        </p:spPr>
        <p:txBody>
          <a:bodyPr>
            <a:noAutofit/>
          </a:bodyPr>
          <a:lstStyle/>
          <a:p>
            <a:pPr algn="ctr"/>
            <a:r>
              <a:rPr lang="en-US" sz="4000" dirty="0" smtClean="0"/>
              <a:t>Behavioral Approach</a:t>
            </a:r>
            <a:br>
              <a:rPr lang="en-US" sz="4000" dirty="0" smtClean="0"/>
            </a:br>
            <a:r>
              <a:rPr lang="en-US" sz="4000" dirty="0" smtClean="0"/>
              <a:t>-what is the function-</a:t>
            </a:r>
            <a:endParaRPr lang="en-US" sz="4000" dirty="0"/>
          </a:p>
        </p:txBody>
      </p:sp>
      <p:sp>
        <p:nvSpPr>
          <p:cNvPr id="4" name="Shape 177"/>
          <p:cNvSpPr txBox="1">
            <a:spLocks noGrp="1"/>
          </p:cNvSpPr>
          <p:nvPr>
            <p:ph idx="1"/>
          </p:nvPr>
        </p:nvSpPr>
        <p:spPr>
          <a:prstGeom prst="rect">
            <a:avLst/>
          </a:prstGeom>
          <a:noFill/>
          <a:ln>
            <a:noFill/>
          </a:ln>
        </p:spPr>
        <p:txBody>
          <a:bodyPr wrap="square" lIns="91425" tIns="45700" rIns="91425" bIns="45700" anchor="t" anchorCtr="0">
            <a:noAutofit/>
          </a:bodyPr>
          <a:lstStyle/>
          <a:p>
            <a:pPr marL="342900" marR="0" lvl="0" indent="-342900" algn="l" rtl="0">
              <a:lnSpc>
                <a:spcPct val="90000"/>
              </a:lnSpc>
              <a:spcBef>
                <a:spcPts val="0"/>
              </a:spcBef>
              <a:spcAft>
                <a:spcPts val="0"/>
              </a:spcAft>
              <a:buClr>
                <a:schemeClr val="accent1"/>
              </a:buClr>
              <a:buSzPct val="80000"/>
              <a:buFont typeface="Noto Sans Symbols"/>
              <a:buChar char="▶"/>
            </a:pPr>
            <a:r>
              <a:rPr lang="en-US" sz="1700" b="0" i="0" u="none" strike="noStrike" cap="none" dirty="0">
                <a:ea typeface="Batang"/>
                <a:cs typeface="Batang"/>
                <a:sym typeface="Batang"/>
              </a:rPr>
              <a:t>Any technique or process that is meant to alter a dimension or the effects of behavior.</a:t>
            </a:r>
          </a:p>
          <a:p>
            <a:pPr marL="742950" marR="0" lvl="1" indent="-285750" algn="l" rtl="0">
              <a:lnSpc>
                <a:spcPct val="90000"/>
              </a:lnSpc>
              <a:spcBef>
                <a:spcPts val="1000"/>
              </a:spcBef>
              <a:spcAft>
                <a:spcPts val="0"/>
              </a:spcAft>
              <a:buClr>
                <a:schemeClr val="accent1"/>
              </a:buClr>
              <a:buSzPct val="81600"/>
              <a:buFont typeface="Noto Sans Symbols"/>
              <a:buChar char="▶"/>
            </a:pPr>
            <a:r>
              <a:rPr lang="en-US" sz="1530" b="0" i="0" u="none" strike="noStrike" cap="none" dirty="0">
                <a:ea typeface="Batang"/>
                <a:cs typeface="Batang"/>
                <a:sym typeface="Batang"/>
              </a:rPr>
              <a:t>Examples of behavioral strategies are planned ignoring, redirection, reinforcement, and punishment, </a:t>
            </a:r>
            <a:r>
              <a:rPr lang="en-US" sz="1530" b="0" i="0" u="none" strike="noStrike" cap="none" dirty="0" smtClean="0">
                <a:ea typeface="Batang"/>
                <a:cs typeface="Batang"/>
                <a:sym typeface="Batang"/>
              </a:rPr>
              <a:t>etc.</a:t>
            </a:r>
            <a:endParaRPr lang="en-US" sz="1530" b="0" i="0" u="none" strike="noStrike" cap="none" dirty="0">
              <a:ea typeface="Batang"/>
              <a:cs typeface="Batang"/>
              <a:sym typeface="Batang"/>
            </a:endParaRPr>
          </a:p>
          <a:p>
            <a:pPr marL="342900" marR="0" lvl="0" indent="-342900" algn="l" rtl="0">
              <a:lnSpc>
                <a:spcPct val="90000"/>
              </a:lnSpc>
              <a:spcBef>
                <a:spcPts val="1000"/>
              </a:spcBef>
              <a:spcAft>
                <a:spcPts val="0"/>
              </a:spcAft>
              <a:buClr>
                <a:schemeClr val="accent1"/>
              </a:buClr>
              <a:buSzPct val="80000"/>
              <a:buFont typeface="Noto Sans Symbols"/>
              <a:buChar char="▶"/>
            </a:pPr>
            <a:r>
              <a:rPr lang="en-US" sz="1700" b="0" i="0" u="none" strike="noStrike" cap="none" dirty="0">
                <a:ea typeface="Batang"/>
                <a:cs typeface="Batang"/>
                <a:sym typeface="Batang"/>
              </a:rPr>
              <a:t>Function based</a:t>
            </a:r>
          </a:p>
          <a:p>
            <a:pPr marL="742950" marR="0" lvl="1" indent="-285750" algn="l" rtl="0">
              <a:lnSpc>
                <a:spcPct val="90000"/>
              </a:lnSpc>
              <a:spcBef>
                <a:spcPts val="1000"/>
              </a:spcBef>
              <a:spcAft>
                <a:spcPts val="0"/>
              </a:spcAft>
              <a:buClr>
                <a:schemeClr val="accent1"/>
              </a:buClr>
              <a:buSzPct val="81600"/>
              <a:buFont typeface="Noto Sans Symbols"/>
              <a:buChar char="▶"/>
            </a:pPr>
            <a:r>
              <a:rPr lang="en-US" sz="1530" b="1" i="0" u="none" strike="noStrike" cap="none" dirty="0" smtClean="0">
                <a:ea typeface="Batang"/>
                <a:cs typeface="Batang"/>
                <a:sym typeface="Batang"/>
              </a:rPr>
              <a:t>Escape/Avoidance</a:t>
            </a:r>
            <a:r>
              <a:rPr lang="en-US" sz="1530" dirty="0">
                <a:ea typeface="Batang"/>
                <a:cs typeface="Batang"/>
                <a:sym typeface="Batang"/>
              </a:rPr>
              <a:t>:</a:t>
            </a:r>
            <a:r>
              <a:rPr lang="en-US" sz="1530" b="0" i="0" u="none" strike="noStrike" cap="none" dirty="0" smtClean="0">
                <a:ea typeface="Batang"/>
                <a:cs typeface="Batang"/>
                <a:sym typeface="Batang"/>
              </a:rPr>
              <a:t> </a:t>
            </a:r>
            <a:r>
              <a:rPr lang="en-US" sz="1530" b="0" i="0" u="none" strike="noStrike" cap="none" dirty="0">
                <a:ea typeface="Batang"/>
                <a:cs typeface="Batang"/>
                <a:sym typeface="Batang"/>
              </a:rPr>
              <a:t>to get away from or eliminate contact with something, some place, or someone</a:t>
            </a:r>
          </a:p>
          <a:p>
            <a:pPr marL="742950" marR="0" lvl="1" indent="-285750" algn="l" rtl="0">
              <a:lnSpc>
                <a:spcPct val="90000"/>
              </a:lnSpc>
              <a:spcBef>
                <a:spcPts val="1000"/>
              </a:spcBef>
              <a:spcAft>
                <a:spcPts val="0"/>
              </a:spcAft>
              <a:buClr>
                <a:schemeClr val="accent1"/>
              </a:buClr>
              <a:buSzPct val="81600"/>
              <a:buFont typeface="Noto Sans Symbols"/>
              <a:buChar char="▶"/>
            </a:pPr>
            <a:r>
              <a:rPr lang="en-US" sz="1530" b="1" i="0" u="none" strike="noStrike" cap="none" dirty="0" smtClean="0">
                <a:ea typeface="Batang"/>
                <a:cs typeface="Batang"/>
                <a:sym typeface="Batang"/>
              </a:rPr>
              <a:t>Access</a:t>
            </a:r>
            <a:r>
              <a:rPr lang="en-US" sz="1530" dirty="0">
                <a:ea typeface="Batang"/>
                <a:cs typeface="Batang"/>
                <a:sym typeface="Batang"/>
              </a:rPr>
              <a:t>:</a:t>
            </a:r>
            <a:r>
              <a:rPr lang="en-US" sz="1530" b="0" i="0" u="none" strike="noStrike" cap="none" dirty="0" smtClean="0">
                <a:ea typeface="Batang"/>
                <a:cs typeface="Batang"/>
                <a:sym typeface="Batang"/>
              </a:rPr>
              <a:t> </a:t>
            </a:r>
            <a:r>
              <a:rPr lang="en-US" sz="1530" b="0" i="0" u="none" strike="noStrike" cap="none" dirty="0">
                <a:ea typeface="Batang"/>
                <a:cs typeface="Batang"/>
                <a:sym typeface="Batang"/>
              </a:rPr>
              <a:t>to gain initial or more access to something, some place, or someone</a:t>
            </a:r>
          </a:p>
          <a:p>
            <a:pPr marL="742950" marR="0" lvl="1" indent="-285750" algn="l" rtl="0">
              <a:lnSpc>
                <a:spcPct val="90000"/>
              </a:lnSpc>
              <a:spcBef>
                <a:spcPts val="1000"/>
              </a:spcBef>
              <a:spcAft>
                <a:spcPts val="0"/>
              </a:spcAft>
              <a:buClr>
                <a:schemeClr val="accent1"/>
              </a:buClr>
              <a:buSzPct val="81600"/>
              <a:buFont typeface="Noto Sans Symbols"/>
              <a:buChar char="▶"/>
            </a:pPr>
            <a:r>
              <a:rPr lang="en-US" sz="1530" b="1" i="0" u="none" strike="noStrike" cap="none" dirty="0" smtClean="0">
                <a:ea typeface="Batang"/>
                <a:cs typeface="Batang"/>
                <a:sym typeface="Batang"/>
              </a:rPr>
              <a:t>Automatic</a:t>
            </a:r>
            <a:r>
              <a:rPr lang="en-US" sz="1530" dirty="0">
                <a:ea typeface="Batang"/>
                <a:cs typeface="Batang"/>
                <a:sym typeface="Batang"/>
              </a:rPr>
              <a:t>:</a:t>
            </a:r>
            <a:r>
              <a:rPr lang="en-US" sz="1530" b="0" i="0" u="none" strike="noStrike" cap="none" dirty="0" smtClean="0">
                <a:ea typeface="Batang"/>
                <a:cs typeface="Batang"/>
                <a:sym typeface="Batang"/>
              </a:rPr>
              <a:t> </a:t>
            </a:r>
            <a:r>
              <a:rPr lang="en-US" sz="1530" b="0" i="0" u="none" strike="noStrike" cap="none" dirty="0">
                <a:ea typeface="Batang"/>
                <a:cs typeface="Batang"/>
                <a:sym typeface="Batang"/>
              </a:rPr>
              <a:t>internally driven desire to fulfill a need (measured by the student himself)</a:t>
            </a:r>
          </a:p>
          <a:p>
            <a:pPr marL="742950" marR="0" lvl="1" indent="-285750" algn="l" rtl="0">
              <a:lnSpc>
                <a:spcPct val="90000"/>
              </a:lnSpc>
              <a:spcBef>
                <a:spcPts val="1000"/>
              </a:spcBef>
              <a:spcAft>
                <a:spcPts val="0"/>
              </a:spcAft>
              <a:buClr>
                <a:schemeClr val="accent1"/>
              </a:buClr>
              <a:buSzPct val="81600"/>
              <a:buFont typeface="Noto Sans Symbols"/>
              <a:buChar char="▶"/>
            </a:pPr>
            <a:r>
              <a:rPr lang="en-US" sz="1530" b="1" i="0" u="none" strike="noStrike" cap="none" dirty="0">
                <a:ea typeface="Batang"/>
                <a:cs typeface="Batang"/>
                <a:sym typeface="Batang"/>
              </a:rPr>
              <a:t>Attention </a:t>
            </a:r>
            <a:r>
              <a:rPr lang="en-US" sz="1530" b="1" i="0" u="none" strike="noStrike" cap="none" dirty="0" smtClean="0">
                <a:ea typeface="Batang"/>
                <a:cs typeface="Batang"/>
                <a:sym typeface="Batang"/>
              </a:rPr>
              <a:t>Maintained:</a:t>
            </a:r>
            <a:r>
              <a:rPr lang="en-US" sz="1530" b="0" i="0" u="none" strike="noStrike" cap="none" dirty="0" smtClean="0">
                <a:ea typeface="Batang"/>
                <a:cs typeface="Batang"/>
                <a:sym typeface="Batang"/>
              </a:rPr>
              <a:t> </a:t>
            </a:r>
            <a:r>
              <a:rPr lang="en-US" sz="1530" b="0" i="0" u="none" strike="noStrike" cap="none" dirty="0">
                <a:ea typeface="Batang"/>
                <a:cs typeface="Batang"/>
                <a:sym typeface="Batang"/>
              </a:rPr>
              <a:t>meant to gain initial or continued access to attention from something in the environment</a:t>
            </a:r>
          </a:p>
          <a:p>
            <a:pPr marL="742950" marR="0" lvl="1" indent="-285750" algn="l" rtl="0">
              <a:lnSpc>
                <a:spcPct val="90000"/>
              </a:lnSpc>
              <a:spcBef>
                <a:spcPts val="1000"/>
              </a:spcBef>
              <a:spcAft>
                <a:spcPts val="0"/>
              </a:spcAft>
              <a:buClr>
                <a:schemeClr val="accent1"/>
              </a:buClr>
              <a:buSzPct val="81600"/>
              <a:buFont typeface="Noto Sans Symbols"/>
              <a:buChar char="▶"/>
            </a:pPr>
            <a:r>
              <a:rPr lang="en-US" sz="1530" b="1" i="0" u="none" strike="noStrike" cap="none" dirty="0" smtClean="0">
                <a:ea typeface="Batang"/>
                <a:cs typeface="Batang"/>
                <a:sym typeface="Batang"/>
              </a:rPr>
              <a:t>Power/Control</a:t>
            </a:r>
            <a:r>
              <a:rPr lang="en-US" sz="1530" dirty="0" smtClean="0">
                <a:ea typeface="Batang"/>
                <a:cs typeface="Batang"/>
                <a:sym typeface="Batang"/>
              </a:rPr>
              <a:t>: </a:t>
            </a:r>
            <a:r>
              <a:rPr lang="en-US" sz="1530" b="0" i="0" u="none" strike="noStrike" cap="none" dirty="0" smtClean="0">
                <a:ea typeface="Batang"/>
                <a:cs typeface="Batang"/>
                <a:sym typeface="Batang"/>
              </a:rPr>
              <a:t>desire </a:t>
            </a:r>
            <a:r>
              <a:rPr lang="en-US" sz="1530" b="0" i="0" u="none" strike="noStrike" cap="none" dirty="0">
                <a:ea typeface="Batang"/>
                <a:cs typeface="Batang"/>
                <a:sym typeface="Batang"/>
              </a:rPr>
              <a:t>to have things “my way” or to overpower something in the environment</a:t>
            </a:r>
          </a:p>
        </p:txBody>
      </p:sp>
    </p:spTree>
    <p:extLst>
      <p:ext uri="{BB962C8B-B14F-4D97-AF65-F5344CB8AC3E}">
        <p14:creationId xmlns:p14="http://schemas.microsoft.com/office/powerpoint/2010/main" val="31565894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84632"/>
            <a:ext cx="7772400" cy="1088136"/>
          </a:xfrm>
        </p:spPr>
        <p:txBody>
          <a:bodyPr>
            <a:normAutofit/>
          </a:bodyPr>
          <a:lstStyle/>
          <a:p>
            <a:pPr algn="ctr"/>
            <a:r>
              <a:rPr lang="en-US" sz="4000" dirty="0" smtClean="0"/>
              <a:t>Changing behavior</a:t>
            </a:r>
            <a:endParaRPr lang="en-US" sz="4000" dirty="0"/>
          </a:p>
        </p:txBody>
      </p:sp>
      <p:sp>
        <p:nvSpPr>
          <p:cNvPr id="3" name="Text Placeholder 2"/>
          <p:cNvSpPr>
            <a:spLocks noGrp="1"/>
          </p:cNvSpPr>
          <p:nvPr>
            <p:ph type="body" idx="1"/>
          </p:nvPr>
        </p:nvSpPr>
        <p:spPr>
          <a:xfrm>
            <a:off x="457200" y="1506583"/>
            <a:ext cx="3657600" cy="640080"/>
          </a:xfrm>
        </p:spPr>
        <p:txBody>
          <a:bodyPr/>
          <a:lstStyle/>
          <a:p>
            <a:pPr algn="ctr"/>
            <a:r>
              <a:rPr lang="en-US" dirty="0" smtClean="0"/>
              <a:t>Reinforcement</a:t>
            </a:r>
            <a:endParaRPr lang="en-US" dirty="0"/>
          </a:p>
        </p:txBody>
      </p:sp>
      <p:sp>
        <p:nvSpPr>
          <p:cNvPr id="5" name="Text Placeholder 4"/>
          <p:cNvSpPr>
            <a:spLocks noGrp="1"/>
          </p:cNvSpPr>
          <p:nvPr>
            <p:ph type="body" sz="quarter" idx="3"/>
          </p:nvPr>
        </p:nvSpPr>
        <p:spPr>
          <a:xfrm>
            <a:off x="4495800" y="1495044"/>
            <a:ext cx="3657600" cy="640080"/>
          </a:xfrm>
        </p:spPr>
        <p:txBody>
          <a:bodyPr/>
          <a:lstStyle/>
          <a:p>
            <a:pPr algn="ctr"/>
            <a:r>
              <a:rPr lang="en-US" dirty="0" smtClean="0"/>
              <a:t>Punishment</a:t>
            </a:r>
            <a:endParaRPr lang="en-US" dirty="0"/>
          </a:p>
        </p:txBody>
      </p:sp>
      <p:sp>
        <p:nvSpPr>
          <p:cNvPr id="7" name="Text Placeholder 3"/>
          <p:cNvSpPr>
            <a:spLocks noGrp="1"/>
          </p:cNvSpPr>
          <p:nvPr>
            <p:ph sz="half" idx="2"/>
          </p:nvPr>
        </p:nvSpPr>
        <p:spPr>
          <a:xfrm>
            <a:off x="685800" y="2057400"/>
            <a:ext cx="3657600" cy="3291840"/>
          </a:xfrm>
        </p:spPr>
        <p:txBody>
          <a:bodyPr/>
          <a:lstStyle/>
          <a:p>
            <a:r>
              <a:rPr lang="en-US" dirty="0" smtClean="0"/>
              <a:t>Positive and Negative</a:t>
            </a:r>
          </a:p>
          <a:p>
            <a:r>
              <a:rPr lang="en-US" dirty="0" smtClean="0"/>
              <a:t>Increases the likelihood that the behavior will occur again</a:t>
            </a:r>
            <a:endParaRPr lang="en-US" dirty="0"/>
          </a:p>
        </p:txBody>
      </p:sp>
      <p:sp>
        <p:nvSpPr>
          <p:cNvPr id="8" name="Text Placeholder 5"/>
          <p:cNvSpPr>
            <a:spLocks noGrp="1"/>
          </p:cNvSpPr>
          <p:nvPr>
            <p:ph sz="quarter" idx="4"/>
          </p:nvPr>
        </p:nvSpPr>
        <p:spPr>
          <a:xfrm>
            <a:off x="4820793" y="2042160"/>
            <a:ext cx="3657600" cy="3291840"/>
          </a:xfrm>
        </p:spPr>
        <p:txBody>
          <a:bodyPr/>
          <a:lstStyle/>
          <a:p>
            <a:r>
              <a:rPr lang="en-US" dirty="0" smtClean="0"/>
              <a:t>Positive and Negative</a:t>
            </a:r>
          </a:p>
          <a:p>
            <a:r>
              <a:rPr lang="en-US" dirty="0" smtClean="0"/>
              <a:t>Decreases the likelihood that the behavior will occur again</a:t>
            </a:r>
            <a:endParaRPr lang="en-US" dirty="0"/>
          </a:p>
        </p:txBody>
      </p:sp>
      <p:sp>
        <p:nvSpPr>
          <p:cNvPr id="9" name="Title 1"/>
          <p:cNvSpPr txBox="1">
            <a:spLocks/>
          </p:cNvSpPr>
          <p:nvPr/>
        </p:nvSpPr>
        <p:spPr>
          <a:xfrm>
            <a:off x="609600" y="3468624"/>
            <a:ext cx="7772400" cy="7985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200" b="0"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n-US" sz="4000" dirty="0" smtClean="0"/>
              <a:t>Behavioral Approach</a:t>
            </a:r>
            <a:endParaRPr lang="en-US" sz="4000" dirty="0"/>
          </a:p>
        </p:txBody>
      </p:sp>
      <p:sp>
        <p:nvSpPr>
          <p:cNvPr id="10" name="Text Placeholder 3"/>
          <p:cNvSpPr txBox="1">
            <a:spLocks/>
          </p:cNvSpPr>
          <p:nvPr/>
        </p:nvSpPr>
        <p:spPr>
          <a:xfrm>
            <a:off x="786098" y="4541042"/>
            <a:ext cx="7419404" cy="1911574"/>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r>
              <a:rPr lang="en-US" dirty="0" smtClean="0"/>
              <a:t>Although you have a functionally equivalent replacement behavior you may have missed the anxiety provoking trigger.</a:t>
            </a:r>
          </a:p>
          <a:p>
            <a:r>
              <a:rPr lang="en-US" dirty="0" smtClean="0"/>
              <a:t>SHAPE up the target behavior</a:t>
            </a:r>
          </a:p>
          <a:p>
            <a:pPr lvl="1"/>
            <a:r>
              <a:rPr lang="en-US" dirty="0" smtClean="0"/>
              <a:t>Reinforcement small steps moving toward the larger goal/behavior</a:t>
            </a:r>
          </a:p>
          <a:p>
            <a:endParaRPr lang="en-US" dirty="0"/>
          </a:p>
        </p:txBody>
      </p:sp>
    </p:spTree>
    <p:extLst>
      <p:ext uri="{BB962C8B-B14F-4D97-AF65-F5344CB8AC3E}">
        <p14:creationId xmlns:p14="http://schemas.microsoft.com/office/powerpoint/2010/main" val="18532336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84632"/>
            <a:ext cx="7772400" cy="1088136"/>
          </a:xfrm>
        </p:spPr>
        <p:txBody>
          <a:bodyPr>
            <a:normAutofit/>
          </a:bodyPr>
          <a:lstStyle/>
          <a:p>
            <a:pPr algn="ctr"/>
            <a:r>
              <a:rPr lang="en-US" sz="4000" dirty="0" smtClean="0"/>
              <a:t>Post - crisis</a:t>
            </a:r>
            <a:endParaRPr lang="en-US" sz="4000" dirty="0"/>
          </a:p>
        </p:txBody>
      </p:sp>
      <p:sp>
        <p:nvSpPr>
          <p:cNvPr id="3" name="Content Placeholder 2"/>
          <p:cNvSpPr>
            <a:spLocks noGrp="1"/>
          </p:cNvSpPr>
          <p:nvPr>
            <p:ph idx="1"/>
          </p:nvPr>
        </p:nvSpPr>
        <p:spPr>
          <a:xfrm>
            <a:off x="400050" y="1572769"/>
            <a:ext cx="8229600" cy="4751832"/>
          </a:xfrm>
        </p:spPr>
        <p:txBody>
          <a:bodyPr>
            <a:normAutofit/>
          </a:bodyPr>
          <a:lstStyle/>
          <a:p>
            <a:r>
              <a:rPr lang="en-US" dirty="0" smtClean="0"/>
              <a:t>Reflective journaling</a:t>
            </a:r>
          </a:p>
          <a:p>
            <a:pPr lvl="1"/>
            <a:r>
              <a:rPr lang="en-US" dirty="0" smtClean="0"/>
              <a:t>Written, drawing or audio recording</a:t>
            </a:r>
          </a:p>
          <a:p>
            <a:r>
              <a:rPr lang="en-US" dirty="0" smtClean="0"/>
              <a:t>Buddy check time (using peer model)</a:t>
            </a:r>
          </a:p>
          <a:p>
            <a:r>
              <a:rPr lang="en-US" dirty="0" smtClean="0"/>
              <a:t>Self evaluation (rating scale)</a:t>
            </a:r>
          </a:p>
          <a:p>
            <a:pPr lvl="1"/>
            <a:r>
              <a:rPr lang="en-US" dirty="0"/>
              <a:t>H</a:t>
            </a:r>
            <a:r>
              <a:rPr lang="en-US" dirty="0" smtClean="0"/>
              <a:t>ow well did I use the rehearsed coping skills?</a:t>
            </a:r>
          </a:p>
          <a:p>
            <a:pPr lvl="1"/>
            <a:r>
              <a:rPr lang="en-US" dirty="0" smtClean="0"/>
              <a:t>Was I more or less independent than the last time?</a:t>
            </a:r>
          </a:p>
          <a:p>
            <a:r>
              <a:rPr lang="en-US" dirty="0" smtClean="0"/>
              <a:t>Gratitude journal</a:t>
            </a:r>
          </a:p>
          <a:p>
            <a:pPr lvl="1"/>
            <a:r>
              <a:rPr lang="en-US" dirty="0" smtClean="0"/>
              <a:t>Puts negative thoughts in perspective</a:t>
            </a:r>
          </a:p>
          <a:p>
            <a:pPr lvl="1"/>
            <a:endParaRPr lang="en-US" dirty="0" smtClean="0"/>
          </a:p>
          <a:p>
            <a:r>
              <a:rPr lang="en-US" dirty="0" smtClean="0"/>
              <a:t>A nap</a:t>
            </a:r>
          </a:p>
          <a:p>
            <a:pPr lvl="1"/>
            <a:r>
              <a:rPr lang="en-US" dirty="0" smtClean="0"/>
              <a:t>Some panic attacks can be so physically and mentally exhausting that a little rest is needed</a:t>
            </a:r>
          </a:p>
          <a:p>
            <a:pPr lvl="2"/>
            <a:r>
              <a:rPr lang="en-US" dirty="0" smtClean="0"/>
              <a:t>Monitor for escape or avoidance based behaviors</a:t>
            </a:r>
          </a:p>
        </p:txBody>
      </p:sp>
    </p:spTree>
    <p:extLst>
      <p:ext uri="{BB962C8B-B14F-4D97-AF65-F5344CB8AC3E}">
        <p14:creationId xmlns:p14="http://schemas.microsoft.com/office/powerpoint/2010/main" val="11566211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098953552"/>
              </p:ext>
            </p:extLst>
          </p:nvPr>
        </p:nvGraphicFramePr>
        <p:xfrm>
          <a:off x="685800" y="1066800"/>
          <a:ext cx="7772400" cy="5257800"/>
        </p:xfrm>
        <a:graphic>
          <a:graphicData uri="http://schemas.openxmlformats.org/drawingml/2006/table">
            <a:tbl>
              <a:tblPr firstRow="1" bandRow="1">
                <a:tableStyleId>{5C22544A-7EE6-4342-B048-85BDC9FD1C3A}</a:tableStyleId>
              </a:tblPr>
              <a:tblGrid>
                <a:gridCol w="3886200">
                  <a:extLst>
                    <a:ext uri="{9D8B030D-6E8A-4147-A177-3AD203B41FA5}">
                      <a16:colId xmlns:a16="http://schemas.microsoft.com/office/drawing/2014/main" val="20000"/>
                    </a:ext>
                  </a:extLst>
                </a:gridCol>
                <a:gridCol w="3886200">
                  <a:extLst>
                    <a:ext uri="{9D8B030D-6E8A-4147-A177-3AD203B41FA5}">
                      <a16:colId xmlns:a16="http://schemas.microsoft.com/office/drawing/2014/main" val="20001"/>
                    </a:ext>
                  </a:extLst>
                </a:gridCol>
              </a:tblGrid>
              <a:tr h="505558">
                <a:tc>
                  <a:txBody>
                    <a:bodyPr/>
                    <a:lstStyle/>
                    <a:p>
                      <a:pPr algn="ctr"/>
                      <a:r>
                        <a:rPr lang="en-US" sz="2400" dirty="0" smtClean="0"/>
                        <a:t>DO</a:t>
                      </a:r>
                      <a:endParaRPr lang="en-US" sz="2400" dirty="0"/>
                    </a:p>
                  </a:txBody>
                  <a:tcPr marL="86360" marR="86360"/>
                </a:tc>
                <a:tc>
                  <a:txBody>
                    <a:bodyPr/>
                    <a:lstStyle/>
                    <a:p>
                      <a:pPr algn="ctr"/>
                      <a:r>
                        <a:rPr lang="en-US" sz="2400" dirty="0" smtClean="0"/>
                        <a:t>DON’T</a:t>
                      </a:r>
                      <a:endParaRPr lang="en-US" sz="2400" dirty="0"/>
                    </a:p>
                  </a:txBody>
                  <a:tcPr marL="86360" marR="86360"/>
                </a:tc>
                <a:extLst>
                  <a:ext uri="{0D108BD9-81ED-4DB2-BD59-A6C34878D82A}">
                    <a16:rowId xmlns:a16="http://schemas.microsoft.com/office/drawing/2014/main" val="10000"/>
                  </a:ext>
                </a:extLst>
              </a:tr>
              <a:tr h="1718896">
                <a:tc>
                  <a:txBody>
                    <a:bodyPr/>
                    <a:lstStyle/>
                    <a:p>
                      <a:r>
                        <a:rPr lang="en-US" sz="2400" dirty="0" smtClean="0"/>
                        <a:t>It’s okay to</a:t>
                      </a:r>
                      <a:r>
                        <a:rPr lang="en-US" sz="2400" baseline="0" dirty="0" smtClean="0"/>
                        <a:t> allow your student to experience anxiety-provoking situations</a:t>
                      </a:r>
                      <a:endParaRPr lang="en-US" sz="2400" dirty="0"/>
                    </a:p>
                  </a:txBody>
                  <a:tcPr marL="86360" marR="86360" anchor="ctr"/>
                </a:tc>
                <a:tc>
                  <a:txBody>
                    <a:bodyPr/>
                    <a:lstStyle/>
                    <a:p>
                      <a:r>
                        <a:rPr lang="en-US" sz="2400" dirty="0" smtClean="0"/>
                        <a:t>Bend over backwards to avoid anxiety-provoking</a:t>
                      </a:r>
                      <a:r>
                        <a:rPr lang="en-US" sz="2400" baseline="0" dirty="0" smtClean="0"/>
                        <a:t> situations</a:t>
                      </a:r>
                      <a:endParaRPr lang="en-US" sz="2400" dirty="0"/>
                    </a:p>
                  </a:txBody>
                  <a:tcPr marL="86360" marR="86360" anchor="ctr"/>
                </a:tc>
                <a:extLst>
                  <a:ext uri="{0D108BD9-81ED-4DB2-BD59-A6C34878D82A}">
                    <a16:rowId xmlns:a16="http://schemas.microsoft.com/office/drawing/2014/main" val="10001"/>
                  </a:ext>
                </a:extLst>
              </a:tr>
              <a:tr h="1314450">
                <a:tc>
                  <a:txBody>
                    <a:bodyPr/>
                    <a:lstStyle/>
                    <a:p>
                      <a:r>
                        <a:rPr lang="en-US" sz="2400" dirty="0" smtClean="0"/>
                        <a:t>Validate your student’s feelings</a:t>
                      </a:r>
                      <a:endParaRPr lang="en-US" sz="2400" dirty="0"/>
                    </a:p>
                  </a:txBody>
                  <a:tcPr marL="86360" marR="86360" anchor="ctr"/>
                </a:tc>
                <a:tc>
                  <a:txBody>
                    <a:bodyPr/>
                    <a:lstStyle/>
                    <a:p>
                      <a:r>
                        <a:rPr lang="en-US" sz="2400" dirty="0" smtClean="0"/>
                        <a:t>Minimize</a:t>
                      </a:r>
                      <a:r>
                        <a:rPr lang="en-US" sz="2400" baseline="0" dirty="0" smtClean="0"/>
                        <a:t> your student’s feelings or tell them how they should feel instead</a:t>
                      </a:r>
                      <a:endParaRPr lang="en-US" sz="2400" dirty="0"/>
                    </a:p>
                  </a:txBody>
                  <a:tcPr marL="86360" marR="86360" anchor="ctr"/>
                </a:tc>
                <a:extLst>
                  <a:ext uri="{0D108BD9-81ED-4DB2-BD59-A6C34878D82A}">
                    <a16:rowId xmlns:a16="http://schemas.microsoft.com/office/drawing/2014/main" val="10002"/>
                  </a:ext>
                </a:extLst>
              </a:tr>
              <a:tr h="1718896">
                <a:tc>
                  <a:txBody>
                    <a:bodyPr/>
                    <a:lstStyle/>
                    <a:p>
                      <a:r>
                        <a:rPr lang="en-US" sz="2400" dirty="0" smtClean="0"/>
                        <a:t>Encourage</a:t>
                      </a:r>
                      <a:r>
                        <a:rPr lang="en-US" sz="2400" baseline="0" dirty="0" smtClean="0"/>
                        <a:t> your student to “BE BRAVE!” and/or to “BEAT THE WORRY MONSTER!”</a:t>
                      </a:r>
                      <a:endParaRPr lang="en-US" sz="2400" dirty="0"/>
                    </a:p>
                  </a:txBody>
                  <a:tcPr marL="86360" marR="86360" anchor="ctr"/>
                </a:tc>
                <a:tc>
                  <a:txBody>
                    <a:bodyPr/>
                    <a:lstStyle/>
                    <a:p>
                      <a:r>
                        <a:rPr lang="en-US" sz="2400" dirty="0" smtClean="0"/>
                        <a:t>Overly</a:t>
                      </a:r>
                      <a:r>
                        <a:rPr lang="en-US" sz="2400" baseline="0" dirty="0" smtClean="0"/>
                        <a:t> reassure your student or try to remove your student from the anxious situation</a:t>
                      </a:r>
                      <a:endParaRPr lang="en-US" sz="2400" dirty="0"/>
                    </a:p>
                  </a:txBody>
                  <a:tcPr marL="86360" marR="86360"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1367469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84632"/>
            <a:ext cx="7772400" cy="1088136"/>
          </a:xfrm>
        </p:spPr>
        <p:txBody>
          <a:bodyPr>
            <a:normAutofit fontScale="90000"/>
          </a:bodyPr>
          <a:lstStyle/>
          <a:p>
            <a:pPr algn="ctr"/>
            <a:r>
              <a:rPr lang="en-US" dirty="0" smtClean="0"/>
              <a:t>It takes a village</a:t>
            </a:r>
            <a:br>
              <a:rPr lang="en-US" dirty="0" smtClean="0"/>
            </a:br>
            <a:r>
              <a:rPr lang="en-US" dirty="0" smtClean="0"/>
              <a:t>-but let’s start with </a:t>
            </a:r>
            <a:r>
              <a:rPr lang="en-US" sz="4400" dirty="0" smtClean="0"/>
              <a:t>you-</a:t>
            </a:r>
            <a:endParaRPr lang="en-US" dirty="0"/>
          </a:p>
        </p:txBody>
      </p:sp>
      <p:sp>
        <p:nvSpPr>
          <p:cNvPr id="4" name="Content Placeholder 2"/>
          <p:cNvSpPr>
            <a:spLocks noGrp="1"/>
          </p:cNvSpPr>
          <p:nvPr>
            <p:ph idx="1"/>
          </p:nvPr>
        </p:nvSpPr>
        <p:spPr/>
        <p:txBody>
          <a:bodyPr/>
          <a:lstStyle/>
          <a:p>
            <a:r>
              <a:rPr lang="en-US" dirty="0" smtClean="0"/>
              <a:t>Select an accountability partner. </a:t>
            </a:r>
          </a:p>
          <a:p>
            <a:r>
              <a:rPr lang="en-US" dirty="0" smtClean="0"/>
              <a:t>Someone the child/teen is comfortable talking with in an open fashion.</a:t>
            </a:r>
          </a:p>
          <a:p>
            <a:pPr lvl="2"/>
            <a:r>
              <a:rPr lang="en-US" dirty="0" smtClean="0"/>
              <a:t>Discuss strengths and weaknesses</a:t>
            </a:r>
          </a:p>
          <a:p>
            <a:pPr lvl="2"/>
            <a:r>
              <a:rPr lang="en-US" dirty="0" smtClean="0"/>
              <a:t>Assist with advocating on behalf of the child/teen</a:t>
            </a:r>
          </a:p>
          <a:p>
            <a:pPr lvl="2"/>
            <a:r>
              <a:rPr lang="en-US" dirty="0" smtClean="0"/>
              <a:t>Available to talk through ideas, trouble shoot and provide feedback on progress/regression</a:t>
            </a:r>
          </a:p>
          <a:p>
            <a:pPr lvl="1"/>
            <a:r>
              <a:rPr lang="en-US" dirty="0" smtClean="0"/>
              <a:t>Responsible for helping to redirect the child/teen back to the task at hand.</a:t>
            </a:r>
          </a:p>
          <a:p>
            <a:pPr lvl="1"/>
            <a:r>
              <a:rPr lang="en-US" dirty="0" smtClean="0"/>
              <a:t>Responsible for verbally and tangibly reinforcing the child/teen.</a:t>
            </a:r>
          </a:p>
          <a:p>
            <a:pPr lvl="1"/>
            <a:r>
              <a:rPr lang="en-US" dirty="0" smtClean="0"/>
              <a:t>Someone who is easily accessible.</a:t>
            </a:r>
          </a:p>
          <a:p>
            <a:pPr marL="397764" lvl="1" indent="0">
              <a:buNone/>
            </a:pPr>
            <a:endParaRPr lang="en-US" dirty="0" smtClean="0"/>
          </a:p>
          <a:p>
            <a:pPr lvl="1"/>
            <a:endParaRPr lang="en-US" dirty="0"/>
          </a:p>
        </p:txBody>
      </p:sp>
    </p:spTree>
    <p:extLst>
      <p:ext uri="{BB962C8B-B14F-4D97-AF65-F5344CB8AC3E}">
        <p14:creationId xmlns:p14="http://schemas.microsoft.com/office/powerpoint/2010/main" val="3218385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Seeking Professional Help</a:t>
            </a:r>
            <a:endParaRPr lang="en-US" dirty="0"/>
          </a:p>
        </p:txBody>
      </p:sp>
      <p:sp>
        <p:nvSpPr>
          <p:cNvPr id="3" name="Content Placeholder 2"/>
          <p:cNvSpPr>
            <a:spLocks noGrp="1"/>
          </p:cNvSpPr>
          <p:nvPr>
            <p:ph idx="1"/>
          </p:nvPr>
        </p:nvSpPr>
        <p:spPr/>
        <p:txBody>
          <a:bodyPr>
            <a:normAutofit/>
          </a:bodyPr>
          <a:lstStyle/>
          <a:p>
            <a:r>
              <a:rPr lang="en-US" dirty="0" smtClean="0"/>
              <a:t>Cognitive-Behavioral Therapy (CBT)</a:t>
            </a:r>
          </a:p>
          <a:p>
            <a:r>
              <a:rPr lang="en-US" dirty="0" smtClean="0"/>
              <a:t>Consult with your child’s/adolescent’s PCP</a:t>
            </a:r>
          </a:p>
          <a:p>
            <a:r>
              <a:rPr lang="en-US" dirty="0">
                <a:hlinkClick r:id="rId3"/>
              </a:rPr>
              <a:t>https://www.clinicalchildpsychology.org</a:t>
            </a:r>
            <a:r>
              <a:rPr lang="en-US" dirty="0" smtClean="0">
                <a:hlinkClick r:id="rId3"/>
              </a:rPr>
              <a:t>/</a:t>
            </a:r>
            <a:r>
              <a:rPr lang="en-US" dirty="0" smtClean="0"/>
              <a:t> Society of Clinical Child and Adolescent Psychology (online presentations by psychologists)</a:t>
            </a:r>
          </a:p>
          <a:p>
            <a:r>
              <a:rPr lang="en-US" dirty="0">
                <a:hlinkClick r:id="rId4"/>
              </a:rPr>
              <a:t>http://www.adaa.org</a:t>
            </a:r>
            <a:r>
              <a:rPr lang="en-US" dirty="0" smtClean="0">
                <a:hlinkClick r:id="rId4"/>
              </a:rPr>
              <a:t>/</a:t>
            </a:r>
            <a:r>
              <a:rPr lang="en-US" dirty="0" smtClean="0"/>
              <a:t> Anxiety and Depression Association of America</a:t>
            </a:r>
          </a:p>
          <a:p>
            <a:r>
              <a:rPr lang="en-US" dirty="0" smtClean="0">
                <a:hlinkClick r:id="rId5"/>
              </a:rPr>
              <a:t>www.childanxiety.net</a:t>
            </a:r>
            <a:r>
              <a:rPr lang="en-US" dirty="0" smtClean="0"/>
              <a:t> Child Anxiety Network</a:t>
            </a:r>
          </a:p>
        </p:txBody>
      </p:sp>
    </p:spTree>
    <p:extLst>
      <p:ext uri="{BB962C8B-B14F-4D97-AF65-F5344CB8AC3E}">
        <p14:creationId xmlns:p14="http://schemas.microsoft.com/office/powerpoint/2010/main" val="25433148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84632"/>
            <a:ext cx="7772400" cy="810768"/>
          </a:xfrm>
        </p:spPr>
        <p:txBody>
          <a:bodyPr>
            <a:normAutofit/>
          </a:bodyPr>
          <a:lstStyle/>
          <a:p>
            <a:r>
              <a:rPr lang="en-US" dirty="0" smtClean="0"/>
              <a:t>References &amp; Recommended Reading</a:t>
            </a:r>
            <a:endParaRPr lang="en-US" dirty="0"/>
          </a:p>
        </p:txBody>
      </p:sp>
      <p:sp>
        <p:nvSpPr>
          <p:cNvPr id="3" name="Content Placeholder 2"/>
          <p:cNvSpPr>
            <a:spLocks noGrp="1"/>
          </p:cNvSpPr>
          <p:nvPr>
            <p:ph idx="1"/>
          </p:nvPr>
        </p:nvSpPr>
        <p:spPr>
          <a:xfrm>
            <a:off x="457200" y="1295400"/>
            <a:ext cx="8305800" cy="5257800"/>
          </a:xfrm>
        </p:spPr>
        <p:txBody>
          <a:bodyPr>
            <a:normAutofit fontScale="70000" lnSpcReduction="20000"/>
          </a:bodyPr>
          <a:lstStyle/>
          <a:p>
            <a:pPr marL="0" indent="0">
              <a:buNone/>
            </a:pPr>
            <a:r>
              <a:rPr lang="en-US" dirty="0" err="1" smtClean="0"/>
              <a:t>Pincus</a:t>
            </a:r>
            <a:r>
              <a:rPr lang="en-US" dirty="0" smtClean="0"/>
              <a:t>, D. B. (2012). </a:t>
            </a:r>
            <a:r>
              <a:rPr lang="en-US" i="1" dirty="0" smtClean="0"/>
              <a:t>Growing Up Brave: Expert Strategies for Helping Your Child Overcome Fear, Stress, and Anxiety.</a:t>
            </a:r>
            <a:r>
              <a:rPr lang="en-US" dirty="0" smtClean="0"/>
              <a:t> Little, Brown, and Company, New York, NY. </a:t>
            </a:r>
          </a:p>
          <a:p>
            <a:pPr marL="0" indent="0">
              <a:buNone/>
            </a:pPr>
            <a:r>
              <a:rPr lang="en-US" sz="2100" u="sng" dirty="0" smtClean="0"/>
              <a:t>Resources </a:t>
            </a:r>
            <a:r>
              <a:rPr lang="en-US" sz="2100" u="sng" dirty="0"/>
              <a:t>and </a:t>
            </a:r>
            <a:r>
              <a:rPr lang="en-US" sz="2100" u="sng" dirty="0" smtClean="0"/>
              <a:t>exercises/toolkits </a:t>
            </a:r>
            <a:r>
              <a:rPr lang="en-US" sz="2100" u="sng" dirty="0"/>
              <a:t>for home and </a:t>
            </a:r>
            <a:r>
              <a:rPr lang="en-US" sz="2100" u="sng" dirty="0" smtClean="0"/>
              <a:t>school:</a:t>
            </a:r>
            <a:endParaRPr lang="en-US" sz="2100" u="sng" dirty="0"/>
          </a:p>
          <a:p>
            <a:pPr marL="0" indent="0">
              <a:buNone/>
            </a:pPr>
            <a:r>
              <a:rPr lang="en-US" b="1" dirty="0" smtClean="0"/>
              <a:t>Anxiety BC: </a:t>
            </a:r>
            <a:r>
              <a:rPr lang="en-US" dirty="0" smtClean="0">
                <a:hlinkClick r:id="rId3"/>
              </a:rPr>
              <a:t>www.AnxietyBC.com</a:t>
            </a:r>
            <a:endParaRPr lang="en-US" dirty="0" smtClean="0"/>
          </a:p>
          <a:p>
            <a:pPr marL="0" indent="0">
              <a:buNone/>
            </a:pPr>
            <a:r>
              <a:rPr lang="en-US" dirty="0">
                <a:hlinkClick r:id="rId4"/>
              </a:rPr>
              <a:t>https://</a:t>
            </a:r>
            <a:r>
              <a:rPr lang="en-US" dirty="0" smtClean="0">
                <a:hlinkClick r:id="rId4"/>
              </a:rPr>
              <a:t>www.youtube.com/watch?v=r_5eiYIo1XM</a:t>
            </a:r>
            <a:r>
              <a:rPr lang="en-US" dirty="0" smtClean="0"/>
              <a:t> </a:t>
            </a:r>
          </a:p>
          <a:p>
            <a:pPr marL="0" indent="0">
              <a:buNone/>
            </a:pPr>
            <a:r>
              <a:rPr lang="en-US" b="1" dirty="0" err="1" smtClean="0"/>
              <a:t>WayAhead</a:t>
            </a:r>
            <a:r>
              <a:rPr lang="en-US" b="1" dirty="0" smtClean="0"/>
              <a:t>: </a:t>
            </a:r>
            <a:r>
              <a:rPr lang="en-US" dirty="0" smtClean="0"/>
              <a:t>Mental Health Association NSW: </a:t>
            </a:r>
            <a:r>
              <a:rPr lang="en-US" dirty="0" smtClean="0">
                <a:hlinkClick r:id="rId5"/>
              </a:rPr>
              <a:t>www.WayAhead.org.au</a:t>
            </a:r>
            <a:r>
              <a:rPr lang="en-US" dirty="0" smtClean="0"/>
              <a:t> </a:t>
            </a:r>
          </a:p>
          <a:p>
            <a:pPr marL="0" indent="0">
              <a:buNone/>
            </a:pPr>
            <a:r>
              <a:rPr lang="en-US" b="1" dirty="0" smtClean="0"/>
              <a:t>Rethinking Thinking – </a:t>
            </a:r>
            <a:r>
              <a:rPr lang="en-US" b="1" dirty="0"/>
              <a:t>T</a:t>
            </a:r>
            <a:r>
              <a:rPr lang="en-US" b="1" dirty="0" smtClean="0"/>
              <a:t>revor </a:t>
            </a:r>
            <a:r>
              <a:rPr lang="en-US" b="1" dirty="0" err="1" smtClean="0"/>
              <a:t>Maber</a:t>
            </a:r>
            <a:r>
              <a:rPr lang="en-US" b="1" dirty="0" smtClean="0"/>
              <a:t> (TED ED): </a:t>
            </a:r>
            <a:r>
              <a:rPr lang="en-US" dirty="0" smtClean="0">
                <a:hlinkClick r:id="rId6"/>
              </a:rPr>
              <a:t>https</a:t>
            </a:r>
            <a:r>
              <a:rPr lang="en-US" dirty="0">
                <a:hlinkClick r:id="rId6"/>
              </a:rPr>
              <a:t>://</a:t>
            </a:r>
            <a:r>
              <a:rPr lang="en-US" dirty="0" smtClean="0">
                <a:hlinkClick r:id="rId6"/>
              </a:rPr>
              <a:t>youtu.be/KJLqOclPqis</a:t>
            </a:r>
            <a:r>
              <a:rPr lang="en-US" dirty="0" smtClean="0"/>
              <a:t> </a:t>
            </a:r>
          </a:p>
          <a:p>
            <a:pPr marL="0" indent="0">
              <a:buNone/>
            </a:pPr>
            <a:endParaRPr lang="en-US" sz="1100" dirty="0" smtClean="0"/>
          </a:p>
          <a:p>
            <a:pPr marL="0" indent="0">
              <a:spcBef>
                <a:spcPts val="600"/>
              </a:spcBef>
              <a:buNone/>
            </a:pPr>
            <a:r>
              <a:rPr lang="en-US" b="1" dirty="0" smtClean="0"/>
              <a:t>Children’s Fears: Developmental or Disorder?: What Educators Should Know</a:t>
            </a:r>
          </a:p>
          <a:p>
            <a:pPr marL="0" indent="0">
              <a:spcBef>
                <a:spcPts val="600"/>
              </a:spcBef>
              <a:buNone/>
            </a:pPr>
            <a:r>
              <a:rPr lang="en-US" dirty="0" smtClean="0"/>
              <a:t>Sacha N. Matthews</a:t>
            </a:r>
          </a:p>
          <a:p>
            <a:pPr marL="0" indent="0">
              <a:spcBef>
                <a:spcPts val="600"/>
              </a:spcBef>
              <a:buNone/>
            </a:pPr>
            <a:r>
              <a:rPr lang="en-US" dirty="0" smtClean="0"/>
              <a:t>University of Pittsburgh, School of Educational, 2010</a:t>
            </a:r>
          </a:p>
          <a:p>
            <a:pPr marL="0" indent="0">
              <a:spcBef>
                <a:spcPts val="600"/>
              </a:spcBef>
              <a:buNone/>
            </a:pPr>
            <a:endParaRPr lang="en-US" sz="1100" dirty="0" smtClean="0"/>
          </a:p>
          <a:p>
            <a:pPr marL="0" indent="0">
              <a:buNone/>
            </a:pPr>
            <a:r>
              <a:rPr lang="en-US" b="1" dirty="0" smtClean="0"/>
              <a:t>Gratitude Journal: </a:t>
            </a:r>
            <a:r>
              <a:rPr lang="en-US" dirty="0" smtClean="0">
                <a:hlinkClick r:id="rId7"/>
              </a:rPr>
              <a:t>www.Amazon.com</a:t>
            </a:r>
            <a:endParaRPr lang="en-US" dirty="0" smtClean="0"/>
          </a:p>
          <a:p>
            <a:pPr marL="0" indent="0">
              <a:buNone/>
            </a:pPr>
            <a:r>
              <a:rPr lang="en-US" dirty="0" smtClean="0"/>
              <a:t>various religious and non-religious themed journals</a:t>
            </a:r>
          </a:p>
          <a:p>
            <a:pPr marL="0" indent="0">
              <a:buNone/>
            </a:pPr>
            <a:endParaRPr lang="en-US" sz="1100" dirty="0" smtClean="0"/>
          </a:p>
          <a:p>
            <a:pPr marL="0" indent="0">
              <a:buNone/>
            </a:pPr>
            <a:r>
              <a:rPr lang="en-US" dirty="0" smtClean="0">
                <a:hlinkClick r:id="rId8"/>
              </a:rPr>
              <a:t>www.Therapistaid.com</a:t>
            </a:r>
            <a:r>
              <a:rPr lang="en-US" dirty="0" smtClean="0"/>
              <a:t> </a:t>
            </a:r>
          </a:p>
          <a:p>
            <a:pPr marL="0" indent="0">
              <a:buNone/>
            </a:pPr>
            <a:r>
              <a:rPr lang="en-US" dirty="0" smtClean="0">
                <a:hlinkClick r:id="rId9"/>
              </a:rPr>
              <a:t>www.Merakilane.com</a:t>
            </a:r>
            <a:r>
              <a:rPr lang="en-US" dirty="0" smtClean="0"/>
              <a:t> </a:t>
            </a:r>
          </a:p>
          <a:p>
            <a:pPr marL="0" indent="0">
              <a:buNone/>
            </a:pPr>
            <a:r>
              <a:rPr lang="en-US" dirty="0" smtClean="0">
                <a:hlinkClick r:id="rId10"/>
              </a:rPr>
              <a:t>www.thechaosandtheclutter.com</a:t>
            </a:r>
            <a:endParaRPr lang="en-US" dirty="0" smtClean="0"/>
          </a:p>
          <a:p>
            <a:pPr marL="0" indent="0">
              <a:buNone/>
            </a:pPr>
            <a:r>
              <a:rPr lang="en-US" dirty="0" smtClean="0">
                <a:hlinkClick r:id="rId11"/>
              </a:rPr>
              <a:t>www.gozen.com</a:t>
            </a:r>
            <a:r>
              <a:rPr lang="en-US" dirty="0" smtClean="0"/>
              <a:t> </a:t>
            </a:r>
          </a:p>
          <a:p>
            <a:pPr marL="0" indent="0">
              <a:buNone/>
            </a:pPr>
            <a:endParaRPr lang="en-US" dirty="0" smtClean="0"/>
          </a:p>
          <a:p>
            <a:pPr marL="0" indent="0">
              <a:buNone/>
            </a:pPr>
            <a:endParaRPr lang="en-US" dirty="0"/>
          </a:p>
        </p:txBody>
      </p:sp>
      <p:sp>
        <p:nvSpPr>
          <p:cNvPr id="4" name="AutoShape 2" descr="Image result for growing up brav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growing up brav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5812951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3200" y="533400"/>
            <a:ext cx="3383280" cy="3383280"/>
          </a:xfrm>
          <a:prstGeom prst="rect">
            <a:avLst/>
          </a:prstGeom>
        </p:spPr>
      </p:pic>
      <p:sp>
        <p:nvSpPr>
          <p:cNvPr id="3" name="TextBox 2"/>
          <p:cNvSpPr txBox="1"/>
          <p:nvPr/>
        </p:nvSpPr>
        <p:spPr>
          <a:xfrm>
            <a:off x="701040" y="3949662"/>
            <a:ext cx="7467600" cy="2585323"/>
          </a:xfrm>
          <a:prstGeom prst="rect">
            <a:avLst/>
          </a:prstGeom>
          <a:noFill/>
        </p:spPr>
        <p:txBody>
          <a:bodyPr wrap="square" rtlCol="0">
            <a:spAutoFit/>
          </a:bodyPr>
          <a:lstStyle/>
          <a:p>
            <a:r>
              <a:rPr lang="en-US" dirty="0" smtClean="0"/>
              <a:t>What are your final questions, deeper take away thoughts and things to continue working through in the days or months ahead?</a:t>
            </a:r>
          </a:p>
          <a:p>
            <a:endParaRPr lang="en-US" dirty="0"/>
          </a:p>
          <a:p>
            <a:pPr algn="ctr"/>
            <a:r>
              <a:rPr lang="en-US" dirty="0" smtClean="0"/>
              <a:t>Feel free to contact our UF JAX FDLRS-MDC for continued conversation or to schedule consultative support!</a:t>
            </a:r>
          </a:p>
          <a:p>
            <a:pPr algn="ctr"/>
            <a:endParaRPr lang="en-US" dirty="0" smtClean="0"/>
          </a:p>
          <a:p>
            <a:pPr algn="ctr"/>
            <a:r>
              <a:rPr lang="en-US" dirty="0" smtClean="0"/>
              <a:t>Marlena Jenkins, M.S., </a:t>
            </a:r>
            <a:r>
              <a:rPr lang="en-US" dirty="0" err="1" smtClean="0"/>
              <a:t>BCaBA</a:t>
            </a:r>
            <a:endParaRPr lang="en-US" dirty="0" smtClean="0"/>
          </a:p>
          <a:p>
            <a:pPr algn="ctr"/>
            <a:r>
              <a:rPr lang="en-US" dirty="0" smtClean="0"/>
              <a:t>Marlena.Jenkins@jax.ufl.edu</a:t>
            </a:r>
            <a:endParaRPr lang="en-US" dirty="0"/>
          </a:p>
          <a:p>
            <a:pPr algn="ctr"/>
            <a:r>
              <a:rPr lang="en-US" dirty="0" smtClean="0"/>
              <a:t>904-633-4332</a:t>
            </a:r>
            <a:endParaRPr lang="en-US" dirty="0"/>
          </a:p>
        </p:txBody>
      </p:sp>
    </p:spTree>
    <p:extLst>
      <p:ext uri="{BB962C8B-B14F-4D97-AF65-F5344CB8AC3E}">
        <p14:creationId xmlns:p14="http://schemas.microsoft.com/office/powerpoint/2010/main" val="27895396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84632"/>
            <a:ext cx="7772400" cy="1088136"/>
          </a:xfrm>
        </p:spPr>
        <p:txBody>
          <a:bodyPr>
            <a:normAutofit/>
          </a:bodyPr>
          <a:lstStyle/>
          <a:p>
            <a:pPr algn="ctr"/>
            <a:r>
              <a:rPr lang="en-US" sz="4000" dirty="0" smtClean="0"/>
              <a:t>What is anxiety?</a:t>
            </a:r>
            <a:endParaRPr lang="en-US" sz="4000" dirty="0"/>
          </a:p>
        </p:txBody>
      </p:sp>
      <p:sp>
        <p:nvSpPr>
          <p:cNvPr id="3" name="Content Placeholder 2"/>
          <p:cNvSpPr>
            <a:spLocks noGrp="1"/>
          </p:cNvSpPr>
          <p:nvPr>
            <p:ph idx="1"/>
          </p:nvPr>
        </p:nvSpPr>
        <p:spPr/>
        <p:txBody>
          <a:bodyPr>
            <a:normAutofit fontScale="92500" lnSpcReduction="20000"/>
          </a:bodyPr>
          <a:lstStyle/>
          <a:p>
            <a:r>
              <a:rPr lang="en-US" dirty="0"/>
              <a:t>a feeling of worry, nervousness, or unease, typically about an imminent </a:t>
            </a:r>
            <a:r>
              <a:rPr lang="en-US" dirty="0" smtClean="0"/>
              <a:t>event </a:t>
            </a:r>
            <a:r>
              <a:rPr lang="en-US" dirty="0"/>
              <a:t>or something with an uncertain outcome</a:t>
            </a:r>
            <a:r>
              <a:rPr lang="en-US" dirty="0" smtClean="0"/>
              <a:t>.</a:t>
            </a:r>
          </a:p>
          <a:p>
            <a:endParaRPr lang="en-US" dirty="0" smtClean="0"/>
          </a:p>
          <a:p>
            <a:r>
              <a:rPr lang="en-US" dirty="0" smtClean="0"/>
              <a:t>desire </a:t>
            </a:r>
            <a:r>
              <a:rPr lang="en-US" dirty="0"/>
              <a:t>to do something, </a:t>
            </a:r>
            <a:r>
              <a:rPr lang="en-US" dirty="0" smtClean="0"/>
              <a:t>typically </a:t>
            </a:r>
            <a:r>
              <a:rPr lang="en-US" dirty="0"/>
              <a:t>accompanied by </a:t>
            </a:r>
            <a:r>
              <a:rPr lang="en-US" dirty="0" smtClean="0"/>
              <a:t>unease.</a:t>
            </a:r>
          </a:p>
          <a:p>
            <a:endParaRPr lang="en-US" dirty="0"/>
          </a:p>
          <a:p>
            <a:pPr marL="2271400" lvl="8" indent="0">
              <a:buNone/>
            </a:pPr>
            <a:endParaRPr lang="en-US" dirty="0" smtClean="0"/>
          </a:p>
          <a:p>
            <a:pPr marL="2271400" lvl="8" indent="0">
              <a:buNone/>
            </a:pPr>
            <a:endParaRPr lang="en-US" dirty="0" smtClean="0"/>
          </a:p>
          <a:p>
            <a:pPr marL="2271400" lvl="8" indent="0">
              <a:buNone/>
            </a:pPr>
            <a:endParaRPr lang="en-US" dirty="0"/>
          </a:p>
          <a:p>
            <a:pPr marL="2271400" lvl="8" indent="0">
              <a:buNone/>
            </a:pPr>
            <a:r>
              <a:rPr lang="en-US" sz="1700" dirty="0" smtClean="0"/>
              <a:t>What does the uncertainty of outcomes</a:t>
            </a:r>
          </a:p>
          <a:p>
            <a:pPr marL="2271400" lvl="8" indent="0">
              <a:buNone/>
            </a:pPr>
            <a:r>
              <a:rPr lang="en-US" sz="1700" dirty="0" smtClean="0"/>
              <a:t>have to do with anxiety related symptoms</a:t>
            </a:r>
          </a:p>
          <a:p>
            <a:pPr marL="2271400" lvl="8" indent="0">
              <a:buNone/>
            </a:pPr>
            <a:endParaRPr lang="en-US" sz="1700" dirty="0"/>
          </a:p>
          <a:p>
            <a:pPr marL="2271400" lvl="8" indent="0">
              <a:buNone/>
            </a:pPr>
            <a:r>
              <a:rPr lang="en-US" sz="1700" dirty="0" smtClean="0"/>
              <a:t>If there is a desire to do something why are</a:t>
            </a:r>
          </a:p>
          <a:p>
            <a:pPr marL="2271400" lvl="8" indent="0">
              <a:buNone/>
            </a:pPr>
            <a:r>
              <a:rPr lang="en-US" sz="1700" dirty="0"/>
              <a:t>b</a:t>
            </a:r>
            <a:r>
              <a:rPr lang="en-US" sz="1700" dirty="0" smtClean="0"/>
              <a:t>ehavioral manifestations of anxiety labeled</a:t>
            </a:r>
          </a:p>
          <a:p>
            <a:pPr marL="2271400" lvl="8" indent="0">
              <a:buNone/>
            </a:pPr>
            <a:r>
              <a:rPr lang="en-US" sz="1700" dirty="0" smtClean="0"/>
              <a:t>as noncompliance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8800" y="4572000"/>
            <a:ext cx="1127760" cy="1127760"/>
          </a:xfrm>
          <a:prstGeom prst="rect">
            <a:avLst/>
          </a:prstGeom>
        </p:spPr>
      </p:pic>
    </p:spTree>
    <p:extLst>
      <p:ext uri="{BB962C8B-B14F-4D97-AF65-F5344CB8AC3E}">
        <p14:creationId xmlns:p14="http://schemas.microsoft.com/office/powerpoint/2010/main" val="6903134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5394" y="457200"/>
            <a:ext cx="7772400" cy="1075944"/>
          </a:xfrm>
        </p:spPr>
        <p:txBody>
          <a:bodyPr>
            <a:normAutofit/>
          </a:bodyPr>
          <a:lstStyle/>
          <a:p>
            <a:pPr algn="ctr"/>
            <a:r>
              <a:rPr lang="en-US" sz="4400" u="sng" dirty="0" smtClean="0">
                <a:solidFill>
                  <a:schemeClr val="tx1"/>
                </a:solidFill>
                <a:hlinkClick r:id="rId4"/>
              </a:rPr>
              <a:t>Cycle of Anxiety</a:t>
            </a:r>
            <a:endParaRPr lang="en-US" sz="6600" dirty="0">
              <a:solidFill>
                <a:schemeClr val="tx1"/>
              </a:solidFill>
            </a:endParaRPr>
          </a:p>
        </p:txBody>
      </p:sp>
      <p:pic>
        <p:nvPicPr>
          <p:cNvPr id="7" name="-CAd9o9OlqM"/>
          <p:cNvPicPr>
            <a:picLocks noRot="1" noChangeAspect="1"/>
          </p:cNvPicPr>
          <p:nvPr>
            <a:videoFile r:link="rId1"/>
          </p:nvPr>
        </p:nvPicPr>
        <p:blipFill>
          <a:blip r:embed="rId5"/>
          <a:stretch>
            <a:fillRect/>
          </a:stretch>
        </p:blipFill>
        <p:spPr>
          <a:xfrm>
            <a:off x="756194" y="1828800"/>
            <a:ext cx="7721600" cy="4343400"/>
          </a:xfrm>
          <a:prstGeom prst="rect">
            <a:avLst/>
          </a:prstGeom>
        </p:spPr>
      </p:pic>
    </p:spTree>
    <p:extLst>
      <p:ext uri="{BB962C8B-B14F-4D97-AF65-F5344CB8AC3E}">
        <p14:creationId xmlns:p14="http://schemas.microsoft.com/office/powerpoint/2010/main" val="31091922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0" y="3232404"/>
            <a:ext cx="914400" cy="914400"/>
          </a:xfrm>
          <a:prstGeom prst="rect">
            <a:avLst/>
          </a:prstGeom>
        </p:spPr>
      </p:pic>
      <p:sp>
        <p:nvSpPr>
          <p:cNvPr id="2" name="Title 1"/>
          <p:cNvSpPr>
            <a:spLocks noGrp="1"/>
          </p:cNvSpPr>
          <p:nvPr>
            <p:ph type="title"/>
          </p:nvPr>
        </p:nvSpPr>
        <p:spPr>
          <a:xfrm>
            <a:off x="685800" y="484632"/>
            <a:ext cx="7772400" cy="1088136"/>
          </a:xfrm>
        </p:spPr>
        <p:txBody>
          <a:bodyPr>
            <a:noAutofit/>
          </a:bodyPr>
          <a:lstStyle/>
          <a:p>
            <a:pPr algn="ctr"/>
            <a:r>
              <a:rPr lang="en-US" sz="4000" dirty="0" smtClean="0"/>
              <a:t>Anxiety disorders</a:t>
            </a:r>
            <a:br>
              <a:rPr lang="en-US" sz="4000" dirty="0" smtClean="0"/>
            </a:br>
            <a:r>
              <a:rPr lang="en-US" sz="4000" dirty="0"/>
              <a:t>-</a:t>
            </a:r>
            <a:r>
              <a:rPr lang="en-US" sz="4000" dirty="0" smtClean="0"/>
              <a:t>The Stats-</a:t>
            </a:r>
            <a:endParaRPr lang="en-US" sz="4000" dirty="0"/>
          </a:p>
        </p:txBody>
      </p:sp>
      <p:sp>
        <p:nvSpPr>
          <p:cNvPr id="3" name="Content Placeholder 2"/>
          <p:cNvSpPr>
            <a:spLocks noGrp="1"/>
          </p:cNvSpPr>
          <p:nvPr>
            <p:ph idx="1"/>
          </p:nvPr>
        </p:nvSpPr>
        <p:spPr/>
        <p:txBody>
          <a:bodyPr>
            <a:normAutofit fontScale="85000" lnSpcReduction="20000"/>
          </a:bodyPr>
          <a:lstStyle/>
          <a:p>
            <a:r>
              <a:rPr lang="en-US" dirty="0" smtClean="0"/>
              <a:t>#1 mental health disorder in America</a:t>
            </a:r>
          </a:p>
          <a:p>
            <a:endParaRPr lang="en-US" dirty="0" smtClean="0"/>
          </a:p>
          <a:p>
            <a:r>
              <a:rPr lang="en-US" dirty="0" smtClean="0"/>
              <a:t>Only 1 in 5 teenagers receive treatment</a:t>
            </a:r>
          </a:p>
          <a:p>
            <a:pPr marL="0" indent="0">
              <a:buNone/>
            </a:pPr>
            <a:r>
              <a:rPr lang="en-US" dirty="0" smtClean="0"/>
              <a:t>			                  </a:t>
            </a:r>
            <a:r>
              <a:rPr lang="en-US" sz="1800" u="sng" dirty="0" smtClean="0"/>
              <a:t>what are the barriers</a:t>
            </a:r>
          </a:p>
          <a:p>
            <a:endParaRPr lang="en-US" dirty="0"/>
          </a:p>
          <a:p>
            <a:r>
              <a:rPr lang="en-US" dirty="0" smtClean="0"/>
              <a:t>Today’s pressures trigger anxiety further</a:t>
            </a:r>
          </a:p>
          <a:p>
            <a:pPr marL="0" indent="0">
              <a:buNone/>
            </a:pPr>
            <a:r>
              <a:rPr lang="en-US" dirty="0" smtClean="0"/>
              <a:t>				</a:t>
            </a:r>
            <a:r>
              <a:rPr lang="en-US" u="sng" dirty="0" smtClean="0"/>
              <a:t>are the triggers within our control</a:t>
            </a:r>
            <a:endParaRPr lang="en-US" u="sng" dirty="0"/>
          </a:p>
          <a:p>
            <a:endParaRPr lang="en-US" dirty="0" smtClean="0"/>
          </a:p>
          <a:p>
            <a:r>
              <a:rPr lang="en-US" dirty="0"/>
              <a:t>Must cause clinically significant distress or impairment in social, academic, occupational, or other important areas of functioning to meet diagnosis. </a:t>
            </a:r>
          </a:p>
          <a:p>
            <a:r>
              <a:rPr lang="en-US" dirty="0"/>
              <a:t>The symptoms cannot be better accounted for by another mental disorder or be caused by substances, medications, or medical illness. </a:t>
            </a:r>
          </a:p>
          <a:p>
            <a:pPr marL="0" indent="0">
              <a:buNone/>
            </a:pPr>
            <a:endParaRPr lang="en-US" dirty="0" smtClean="0"/>
          </a:p>
        </p:txBody>
      </p:sp>
    </p:spTree>
    <p:extLst>
      <p:ext uri="{BB962C8B-B14F-4D97-AF65-F5344CB8AC3E}">
        <p14:creationId xmlns:p14="http://schemas.microsoft.com/office/powerpoint/2010/main" val="35109969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438400" y="2133600"/>
            <a:ext cx="4763552" cy="3871913"/>
          </a:xfrm>
          <a:prstGeom prst="rect">
            <a:avLst/>
          </a:prstGeom>
        </p:spPr>
      </p:pic>
      <p:sp>
        <p:nvSpPr>
          <p:cNvPr id="3" name="Rectangle 2"/>
          <p:cNvSpPr/>
          <p:nvPr/>
        </p:nvSpPr>
        <p:spPr>
          <a:xfrm>
            <a:off x="609600" y="533400"/>
            <a:ext cx="7620000" cy="762000"/>
          </a:xfrm>
          <a:prstGeom prst="rect">
            <a:avLst/>
          </a:prstGeom>
        </p:spPr>
        <p:txBody>
          <a:bodyPr wrap="square">
            <a:spAutoFit/>
          </a:bodyPr>
          <a:lstStyle/>
          <a:p>
            <a:pPr algn="ctr"/>
            <a:r>
              <a:rPr lang="en-US" sz="4200" dirty="0" smtClean="0">
                <a:hlinkClick r:id="rId4"/>
              </a:rPr>
              <a:t>First Day of Kindergarten</a:t>
            </a:r>
            <a:endParaRPr lang="en-US" sz="4200" dirty="0"/>
          </a:p>
        </p:txBody>
      </p:sp>
    </p:spTree>
    <p:extLst>
      <p:ext uri="{BB962C8B-B14F-4D97-AF65-F5344CB8AC3E}">
        <p14:creationId xmlns:p14="http://schemas.microsoft.com/office/powerpoint/2010/main" val="30270951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84632"/>
            <a:ext cx="7772400" cy="1088136"/>
          </a:xfrm>
        </p:spPr>
        <p:txBody>
          <a:bodyPr>
            <a:normAutofit fontScale="90000"/>
          </a:bodyPr>
          <a:lstStyle/>
          <a:p>
            <a:pPr algn="ctr"/>
            <a:r>
              <a:rPr lang="en-US" sz="4000" dirty="0" smtClean="0"/>
              <a:t>Separation Anxiety Disorder</a:t>
            </a:r>
            <a:br>
              <a:rPr lang="en-US" sz="4000" dirty="0" smtClean="0"/>
            </a:br>
            <a:r>
              <a:rPr lang="en-US" sz="4000" dirty="0" smtClean="0"/>
              <a:t>-clinical description-</a:t>
            </a:r>
            <a:endParaRPr lang="en-US" sz="4000" dirty="0"/>
          </a:p>
        </p:txBody>
      </p:sp>
      <p:sp>
        <p:nvSpPr>
          <p:cNvPr id="3" name="Content Placeholder 2"/>
          <p:cNvSpPr>
            <a:spLocks noGrp="1"/>
          </p:cNvSpPr>
          <p:nvPr>
            <p:ph idx="1"/>
          </p:nvPr>
        </p:nvSpPr>
        <p:spPr>
          <a:xfrm>
            <a:off x="457200" y="1572768"/>
            <a:ext cx="8229600" cy="5166286"/>
          </a:xfrm>
        </p:spPr>
        <p:txBody>
          <a:bodyPr>
            <a:normAutofit fontScale="92500" lnSpcReduction="20000"/>
          </a:bodyPr>
          <a:lstStyle/>
          <a:p>
            <a:r>
              <a:rPr lang="en-US" dirty="0" smtClean="0"/>
              <a:t>Developmentally inappropriate and excessive fear or anxiety concerning separation from those to whom the individual is attached.</a:t>
            </a:r>
          </a:p>
          <a:p>
            <a:r>
              <a:rPr lang="en-US" dirty="0">
                <a:solidFill>
                  <a:prstClr val="black"/>
                </a:solidFill>
              </a:rPr>
              <a:t>Symptoms </a:t>
            </a:r>
            <a:r>
              <a:rPr lang="en-US" dirty="0" smtClean="0">
                <a:solidFill>
                  <a:prstClr val="black"/>
                </a:solidFill>
              </a:rPr>
              <a:t>last </a:t>
            </a:r>
            <a:r>
              <a:rPr lang="en-US" dirty="0">
                <a:solidFill>
                  <a:prstClr val="black"/>
                </a:solidFill>
              </a:rPr>
              <a:t>at least 4 weeks in children and adolescents</a:t>
            </a:r>
            <a:r>
              <a:rPr lang="en-US" dirty="0" smtClean="0">
                <a:solidFill>
                  <a:prstClr val="black"/>
                </a:solidFill>
              </a:rPr>
              <a:t>.</a:t>
            </a:r>
          </a:p>
          <a:p>
            <a:pPr marL="0" indent="0">
              <a:buNone/>
            </a:pPr>
            <a:r>
              <a:rPr lang="en-US" dirty="0">
                <a:solidFill>
                  <a:prstClr val="black"/>
                </a:solidFill>
              </a:rPr>
              <a:t>	</a:t>
            </a:r>
            <a:r>
              <a:rPr lang="en-US" dirty="0" smtClean="0">
                <a:solidFill>
                  <a:prstClr val="black"/>
                </a:solidFill>
              </a:rPr>
              <a:t>		</a:t>
            </a:r>
            <a:r>
              <a:rPr lang="en-US" sz="3200" dirty="0" smtClean="0">
                <a:solidFill>
                  <a:prstClr val="black"/>
                </a:solidFill>
                <a:latin typeface="+mj-lt"/>
              </a:rPr>
              <a:t>-symptoms-</a:t>
            </a:r>
          </a:p>
          <a:p>
            <a:r>
              <a:rPr lang="en-US" sz="1900" dirty="0" smtClean="0"/>
              <a:t>Recurrent </a:t>
            </a:r>
            <a:r>
              <a:rPr lang="en-US" sz="1900" dirty="0"/>
              <a:t>excessive distress when separation from home or major attachment figures occurs (or is anticipated)</a:t>
            </a:r>
          </a:p>
          <a:p>
            <a:r>
              <a:rPr lang="en-US" sz="1900" dirty="0"/>
              <a:t>Persistent and excessive worry that something traumatic will lead to separation from a major attachment figure (e.g., being kidnapped)</a:t>
            </a:r>
          </a:p>
          <a:p>
            <a:r>
              <a:rPr lang="en-US" sz="1900" dirty="0"/>
              <a:t>Persistent reluctance or refusal to go to school or other places because of fear of separation</a:t>
            </a:r>
          </a:p>
          <a:p>
            <a:r>
              <a:rPr lang="en-US" sz="1900" dirty="0"/>
              <a:t>Persistent or excessive fear or reluctance to be alone or without major attachment figures at home or in other settings</a:t>
            </a:r>
          </a:p>
          <a:p>
            <a:r>
              <a:rPr lang="en-US" sz="1900" dirty="0"/>
              <a:t>Persistent reluctance or refusal to go to sleep without being near a near a major attachment figure (or to sleep away from home)</a:t>
            </a:r>
          </a:p>
          <a:p>
            <a:r>
              <a:rPr lang="en-US" sz="1900" dirty="0"/>
              <a:t>Repeated complaints of physical symptoms (e.g. headaches, stomachaches, vomiting) when separated from major attachment figures (or separation is anticipated)</a:t>
            </a:r>
          </a:p>
          <a:p>
            <a:pPr marL="0" indent="0">
              <a:buNone/>
            </a:pPr>
            <a:endParaRPr lang="en-US" sz="3200" dirty="0" smtClean="0">
              <a:solidFill>
                <a:prstClr val="black"/>
              </a:solidFill>
              <a:latin typeface="+mj-lt"/>
            </a:endParaRPr>
          </a:p>
          <a:p>
            <a:pPr marL="0" indent="0">
              <a:buNone/>
            </a:pPr>
            <a:endParaRPr lang="en-US" dirty="0"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68615" y="4184214"/>
            <a:ext cx="1190625" cy="2090854"/>
          </a:xfrm>
          <a:prstGeom prst="rect">
            <a:avLst/>
          </a:prstGeom>
        </p:spPr>
      </p:pic>
    </p:spTree>
    <p:extLst>
      <p:ext uri="{BB962C8B-B14F-4D97-AF65-F5344CB8AC3E}">
        <p14:creationId xmlns:p14="http://schemas.microsoft.com/office/powerpoint/2010/main" val="20093910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1" y="2209800"/>
            <a:ext cx="1371600" cy="1371600"/>
          </a:xfrm>
          <a:prstGeom prst="rect">
            <a:avLst/>
          </a:prstGeom>
        </p:spPr>
      </p:pic>
      <p:sp>
        <p:nvSpPr>
          <p:cNvPr id="2" name="Title 1"/>
          <p:cNvSpPr>
            <a:spLocks noGrp="1"/>
          </p:cNvSpPr>
          <p:nvPr>
            <p:ph type="title"/>
          </p:nvPr>
        </p:nvSpPr>
        <p:spPr>
          <a:xfrm>
            <a:off x="381000" y="228600"/>
            <a:ext cx="8001000" cy="1088136"/>
          </a:xfrm>
        </p:spPr>
        <p:txBody>
          <a:bodyPr>
            <a:normAutofit fontScale="90000"/>
          </a:bodyPr>
          <a:lstStyle/>
          <a:p>
            <a:pPr algn="ctr"/>
            <a:r>
              <a:rPr lang="en-US" sz="4000" dirty="0" smtClean="0"/>
              <a:t>Generalized Anxiety Disorder</a:t>
            </a:r>
            <a:br>
              <a:rPr lang="en-US" sz="4000" dirty="0" smtClean="0"/>
            </a:br>
            <a:r>
              <a:rPr lang="en-US" sz="4000" dirty="0" smtClean="0"/>
              <a:t>-clinical description-</a:t>
            </a:r>
            <a:endParaRPr lang="en-US" sz="4000" dirty="0"/>
          </a:p>
        </p:txBody>
      </p:sp>
      <p:sp>
        <p:nvSpPr>
          <p:cNvPr id="3" name="Content Placeholder 2"/>
          <p:cNvSpPr>
            <a:spLocks noGrp="1"/>
          </p:cNvSpPr>
          <p:nvPr>
            <p:ph idx="1"/>
          </p:nvPr>
        </p:nvSpPr>
        <p:spPr>
          <a:xfrm>
            <a:off x="457200" y="1646237"/>
            <a:ext cx="7924800" cy="5135563"/>
          </a:xfrm>
        </p:spPr>
        <p:txBody>
          <a:bodyPr>
            <a:normAutofit fontScale="92500" lnSpcReduction="10000"/>
          </a:bodyPr>
          <a:lstStyle/>
          <a:p>
            <a:r>
              <a:rPr lang="en-US" sz="2100" dirty="0"/>
              <a:t>Excessive anxiety and worry about a variety of events or activities, even when nothing is wrong or when the worry is disproportionate to actual risk.</a:t>
            </a:r>
          </a:p>
          <a:p>
            <a:r>
              <a:rPr lang="en-US" sz="2100" dirty="0"/>
              <a:t>The worry is difficult to </a:t>
            </a:r>
            <a:r>
              <a:rPr lang="en-US" sz="2100" dirty="0" smtClean="0"/>
              <a:t>control.</a:t>
            </a:r>
          </a:p>
          <a:p>
            <a:r>
              <a:rPr lang="en-US" sz="2100" dirty="0">
                <a:solidFill>
                  <a:prstClr val="black"/>
                </a:solidFill>
              </a:rPr>
              <a:t>Symptoms last at least </a:t>
            </a:r>
            <a:r>
              <a:rPr lang="en-US" sz="2100" dirty="0" smtClean="0">
                <a:solidFill>
                  <a:prstClr val="black"/>
                </a:solidFill>
              </a:rPr>
              <a:t>6 months.</a:t>
            </a:r>
          </a:p>
          <a:p>
            <a:pPr marL="0" indent="0">
              <a:buNone/>
            </a:pPr>
            <a:r>
              <a:rPr lang="en-US" dirty="0">
                <a:solidFill>
                  <a:prstClr val="black"/>
                </a:solidFill>
              </a:rPr>
              <a:t>	</a:t>
            </a:r>
            <a:r>
              <a:rPr lang="en-US" dirty="0" smtClean="0">
                <a:solidFill>
                  <a:prstClr val="black"/>
                </a:solidFill>
              </a:rPr>
              <a:t>		</a:t>
            </a:r>
            <a:r>
              <a:rPr lang="en-US" sz="3500" dirty="0">
                <a:latin typeface="+mj-lt"/>
              </a:rPr>
              <a:t>-symptoms-</a:t>
            </a:r>
            <a:endParaRPr lang="en-US" sz="3500" dirty="0" smtClean="0">
              <a:solidFill>
                <a:prstClr val="black"/>
              </a:solidFill>
              <a:latin typeface="+mj-lt"/>
            </a:endParaRPr>
          </a:p>
          <a:p>
            <a:r>
              <a:rPr lang="en-US" sz="2100" dirty="0"/>
              <a:t>The worry is associated with </a:t>
            </a:r>
            <a:r>
              <a:rPr lang="en-US" sz="2100" dirty="0" smtClean="0"/>
              <a:t>at </a:t>
            </a:r>
            <a:r>
              <a:rPr lang="en-US" sz="2100" dirty="0"/>
              <a:t>least three (in adults) or one (in children) of the following physical or cognitive symptoms:</a:t>
            </a:r>
          </a:p>
          <a:p>
            <a:pPr lvl="1"/>
            <a:r>
              <a:rPr lang="en-US" sz="1900" dirty="0"/>
              <a:t>Restlessness</a:t>
            </a:r>
          </a:p>
          <a:p>
            <a:pPr lvl="1"/>
            <a:r>
              <a:rPr lang="en-US" sz="1900" dirty="0"/>
              <a:t>Fatigue</a:t>
            </a:r>
          </a:p>
          <a:p>
            <a:pPr lvl="1"/>
            <a:r>
              <a:rPr lang="en-US" sz="1900" dirty="0"/>
              <a:t>Impaired concentration or feeling that mind is going blank</a:t>
            </a:r>
          </a:p>
          <a:p>
            <a:pPr lvl="1"/>
            <a:r>
              <a:rPr lang="en-US" sz="1900" dirty="0"/>
              <a:t>Irritability</a:t>
            </a:r>
          </a:p>
          <a:p>
            <a:pPr lvl="1"/>
            <a:r>
              <a:rPr lang="en-US" sz="1900" dirty="0"/>
              <a:t>Increased muscle aches or soreness</a:t>
            </a:r>
          </a:p>
          <a:p>
            <a:pPr lvl="1"/>
            <a:r>
              <a:rPr lang="en-US" sz="1900" dirty="0"/>
              <a:t>Difficulty sleeping (trouble falling asleep or staying asleep)</a:t>
            </a:r>
          </a:p>
          <a:p>
            <a:r>
              <a:rPr lang="en-US" sz="2100" dirty="0"/>
              <a:t>Sometimes associated with other physical symptoms such as nausea or diarrhea.</a:t>
            </a:r>
          </a:p>
          <a:p>
            <a:pPr marL="0" indent="0">
              <a:buNone/>
            </a:pPr>
            <a:endParaRPr lang="en-US" dirty="0" smtClean="0">
              <a:solidFill>
                <a:prstClr val="black"/>
              </a:solidFill>
            </a:endParaRPr>
          </a:p>
          <a:p>
            <a:pPr marL="0" indent="0">
              <a:buNone/>
            </a:pPr>
            <a:endParaRPr lang="en-US" dirty="0">
              <a:solidFill>
                <a:prstClr val="black"/>
              </a:solidFill>
            </a:endParaRPr>
          </a:p>
        </p:txBody>
      </p:sp>
    </p:spTree>
    <p:extLst>
      <p:ext uri="{BB962C8B-B14F-4D97-AF65-F5344CB8AC3E}">
        <p14:creationId xmlns:p14="http://schemas.microsoft.com/office/powerpoint/2010/main" val="221034119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Wood Type</Template>
  <TotalTime>2699</TotalTime>
  <Words>2806</Words>
  <Application>Microsoft Office PowerPoint</Application>
  <PresentationFormat>On-screen Show (4:3)</PresentationFormat>
  <Paragraphs>429</Paragraphs>
  <Slides>38</Slides>
  <Notes>38</Notes>
  <HiddenSlides>0</HiddenSlides>
  <MMClips>2</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38</vt:i4>
      </vt:variant>
    </vt:vector>
  </HeadingPairs>
  <TitlesOfParts>
    <vt:vector size="48" baseType="lpstr">
      <vt:lpstr>Aharoni</vt:lpstr>
      <vt:lpstr>Arial</vt:lpstr>
      <vt:lpstr>Batang</vt:lpstr>
      <vt:lpstr>Calibri</vt:lpstr>
      <vt:lpstr>Noto Sans Symbols</vt:lpstr>
      <vt:lpstr>Rockwell</vt:lpstr>
      <vt:lpstr>Rockwell Condensed</vt:lpstr>
      <vt:lpstr>Times New Roman</vt:lpstr>
      <vt:lpstr>Wingdings</vt:lpstr>
      <vt:lpstr>Wood Type</vt:lpstr>
      <vt:lpstr>PowerPoint Presentation</vt:lpstr>
      <vt:lpstr>UF Health Developmental pediatric center</vt:lpstr>
      <vt:lpstr>Training agenda</vt:lpstr>
      <vt:lpstr>What is anxiety?</vt:lpstr>
      <vt:lpstr>Cycle of Anxiety</vt:lpstr>
      <vt:lpstr>Anxiety disorders -The Stats-</vt:lpstr>
      <vt:lpstr>PowerPoint Presentation</vt:lpstr>
      <vt:lpstr>Separation Anxiety Disorder -clinical description-</vt:lpstr>
      <vt:lpstr>Generalized Anxiety Disorder -clinical description-</vt:lpstr>
      <vt:lpstr>Specific Phobias -clinical description-</vt:lpstr>
      <vt:lpstr>Specific Phobias -gender differences</vt:lpstr>
      <vt:lpstr>Obsessive-Compulsive Disorder</vt:lpstr>
      <vt:lpstr>Obsessions and Compulsions</vt:lpstr>
      <vt:lpstr>Panic Disorder</vt:lpstr>
      <vt:lpstr>Social Anxiety Disorder -clinical definition-</vt:lpstr>
      <vt:lpstr>Social anxiety disorder -symptoms-</vt:lpstr>
      <vt:lpstr>Selective Mutism -clinical definition-</vt:lpstr>
      <vt:lpstr>Anxiety Across the Ages -childhood-</vt:lpstr>
      <vt:lpstr>Anxiety Across the Ages -childhood &amp; adolescence-</vt:lpstr>
      <vt:lpstr>Is it time to be concerned?</vt:lpstr>
      <vt:lpstr>Restructuring Thoughts</vt:lpstr>
      <vt:lpstr>Questions to ask -false thoughts-</vt:lpstr>
      <vt:lpstr>So…now what do we do?</vt:lpstr>
      <vt:lpstr>Targeting Physical Feelings</vt:lpstr>
      <vt:lpstr> 4-7-8 Breathing </vt:lpstr>
      <vt:lpstr>Bravery Ladder </vt:lpstr>
      <vt:lpstr>In school -Social Situations-</vt:lpstr>
      <vt:lpstr>Going to School</vt:lpstr>
      <vt:lpstr>Coping cards</vt:lpstr>
      <vt:lpstr>Talking map</vt:lpstr>
      <vt:lpstr>Behavioral Approach -what is the function-</vt:lpstr>
      <vt:lpstr>Changing behavior</vt:lpstr>
      <vt:lpstr>Post - crisis</vt:lpstr>
      <vt:lpstr>PowerPoint Presentation</vt:lpstr>
      <vt:lpstr>It takes a village -but let’s start with you-</vt:lpstr>
      <vt:lpstr>Seeking Professional Help</vt:lpstr>
      <vt:lpstr>References &amp; Recommended Reading</vt:lpstr>
      <vt:lpstr>PowerPoint Presentation</vt:lpstr>
    </vt:vector>
  </TitlesOfParts>
  <Company>UFJPI - UFJPH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Pediatric Anxiety Disorders</dc:title>
  <dc:creator>stephanie holmes</dc:creator>
  <cp:lastModifiedBy>Avery Greene</cp:lastModifiedBy>
  <cp:revision>179</cp:revision>
  <cp:lastPrinted>2019-01-08T21:17:45Z</cp:lastPrinted>
  <dcterms:created xsi:type="dcterms:W3CDTF">2014-09-21T22:04:28Z</dcterms:created>
  <dcterms:modified xsi:type="dcterms:W3CDTF">2019-01-09T01:28:12Z</dcterms:modified>
</cp:coreProperties>
</file>