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76" r:id="rId1"/>
  </p:sldMasterIdLst>
  <p:handoutMasterIdLst>
    <p:handoutMasterId r:id="rId11"/>
  </p:handoutMasterIdLst>
  <p:sldIdLst>
    <p:sldId id="256" r:id="rId2"/>
    <p:sldId id="257" r:id="rId3"/>
    <p:sldId id="267" r:id="rId4"/>
    <p:sldId id="265" r:id="rId5"/>
    <p:sldId id="266" r:id="rId6"/>
    <p:sldId id="258" r:id="rId7"/>
    <p:sldId id="259" r:id="rId8"/>
    <p:sldId id="260" r:id="rId9"/>
    <p:sldId id="261"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8BE94096-8B8C-4BEF-836A-E5F487027F98}" type="datetimeFigureOut">
              <a:rPr lang="en-US" smtClean="0"/>
              <a:t>11/17/2017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65E9A84-8F81-4C7D-A420-6890870A8831}" type="slidenum">
              <a:rPr lang="en-US" smtClean="0"/>
              <a:t>‹#›</a:t>
            </a:fld>
            <a:endParaRPr lang="en-US"/>
          </a:p>
        </p:txBody>
      </p:sp>
    </p:spTree>
    <p:extLst>
      <p:ext uri="{BB962C8B-B14F-4D97-AF65-F5344CB8AC3E}">
        <p14:creationId xmlns:p14="http://schemas.microsoft.com/office/powerpoint/2010/main" val="149757858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6AD6EE87-EBD5-4F12-A48A-63ACA297AC8F}" type="datetimeFigureOut">
              <a:rPr lang="en-US" smtClean="0"/>
              <a:t>11/17/2017</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96899642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298CD5-6C1E-4009-B41F-6DF62E31D3BE}" type="datetimeFigureOut">
              <a:rPr lang="en-US" smtClean="0"/>
              <a:pPr/>
              <a:t>11/17/2017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56873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298CD5-6C1E-4009-B41F-6DF62E31D3BE}" type="datetimeFigureOut">
              <a:rPr lang="en-US" smtClean="0"/>
              <a:pPr/>
              <a:t>11/17/2017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43100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298CD5-6C1E-4009-B41F-6DF62E31D3BE}" type="datetimeFigureOut">
              <a:rPr lang="en-US" smtClean="0"/>
              <a:pPr/>
              <a:t>11/17/2017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99289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5A61015F-7CC6-4D0A-9D87-873EA4C304CC}" type="datetimeFigureOut">
              <a:rPr lang="en-US" smtClean="0"/>
              <a:t>11/17/2017</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6822877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298CD5-6C1E-4009-B41F-6DF62E31D3BE}" type="datetimeFigureOut">
              <a:rPr lang="en-US" smtClean="0"/>
              <a:pPr/>
              <a:t>11/17/2017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29186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298CD5-6C1E-4009-B41F-6DF62E31D3BE}" type="datetimeFigureOut">
              <a:rPr lang="en-US" smtClean="0"/>
              <a:pPr/>
              <a:t>11/17/2017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51495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11/17/2017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24868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11/17/2017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67185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0298CD5-6C1E-4009-B41F-6DF62E31D3BE}" type="datetimeFigureOut">
              <a:rPr lang="en-US" smtClean="0"/>
              <a:pPr/>
              <a:t>11/17/2017</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smtClean="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90812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C7616CA0-919D-4A49-9C8A-62FDFB3A5183}" type="datetimeFigureOut">
              <a:rPr lang="en-US" smtClean="0"/>
              <a:t>11/17/2017</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867E5644-1E61-4311-A31E-84CB9C7AA8A9}" type="slidenum">
              <a:rPr lang="en-US" smtClean="0"/>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67149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0298CD5-6C1E-4009-B41F-6DF62E31D3BE}" type="datetimeFigureOut">
              <a:rPr lang="en-US" smtClean="0"/>
              <a:pPr/>
              <a:t>11/17/2017</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64666088"/>
      </p:ext>
    </p:extLst>
  </p:cSld>
  <p:clrMap bg1="lt1" tx1="dk1" bg2="lt2" tx2="dk2" accent1="accent1" accent2="accent2" accent3="accent3" accent4="accent4" accent5="accent5" accent6="accent6" hlink="hlink" folHlink="folHlink"/>
  <p:sldLayoutIdLst>
    <p:sldLayoutId id="2147483977" r:id="rId1"/>
    <p:sldLayoutId id="2147483978" r:id="rId2"/>
    <p:sldLayoutId id="2147483979" r:id="rId3"/>
    <p:sldLayoutId id="2147483980" r:id="rId4"/>
    <p:sldLayoutId id="2147483981" r:id="rId5"/>
    <p:sldLayoutId id="2147483982" r:id="rId6"/>
    <p:sldLayoutId id="2147483983" r:id="rId7"/>
    <p:sldLayoutId id="2147483984" r:id="rId8"/>
    <p:sldLayoutId id="2147483985" r:id="rId9"/>
    <p:sldLayoutId id="2147483986" r:id="rId10"/>
    <p:sldLayoutId id="2147483987"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School-based evaluations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Anna Martin, </a:t>
            </a:r>
            <a:r>
              <a:rPr lang="en-US" dirty="0" err="1" smtClean="0"/>
              <a:t>Ed.S</a:t>
            </a:r>
            <a:r>
              <a:rPr lang="en-US" dirty="0" smtClean="0"/>
              <a:t>.</a:t>
            </a:r>
          </a:p>
          <a:p>
            <a:r>
              <a:rPr lang="en-US" dirty="0" smtClean="0"/>
              <a:t>Melissa Gullo, M.S.</a:t>
            </a:r>
            <a:endParaRPr lang="en-US" dirty="0"/>
          </a:p>
        </p:txBody>
      </p:sp>
    </p:spTree>
    <p:extLst>
      <p:ext uri="{BB962C8B-B14F-4D97-AF65-F5344CB8AC3E}">
        <p14:creationId xmlns:p14="http://schemas.microsoft.com/office/powerpoint/2010/main" val="2405955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17" y="420525"/>
            <a:ext cx="10058400" cy="1371600"/>
          </a:xfrm>
        </p:spPr>
        <p:txBody>
          <a:bodyPr/>
          <a:lstStyle/>
          <a:p>
            <a:r>
              <a:rPr lang="en-US" dirty="0" smtClean="0"/>
              <a:t>When do we evaluate?</a:t>
            </a:r>
            <a:endParaRPr lang="en-US" dirty="0"/>
          </a:p>
        </p:txBody>
      </p:sp>
      <p:sp>
        <p:nvSpPr>
          <p:cNvPr id="3" name="Content Placeholder 2"/>
          <p:cNvSpPr>
            <a:spLocks noGrp="1"/>
          </p:cNvSpPr>
          <p:nvPr>
            <p:ph idx="1"/>
          </p:nvPr>
        </p:nvSpPr>
        <p:spPr>
          <a:xfrm>
            <a:off x="779417" y="2014194"/>
            <a:ext cx="10058400" cy="3931920"/>
          </a:xfrm>
        </p:spPr>
        <p:txBody>
          <a:bodyPr>
            <a:normAutofit lnSpcReduction="10000"/>
          </a:bodyPr>
          <a:lstStyle/>
          <a:p>
            <a:pPr marL="0" indent="0">
              <a:buNone/>
            </a:pPr>
            <a:r>
              <a:rPr lang="en-US" sz="2400" b="1" dirty="0" smtClean="0"/>
              <a:t>Initial Evaluations: </a:t>
            </a:r>
          </a:p>
          <a:p>
            <a:pPr marL="0" indent="0">
              <a:buNone/>
            </a:pPr>
            <a:endParaRPr lang="en-US" sz="2400" dirty="0"/>
          </a:p>
          <a:p>
            <a:pPr marL="0" indent="0">
              <a:buNone/>
            </a:pPr>
            <a:r>
              <a:rPr lang="en-US" sz="2400" dirty="0" smtClean="0"/>
              <a:t>When a school-based team or parent suspects a student has a disability, it is the school’s obligation to evaluate.  The referral to evaluate is usually generated through the school-based MTSS team.</a:t>
            </a:r>
          </a:p>
          <a:p>
            <a:pPr marL="0" indent="0">
              <a:buNone/>
            </a:pPr>
            <a:endParaRPr lang="en-US" sz="2400" dirty="0"/>
          </a:p>
          <a:p>
            <a:pPr marL="0" indent="0">
              <a:buNone/>
            </a:pPr>
            <a:r>
              <a:rPr lang="en-US" sz="2400" dirty="0" smtClean="0"/>
              <a:t>Evaluations at the school are completed to consider eligibility for ESE services. Once consent for evaluation is signed, schools have 60 calendar days to complete an evaluation.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427513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063" y="365760"/>
            <a:ext cx="10058400" cy="1371600"/>
          </a:xfrm>
        </p:spPr>
        <p:txBody>
          <a:bodyPr/>
          <a:lstStyle/>
          <a:p>
            <a:r>
              <a:rPr lang="en-US" dirty="0" smtClean="0"/>
              <a:t>When do we evaluate?</a:t>
            </a:r>
            <a:endParaRPr lang="en-US" dirty="0"/>
          </a:p>
        </p:txBody>
      </p:sp>
      <p:sp>
        <p:nvSpPr>
          <p:cNvPr id="3" name="Content Placeholder 2"/>
          <p:cNvSpPr>
            <a:spLocks noGrp="1"/>
          </p:cNvSpPr>
          <p:nvPr>
            <p:ph idx="1"/>
          </p:nvPr>
        </p:nvSpPr>
        <p:spPr>
          <a:xfrm>
            <a:off x="483326" y="1737359"/>
            <a:ext cx="10641874" cy="4415247"/>
          </a:xfrm>
        </p:spPr>
        <p:txBody>
          <a:bodyPr>
            <a:normAutofit fontScale="47500" lnSpcReduction="20000"/>
          </a:bodyPr>
          <a:lstStyle/>
          <a:p>
            <a:pPr marL="0" indent="0">
              <a:buNone/>
            </a:pPr>
            <a:r>
              <a:rPr lang="en-US" sz="4200" b="1" dirty="0" smtClean="0"/>
              <a:t>Re-evaluations:</a:t>
            </a:r>
          </a:p>
          <a:p>
            <a:pPr marL="0" indent="0">
              <a:buNone/>
            </a:pPr>
            <a:endParaRPr lang="en-US" sz="4200" dirty="0" smtClean="0"/>
          </a:p>
          <a:p>
            <a:pPr marL="0" indent="0">
              <a:buNone/>
            </a:pPr>
            <a:r>
              <a:rPr lang="en-US" sz="4200" dirty="0" smtClean="0"/>
              <a:t>ESE students must be re-evaluated every three years.</a:t>
            </a:r>
          </a:p>
          <a:p>
            <a:pPr marL="0" indent="0">
              <a:buNone/>
            </a:pPr>
            <a:endParaRPr lang="en-US" sz="4200" dirty="0" smtClean="0"/>
          </a:p>
          <a:p>
            <a:pPr marL="0" indent="0">
              <a:buNone/>
            </a:pPr>
            <a:r>
              <a:rPr lang="en-US" sz="4200" dirty="0" smtClean="0"/>
              <a:t>Most often, re-evaluation includes review of existing data.  No additional testing is typically required.</a:t>
            </a:r>
          </a:p>
          <a:p>
            <a:pPr marL="0" indent="0">
              <a:buNone/>
            </a:pPr>
            <a:endParaRPr lang="en-US" sz="4200" dirty="0" smtClean="0"/>
          </a:p>
          <a:p>
            <a:pPr marL="0" indent="0">
              <a:buNone/>
            </a:pPr>
            <a:r>
              <a:rPr lang="en-US" sz="4200" dirty="0" smtClean="0"/>
              <a:t>Re-evaluation testing </a:t>
            </a:r>
            <a:r>
              <a:rPr lang="en-US" sz="4200" dirty="0"/>
              <a:t>may be completed if more information is needed to modify the student’s </a:t>
            </a:r>
            <a:r>
              <a:rPr lang="en-US" sz="4200" dirty="0" smtClean="0"/>
              <a:t>IEP</a:t>
            </a:r>
          </a:p>
          <a:p>
            <a:pPr marL="0" indent="0">
              <a:buNone/>
            </a:pPr>
            <a:endParaRPr lang="en-US" sz="4200" dirty="0" smtClean="0"/>
          </a:p>
          <a:p>
            <a:pPr marL="0" indent="0">
              <a:buNone/>
            </a:pPr>
            <a:r>
              <a:rPr lang="en-US" sz="4200" dirty="0" smtClean="0"/>
              <a:t>Re-evaluation is necessary to add additional exceptionalities to IEP</a:t>
            </a:r>
          </a:p>
          <a:p>
            <a:pPr marL="0" indent="0">
              <a:buNone/>
            </a:pPr>
            <a:endParaRPr lang="en-US" sz="4200" dirty="0"/>
          </a:p>
          <a:p>
            <a:pPr marL="0" indent="0">
              <a:buNone/>
            </a:pPr>
            <a:r>
              <a:rPr lang="en-US" sz="4200" dirty="0" smtClean="0"/>
              <a:t>District policy is for re-evaluations to be completed within 90 school days.</a:t>
            </a:r>
          </a:p>
        </p:txBody>
      </p:sp>
    </p:spTree>
    <p:extLst>
      <p:ext uri="{BB962C8B-B14F-4D97-AF65-F5344CB8AC3E}">
        <p14:creationId xmlns:p14="http://schemas.microsoft.com/office/powerpoint/2010/main" val="4142297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73598"/>
            <a:ext cx="9720072" cy="990165"/>
          </a:xfrm>
        </p:spPr>
        <p:txBody>
          <a:bodyPr/>
          <a:lstStyle/>
          <a:p>
            <a:r>
              <a:rPr lang="en-US" dirty="0" smtClean="0"/>
              <a:t>ESE Exceptionality </a:t>
            </a:r>
            <a:r>
              <a:rPr lang="en-US" dirty="0"/>
              <a:t>C</a:t>
            </a:r>
            <a:r>
              <a:rPr lang="en-US" dirty="0" smtClean="0"/>
              <a:t>ategories</a:t>
            </a:r>
            <a:endParaRPr lang="en-US" dirty="0"/>
          </a:p>
        </p:txBody>
      </p:sp>
      <p:sp>
        <p:nvSpPr>
          <p:cNvPr id="3" name="Content Placeholder 2"/>
          <p:cNvSpPr>
            <a:spLocks noGrp="1"/>
          </p:cNvSpPr>
          <p:nvPr>
            <p:ph sz="half" idx="1"/>
          </p:nvPr>
        </p:nvSpPr>
        <p:spPr>
          <a:xfrm>
            <a:off x="731520" y="1363763"/>
            <a:ext cx="4859383" cy="3724943"/>
          </a:xfrm>
        </p:spPr>
        <p:txBody>
          <a:bodyPr>
            <a:normAutofit fontScale="85000" lnSpcReduction="10000"/>
          </a:bodyPr>
          <a:lstStyle/>
          <a:p>
            <a:pPr marL="128016" lvl="1" indent="0">
              <a:buNone/>
            </a:pPr>
            <a:r>
              <a:rPr lang="en-US" sz="2100" dirty="0" smtClean="0"/>
              <a:t>Students can be eligible for ESE services under several different categories, known as “exceptionalities:”</a:t>
            </a:r>
          </a:p>
          <a:p>
            <a:pPr marL="128016" lvl="1" indent="0">
              <a:buNone/>
            </a:pPr>
            <a:endParaRPr lang="en-US" dirty="0"/>
          </a:p>
          <a:p>
            <a:pPr marL="128016" lvl="1" indent="0">
              <a:buNone/>
            </a:pPr>
            <a:r>
              <a:rPr lang="en-US" sz="1900" dirty="0" smtClean="0"/>
              <a:t>Specific Learning Disability (SLD)</a:t>
            </a:r>
          </a:p>
          <a:p>
            <a:pPr marL="128016" lvl="1" indent="0">
              <a:buNone/>
            </a:pPr>
            <a:r>
              <a:rPr lang="en-US" sz="1900" dirty="0"/>
              <a:t>Emotional/Behavioral Disability (EBD)</a:t>
            </a:r>
          </a:p>
          <a:p>
            <a:pPr marL="128016" lvl="1" indent="0">
              <a:buNone/>
            </a:pPr>
            <a:r>
              <a:rPr lang="en-US" sz="1900" dirty="0"/>
              <a:t>Language Impaired (LI</a:t>
            </a:r>
            <a:r>
              <a:rPr lang="en-US" sz="1900" dirty="0" smtClean="0"/>
              <a:t>)</a:t>
            </a:r>
          </a:p>
          <a:p>
            <a:pPr marL="128016" lvl="1" indent="0">
              <a:buNone/>
            </a:pPr>
            <a:r>
              <a:rPr lang="en-US" sz="1900" dirty="0" smtClean="0"/>
              <a:t>Speech Impaired (SI)</a:t>
            </a:r>
          </a:p>
          <a:p>
            <a:pPr marL="128016" lvl="1" indent="0">
              <a:buNone/>
            </a:pPr>
            <a:r>
              <a:rPr lang="en-US" sz="1900" dirty="0" smtClean="0"/>
              <a:t>Intellectual Disability (</a:t>
            </a:r>
            <a:r>
              <a:rPr lang="en-US" sz="1900" dirty="0" err="1" smtClean="0"/>
              <a:t>InD</a:t>
            </a:r>
            <a:r>
              <a:rPr lang="en-US" sz="1900" dirty="0" smtClean="0"/>
              <a:t>)</a:t>
            </a:r>
          </a:p>
          <a:p>
            <a:pPr marL="128016" lvl="1" indent="0">
              <a:buNone/>
            </a:pPr>
            <a:r>
              <a:rPr lang="en-US" sz="1900" dirty="0" smtClean="0"/>
              <a:t>Autism Spectrum </a:t>
            </a:r>
            <a:r>
              <a:rPr lang="en-US" sz="1900" dirty="0" smtClean="0"/>
              <a:t>Disorder </a:t>
            </a:r>
            <a:r>
              <a:rPr lang="en-US" sz="1900" dirty="0" smtClean="0"/>
              <a:t>(ASD)</a:t>
            </a:r>
          </a:p>
          <a:p>
            <a:pPr marL="128016" lvl="1" indent="0">
              <a:buNone/>
            </a:pPr>
            <a:r>
              <a:rPr lang="en-US" sz="1900" dirty="0" smtClean="0"/>
              <a:t>Developmentally Delay (DD)</a:t>
            </a:r>
          </a:p>
          <a:p>
            <a:pPr marL="128016" lvl="1" indent="0">
              <a:buNone/>
            </a:pPr>
            <a:r>
              <a:rPr lang="en-US" sz="1900" dirty="0" smtClean="0"/>
              <a:t>Other Health Impaired (OHI)</a:t>
            </a:r>
          </a:p>
          <a:p>
            <a:pPr marL="128016" lvl="1" indent="0">
              <a:buNone/>
            </a:pPr>
            <a:endParaRPr lang="en-US" dirty="0" smtClean="0"/>
          </a:p>
          <a:p>
            <a:pPr marL="128016" lvl="1" indent="0">
              <a:buNone/>
            </a:pPr>
            <a:endParaRPr lang="en-US" dirty="0"/>
          </a:p>
        </p:txBody>
      </p:sp>
      <p:sp>
        <p:nvSpPr>
          <p:cNvPr id="4" name="Content Placeholder 3"/>
          <p:cNvSpPr>
            <a:spLocks noGrp="1"/>
          </p:cNvSpPr>
          <p:nvPr>
            <p:ph sz="half" idx="2"/>
          </p:nvPr>
        </p:nvSpPr>
        <p:spPr>
          <a:xfrm>
            <a:off x="5790111" y="1986205"/>
            <a:ext cx="5182689" cy="2835125"/>
          </a:xfrm>
        </p:spPr>
        <p:txBody>
          <a:bodyPr>
            <a:normAutofit fontScale="85000" lnSpcReduction="10000"/>
          </a:bodyPr>
          <a:lstStyle/>
          <a:p>
            <a:pPr marL="128016" lvl="1" indent="0">
              <a:buNone/>
            </a:pPr>
            <a:endParaRPr lang="en-US" dirty="0" smtClean="0"/>
          </a:p>
          <a:p>
            <a:pPr marL="128016" lvl="1" indent="0">
              <a:buNone/>
            </a:pPr>
            <a:r>
              <a:rPr lang="en-US" sz="1900" dirty="0" smtClean="0"/>
              <a:t>Deaf/Hard-of-Hearing (DHH)</a:t>
            </a:r>
          </a:p>
          <a:p>
            <a:pPr marL="128016" lvl="1" indent="0">
              <a:buNone/>
            </a:pPr>
            <a:r>
              <a:rPr lang="en-US" sz="1900" dirty="0" smtClean="0"/>
              <a:t>Visually </a:t>
            </a:r>
            <a:r>
              <a:rPr lang="en-US" sz="1900" dirty="0"/>
              <a:t>Impaired (VI)</a:t>
            </a:r>
          </a:p>
          <a:p>
            <a:pPr marL="128016" lvl="1" indent="0">
              <a:buNone/>
            </a:pPr>
            <a:r>
              <a:rPr lang="en-US" sz="1900" dirty="0" smtClean="0"/>
              <a:t>Traumatic </a:t>
            </a:r>
            <a:r>
              <a:rPr lang="en-US" sz="1900" dirty="0"/>
              <a:t>Brain Injury (TBI)</a:t>
            </a:r>
          </a:p>
          <a:p>
            <a:pPr marL="128016" lvl="1" indent="0">
              <a:buNone/>
            </a:pPr>
            <a:r>
              <a:rPr lang="en-US" sz="1900" dirty="0"/>
              <a:t>Orthopedically Impaired (OI)</a:t>
            </a:r>
          </a:p>
          <a:p>
            <a:pPr marL="128016" lvl="1" indent="0">
              <a:buNone/>
            </a:pPr>
            <a:r>
              <a:rPr lang="en-US" sz="1900" dirty="0"/>
              <a:t>Dual-Sensory Impairment </a:t>
            </a:r>
          </a:p>
          <a:p>
            <a:pPr marL="128016" lvl="1" indent="0">
              <a:buNone/>
            </a:pPr>
            <a:r>
              <a:rPr lang="en-US" sz="1900" dirty="0"/>
              <a:t>Hospital Homebound (HH)</a:t>
            </a:r>
          </a:p>
          <a:p>
            <a:pPr marL="128016" lvl="1" indent="0">
              <a:buNone/>
            </a:pPr>
            <a:r>
              <a:rPr lang="en-US" sz="1900" dirty="0"/>
              <a:t>Gifted</a:t>
            </a:r>
          </a:p>
          <a:p>
            <a:pPr marL="128016" lvl="1" indent="0">
              <a:buNone/>
            </a:pPr>
            <a:r>
              <a:rPr lang="en-US" sz="1900" dirty="0"/>
              <a:t>Occupational Therapy (OT) – (Related Service)</a:t>
            </a:r>
          </a:p>
          <a:p>
            <a:pPr marL="128016" lvl="1" indent="0">
              <a:buNone/>
            </a:pPr>
            <a:r>
              <a:rPr lang="en-US" sz="1900" dirty="0"/>
              <a:t>Physical Therapy (PT) – (Related Service)</a:t>
            </a:r>
          </a:p>
          <a:p>
            <a:endParaRPr lang="en-US" dirty="0" smtClean="0"/>
          </a:p>
        </p:txBody>
      </p:sp>
      <p:sp>
        <p:nvSpPr>
          <p:cNvPr id="6" name="Content Placeholder 2"/>
          <p:cNvSpPr txBox="1">
            <a:spLocks/>
          </p:cNvSpPr>
          <p:nvPr/>
        </p:nvSpPr>
        <p:spPr>
          <a:xfrm>
            <a:off x="1024128" y="5786846"/>
            <a:ext cx="9948672" cy="888274"/>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128016" lvl="1" indent="0">
              <a:buFont typeface="Wingdings 3" pitchFamily="18" charset="2"/>
              <a:buNone/>
            </a:pPr>
            <a:endParaRPr lang="en-US" dirty="0" smtClean="0"/>
          </a:p>
          <a:p>
            <a:pPr marL="128016" lvl="1" indent="0">
              <a:buFont typeface="Wingdings 3" pitchFamily="18" charset="2"/>
              <a:buNone/>
            </a:pPr>
            <a:endParaRPr lang="en-US" dirty="0" smtClean="0"/>
          </a:p>
          <a:p>
            <a:pPr marL="128016" lvl="1" indent="0">
              <a:buFont typeface="Wingdings 3" pitchFamily="18" charset="2"/>
              <a:buNone/>
            </a:pPr>
            <a:endParaRPr lang="en-US" dirty="0"/>
          </a:p>
        </p:txBody>
      </p:sp>
      <p:sp>
        <p:nvSpPr>
          <p:cNvPr id="7" name="TextBox 6"/>
          <p:cNvSpPr txBox="1"/>
          <p:nvPr/>
        </p:nvSpPr>
        <p:spPr>
          <a:xfrm>
            <a:off x="1250768" y="5971512"/>
            <a:ext cx="9078686" cy="369332"/>
          </a:xfrm>
          <a:prstGeom prst="rect">
            <a:avLst/>
          </a:prstGeom>
          <a:noFill/>
        </p:spPr>
        <p:txBody>
          <a:bodyPr wrap="square" rtlCol="0">
            <a:spAutoFit/>
          </a:bodyPr>
          <a:lstStyle/>
          <a:p>
            <a:r>
              <a:rPr lang="en-US" b="1" dirty="0" smtClean="0"/>
              <a:t>Exceptionality does not drive services.  ESE services are based on student need.</a:t>
            </a:r>
            <a:endParaRPr lang="en-US" b="1" dirty="0"/>
          </a:p>
        </p:txBody>
      </p:sp>
      <p:sp>
        <p:nvSpPr>
          <p:cNvPr id="8" name="TextBox 7"/>
          <p:cNvSpPr txBox="1"/>
          <p:nvPr/>
        </p:nvSpPr>
        <p:spPr>
          <a:xfrm>
            <a:off x="426502" y="4913663"/>
            <a:ext cx="7720148" cy="861774"/>
          </a:xfrm>
          <a:prstGeom prst="rect">
            <a:avLst/>
          </a:prstGeom>
          <a:noFill/>
        </p:spPr>
        <p:txBody>
          <a:bodyPr wrap="square" rtlCol="0">
            <a:spAutoFit/>
          </a:bodyPr>
          <a:lstStyle/>
          <a:p>
            <a:r>
              <a:rPr lang="en-US" sz="1600" dirty="0"/>
              <a:t>If a student is already ESE, full evaluation criteria must be met before adding an additional exceptionality. This may involve going through MTSS process.</a:t>
            </a:r>
          </a:p>
          <a:p>
            <a:endParaRPr lang="en-US" dirty="0"/>
          </a:p>
        </p:txBody>
      </p:sp>
    </p:spTree>
    <p:extLst>
      <p:ext uri="{BB962C8B-B14F-4D97-AF65-F5344CB8AC3E}">
        <p14:creationId xmlns:p14="http://schemas.microsoft.com/office/powerpoint/2010/main" val="1717701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360" y="378823"/>
            <a:ext cx="10058400" cy="1371600"/>
          </a:xfrm>
        </p:spPr>
        <p:txBody>
          <a:bodyPr>
            <a:normAutofit fontScale="90000"/>
          </a:bodyPr>
          <a:lstStyle/>
          <a:p>
            <a:r>
              <a:rPr lang="en-US" dirty="0" smtClean="0"/>
              <a:t>Specific Learning </a:t>
            </a:r>
            <a:r>
              <a:rPr lang="en-US" dirty="0"/>
              <a:t>D</a:t>
            </a:r>
            <a:r>
              <a:rPr lang="en-US" dirty="0" smtClean="0"/>
              <a:t>isability Criteria </a:t>
            </a:r>
            <a:endParaRPr lang="en-US" dirty="0"/>
          </a:p>
        </p:txBody>
      </p:sp>
      <p:sp>
        <p:nvSpPr>
          <p:cNvPr id="3" name="Content Placeholder 2"/>
          <p:cNvSpPr>
            <a:spLocks noGrp="1"/>
          </p:cNvSpPr>
          <p:nvPr>
            <p:ph idx="1"/>
          </p:nvPr>
        </p:nvSpPr>
        <p:spPr>
          <a:xfrm>
            <a:off x="879749" y="1750422"/>
            <a:ext cx="10432685" cy="4715691"/>
          </a:xfrm>
        </p:spPr>
        <p:txBody>
          <a:bodyPr>
            <a:normAutofit fontScale="92500" lnSpcReduction="10000"/>
          </a:bodyPr>
          <a:lstStyle/>
          <a:p>
            <a:pPr marL="0" indent="0">
              <a:buNone/>
            </a:pPr>
            <a:r>
              <a:rPr lang="en-US" sz="2000" dirty="0" smtClean="0"/>
              <a:t>To be eligible for SLD, students must complete the MTSS process at Tiers 1, 2, and 3</a:t>
            </a:r>
          </a:p>
          <a:p>
            <a:pPr marL="0" indent="0">
              <a:buNone/>
            </a:pPr>
            <a:endParaRPr lang="en-US" sz="2000" dirty="0" smtClean="0"/>
          </a:p>
          <a:p>
            <a:pPr marL="0" indent="0">
              <a:buNone/>
            </a:pPr>
            <a:r>
              <a:rPr lang="en-US" sz="2000" dirty="0" smtClean="0"/>
              <a:t>If a student is unresponsive to interventions at Tier 3, he may be referred for formal evaluation.</a:t>
            </a:r>
          </a:p>
          <a:p>
            <a:pPr marL="0" indent="0">
              <a:buNone/>
            </a:pPr>
            <a:endParaRPr lang="en-US" sz="2000" dirty="0" smtClean="0"/>
          </a:p>
          <a:p>
            <a:pPr marL="0" indent="0">
              <a:buNone/>
            </a:pPr>
            <a:r>
              <a:rPr lang="en-US" sz="2000" dirty="0" smtClean="0"/>
              <a:t>Formal evaluation for SLD typically involves a summary report of existing data.  No additional testing is necessary.</a:t>
            </a:r>
          </a:p>
          <a:p>
            <a:pPr marL="0" indent="0">
              <a:buNone/>
            </a:pPr>
            <a:endParaRPr lang="en-US" sz="2000" dirty="0" smtClean="0"/>
          </a:p>
          <a:p>
            <a:pPr marL="0" indent="0">
              <a:buNone/>
            </a:pPr>
            <a:r>
              <a:rPr lang="en-US" sz="2000" dirty="0" smtClean="0"/>
              <a:t>Team may request additional testing if needed.  Test scores may provide information regarding the child’s strengths and weaknesses.  However, this information is not used to determine eligibility for services.</a:t>
            </a:r>
          </a:p>
          <a:p>
            <a:pPr marL="0" indent="0">
              <a:buNone/>
            </a:pPr>
            <a:endParaRPr lang="en-US" sz="2000" dirty="0" smtClean="0"/>
          </a:p>
          <a:p>
            <a:pPr marL="0" indent="0">
              <a:buNone/>
            </a:pPr>
            <a:r>
              <a:rPr lang="en-US" sz="2000" dirty="0" smtClean="0"/>
              <a:t>Schools are unable to diagnose dyslexia; however, we can address characteristics commonly associated with dyslexia</a:t>
            </a:r>
            <a:endParaRPr lang="en-US" sz="2000" dirty="0"/>
          </a:p>
          <a:p>
            <a:pPr marL="0" indent="0">
              <a:buNone/>
            </a:pPr>
            <a:endParaRPr lang="en-US" dirty="0"/>
          </a:p>
        </p:txBody>
      </p:sp>
    </p:spTree>
    <p:extLst>
      <p:ext uri="{BB962C8B-B14F-4D97-AF65-F5344CB8AC3E}">
        <p14:creationId xmlns:p14="http://schemas.microsoft.com/office/powerpoint/2010/main" val="3064210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737" y="276834"/>
            <a:ext cx="10058400" cy="1147155"/>
          </a:xfrm>
        </p:spPr>
        <p:txBody>
          <a:bodyPr>
            <a:normAutofit fontScale="90000"/>
          </a:bodyPr>
          <a:lstStyle/>
          <a:p>
            <a:r>
              <a:rPr lang="en-US" dirty="0" smtClean="0">
                <a:solidFill>
                  <a:schemeClr val="tx1"/>
                </a:solidFill>
              </a:rPr>
              <a:t>Standardized Testing in Evaluations</a:t>
            </a:r>
            <a:endParaRPr lang="en-US" dirty="0">
              <a:solidFill>
                <a:schemeClr val="tx1"/>
              </a:solidFill>
            </a:endParaRPr>
          </a:p>
        </p:txBody>
      </p:sp>
      <p:sp>
        <p:nvSpPr>
          <p:cNvPr id="4" name="Text Placeholder 3"/>
          <p:cNvSpPr>
            <a:spLocks noGrp="1"/>
          </p:cNvSpPr>
          <p:nvPr>
            <p:ph type="body" sz="half" idx="4294967295"/>
          </p:nvPr>
        </p:nvSpPr>
        <p:spPr>
          <a:xfrm>
            <a:off x="627017" y="1293223"/>
            <a:ext cx="9013372" cy="4218714"/>
          </a:xfrm>
        </p:spPr>
        <p:txBody>
          <a:bodyPr>
            <a:normAutofit/>
          </a:bodyPr>
          <a:lstStyle/>
          <a:p>
            <a:pPr marL="0" indent="0">
              <a:buNone/>
            </a:pPr>
            <a:r>
              <a:rPr lang="en-US" dirty="0" smtClean="0">
                <a:solidFill>
                  <a:schemeClr val="tx1"/>
                </a:solidFill>
              </a:rPr>
              <a:t>Several exceptionalities require formal testing (ASD, </a:t>
            </a:r>
            <a:r>
              <a:rPr lang="en-US" dirty="0" err="1" smtClean="0">
                <a:solidFill>
                  <a:schemeClr val="tx1"/>
                </a:solidFill>
              </a:rPr>
              <a:t>InD</a:t>
            </a:r>
            <a:r>
              <a:rPr lang="en-US" dirty="0" smtClean="0">
                <a:solidFill>
                  <a:schemeClr val="tx1"/>
                </a:solidFill>
              </a:rPr>
              <a:t>, DHH, etc.)</a:t>
            </a:r>
          </a:p>
          <a:p>
            <a:pPr marL="0" indent="0">
              <a:buNone/>
            </a:pPr>
            <a:r>
              <a:rPr lang="en-US" dirty="0" smtClean="0">
                <a:solidFill>
                  <a:schemeClr val="tx1"/>
                </a:solidFill>
              </a:rPr>
              <a:t>Types of assessments often involved in psychoeducational evaluations:</a:t>
            </a:r>
          </a:p>
          <a:p>
            <a:pPr marL="285750" indent="-285750">
              <a:buFont typeface="Arial" panose="020B0604020202020204" pitchFamily="34" charset="0"/>
              <a:buChar char="•"/>
            </a:pPr>
            <a:r>
              <a:rPr lang="en-US" dirty="0" smtClean="0">
                <a:solidFill>
                  <a:schemeClr val="tx1"/>
                </a:solidFill>
              </a:rPr>
              <a:t>IQ and Nonverbal IQ</a:t>
            </a:r>
          </a:p>
          <a:p>
            <a:pPr marL="285750" indent="-285750">
              <a:buFont typeface="Arial" panose="020B0604020202020204" pitchFamily="34" charset="0"/>
              <a:buChar char="•"/>
            </a:pPr>
            <a:r>
              <a:rPr lang="en-US" dirty="0" smtClean="0">
                <a:solidFill>
                  <a:schemeClr val="tx1"/>
                </a:solidFill>
              </a:rPr>
              <a:t>Cognitive Processing</a:t>
            </a:r>
          </a:p>
          <a:p>
            <a:pPr marL="285750" indent="-285750">
              <a:buFont typeface="Arial" panose="020B0604020202020204" pitchFamily="34" charset="0"/>
              <a:buChar char="•"/>
            </a:pPr>
            <a:r>
              <a:rPr lang="en-US" dirty="0" smtClean="0">
                <a:solidFill>
                  <a:schemeClr val="tx1"/>
                </a:solidFill>
              </a:rPr>
              <a:t>Academic Achievement</a:t>
            </a:r>
          </a:p>
          <a:p>
            <a:pPr marL="285750" indent="-285750">
              <a:buFont typeface="Arial" panose="020B0604020202020204" pitchFamily="34" charset="0"/>
              <a:buChar char="•"/>
            </a:pPr>
            <a:r>
              <a:rPr lang="en-US" dirty="0" smtClean="0">
                <a:solidFill>
                  <a:schemeClr val="tx1"/>
                </a:solidFill>
              </a:rPr>
              <a:t>Adaptive Rating Scales</a:t>
            </a:r>
          </a:p>
          <a:p>
            <a:pPr marL="285750" indent="-285750">
              <a:buFont typeface="Arial" panose="020B0604020202020204" pitchFamily="34" charset="0"/>
              <a:buChar char="•"/>
            </a:pPr>
            <a:r>
              <a:rPr lang="en-US" dirty="0" smtClean="0">
                <a:solidFill>
                  <a:schemeClr val="tx1"/>
                </a:solidFill>
              </a:rPr>
              <a:t>Behavior Rating Scales</a:t>
            </a:r>
          </a:p>
          <a:p>
            <a:pPr marL="285750" indent="-285750">
              <a:buFont typeface="Arial" panose="020B0604020202020204" pitchFamily="34" charset="0"/>
              <a:buChar char="•"/>
            </a:pPr>
            <a:r>
              <a:rPr lang="en-US" dirty="0" smtClean="0">
                <a:solidFill>
                  <a:schemeClr val="tx1"/>
                </a:solidFill>
              </a:rPr>
              <a:t>Autism Spectrum Rating Scales</a:t>
            </a:r>
          </a:p>
          <a:p>
            <a:pPr marL="285750" indent="-285750">
              <a:buFont typeface="Arial" panose="020B0604020202020204" pitchFamily="34" charset="0"/>
              <a:buChar char="•"/>
            </a:pPr>
            <a:r>
              <a:rPr lang="en-US" dirty="0" smtClean="0">
                <a:solidFill>
                  <a:schemeClr val="tx1"/>
                </a:solidFill>
              </a:rPr>
              <a:t>Social/Developmental History</a:t>
            </a:r>
          </a:p>
          <a:p>
            <a:pPr marL="285750" indent="-285750">
              <a:buFont typeface="Arial" panose="020B0604020202020204" pitchFamily="34" charset="0"/>
              <a:buChar char="•"/>
            </a:pPr>
            <a:r>
              <a:rPr lang="en-US" dirty="0" smtClean="0">
                <a:solidFill>
                  <a:schemeClr val="tx1"/>
                </a:solidFill>
              </a:rPr>
              <a:t>Speech/Language Assessment</a:t>
            </a:r>
            <a:endParaRPr lang="en-US" dirty="0">
              <a:solidFill>
                <a:schemeClr val="tx1"/>
              </a:solidFill>
            </a:endParaRPr>
          </a:p>
        </p:txBody>
      </p:sp>
      <p:sp>
        <p:nvSpPr>
          <p:cNvPr id="5" name="TextBox 4"/>
          <p:cNvSpPr txBox="1"/>
          <p:nvPr/>
        </p:nvSpPr>
        <p:spPr>
          <a:xfrm>
            <a:off x="627017" y="5511937"/>
            <a:ext cx="9353373" cy="646331"/>
          </a:xfrm>
          <a:prstGeom prst="rect">
            <a:avLst/>
          </a:prstGeom>
          <a:noFill/>
        </p:spPr>
        <p:txBody>
          <a:bodyPr wrap="square" rtlCol="0">
            <a:spAutoFit/>
          </a:bodyPr>
          <a:lstStyle/>
          <a:p>
            <a:r>
              <a:rPr lang="en-US" dirty="0" smtClean="0"/>
              <a:t>Evaluations completed outside of school will be reviewed and considered by school-based teams.  However, school-based evaluation is still required for eligibility. </a:t>
            </a:r>
            <a:endParaRPr lang="en-US" dirty="0"/>
          </a:p>
        </p:txBody>
      </p:sp>
    </p:spTree>
    <p:extLst>
      <p:ext uri="{BB962C8B-B14F-4D97-AF65-F5344CB8AC3E}">
        <p14:creationId xmlns:p14="http://schemas.microsoft.com/office/powerpoint/2010/main" val="26684362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1743" y="502160"/>
            <a:ext cx="5649686" cy="1371600"/>
          </a:xfrm>
        </p:spPr>
        <p:txBody>
          <a:bodyPr>
            <a:normAutofit fontScale="90000"/>
          </a:bodyPr>
          <a:lstStyle/>
          <a:p>
            <a:r>
              <a:rPr lang="en-US" dirty="0"/>
              <a:t>Interpreting </a:t>
            </a:r>
            <a:r>
              <a:rPr lang="en-US" dirty="0" smtClean="0"/>
              <a:t>Scores</a:t>
            </a:r>
            <a:endParaRPr lang="en-US" dirty="0"/>
          </a:p>
        </p:txBody>
      </p:sp>
      <p:sp>
        <p:nvSpPr>
          <p:cNvPr id="11" name="Content Placeholder 2"/>
          <p:cNvSpPr>
            <a:spLocks noGrp="1"/>
          </p:cNvSpPr>
          <p:nvPr>
            <p:ph idx="1"/>
          </p:nvPr>
        </p:nvSpPr>
        <p:spPr>
          <a:xfrm>
            <a:off x="881743" y="2638695"/>
            <a:ext cx="4787537" cy="3931920"/>
          </a:xfrm>
        </p:spPr>
        <p:txBody>
          <a:bodyPr>
            <a:normAutofit/>
          </a:bodyPr>
          <a:lstStyle/>
          <a:p>
            <a:pPr marL="0" indent="0">
              <a:buNone/>
            </a:pPr>
            <a:r>
              <a:rPr lang="en-US" dirty="0" smtClean="0"/>
              <a:t>Standard Scores			</a:t>
            </a:r>
          </a:p>
          <a:p>
            <a:pPr>
              <a:buFont typeface="Wingdings" panose="05000000000000000000" pitchFamily="2" charset="2"/>
              <a:buChar char="§"/>
            </a:pPr>
            <a:r>
              <a:rPr lang="en-US" dirty="0" smtClean="0"/>
              <a:t>Set of scores with same mean and standard deviation so they can be compared</a:t>
            </a:r>
          </a:p>
          <a:p>
            <a:pPr>
              <a:buFont typeface="Wingdings" panose="05000000000000000000" pitchFamily="2" charset="2"/>
              <a:buChar char="§"/>
            </a:pPr>
            <a:r>
              <a:rPr lang="en-US" dirty="0" smtClean="0"/>
              <a:t>Mean/Average = 100</a:t>
            </a:r>
          </a:p>
          <a:p>
            <a:pPr>
              <a:buFont typeface="Wingdings" panose="05000000000000000000" pitchFamily="2" charset="2"/>
              <a:buChar char="§"/>
            </a:pPr>
            <a:r>
              <a:rPr lang="en-US" dirty="0" smtClean="0"/>
              <a:t>Average Range = 85-115 </a:t>
            </a:r>
          </a:p>
          <a:p>
            <a:pPr lvl="1">
              <a:buFont typeface="Wingdings" panose="05000000000000000000" pitchFamily="2" charset="2"/>
              <a:buChar char="§"/>
            </a:pPr>
            <a:r>
              <a:rPr lang="en-US" dirty="0" smtClean="0"/>
              <a:t>68.2% of population score within this range</a:t>
            </a:r>
          </a:p>
          <a:p>
            <a:pPr>
              <a:buFont typeface="Wingdings" panose="05000000000000000000" pitchFamily="2" charset="2"/>
              <a:buChar char="§"/>
            </a:pPr>
            <a:r>
              <a:rPr lang="en-US" dirty="0" smtClean="0"/>
              <a:t> Standard score of 70 is NOT the same as 70% on a classroom test</a:t>
            </a:r>
          </a:p>
          <a:p>
            <a:pPr marL="128016" lvl="1" indent="0">
              <a:buNone/>
            </a:pPr>
            <a:r>
              <a:rPr lang="en-US" dirty="0" smtClean="0"/>
              <a:t>	</a:t>
            </a:r>
            <a:endParaRPr lang="en-US" dirty="0"/>
          </a:p>
        </p:txBody>
      </p:sp>
      <p:pic>
        <p:nvPicPr>
          <p:cNvPr id="9" name="Content Placeholder 4"/>
          <p:cNvPicPr>
            <a:picLocks/>
          </p:cNvPicPr>
          <p:nvPr/>
        </p:nvPicPr>
        <p:blipFill>
          <a:blip r:embed="rId2">
            <a:extLst>
              <a:ext uri="{28A0092B-C50C-407E-A947-70E740481C1C}">
                <a14:useLocalDpi xmlns:a14="http://schemas.microsoft.com/office/drawing/2010/main" val="0"/>
              </a:ext>
            </a:extLst>
          </a:blip>
          <a:stretch>
            <a:fillRect/>
          </a:stretch>
        </p:blipFill>
        <p:spPr>
          <a:xfrm>
            <a:off x="6923314" y="431072"/>
            <a:ext cx="4402183" cy="2207623"/>
          </a:xfrm>
          <a:prstGeom prst="rect">
            <a:avLst/>
          </a:prstGeom>
        </p:spPr>
      </p:pic>
      <p:sp>
        <p:nvSpPr>
          <p:cNvPr id="12" name="Content Placeholder 3"/>
          <p:cNvSpPr txBox="1">
            <a:spLocks/>
          </p:cNvSpPr>
          <p:nvPr/>
        </p:nvSpPr>
        <p:spPr>
          <a:xfrm>
            <a:off x="6054634" y="2796965"/>
            <a:ext cx="4754880" cy="4023360"/>
          </a:xfrm>
          <a:prstGeom prst="rect">
            <a:avLst/>
          </a:prstGeom>
        </p:spPr>
        <p:txBody>
          <a:bodyPr vert="horz" lIns="91440" tIns="45720" rIns="91440" bIns="45720" rtlCol="0">
            <a:normAutofit/>
          </a:bodyPr>
          <a:lstStyle>
            <a:lvl1pPr marL="0" indent="0" algn="l" defTabSz="914400" rtl="0" eaLnBrk="1" latinLnBrk="0" hangingPunct="1">
              <a:lnSpc>
                <a:spcPct val="108000"/>
              </a:lnSpc>
              <a:spcBef>
                <a:spcPts val="600"/>
              </a:spcBef>
              <a:spcAft>
                <a:spcPts val="200"/>
              </a:spcAft>
              <a:buClr>
                <a:schemeClr val="accent1"/>
              </a:buClr>
              <a:buSzPct val="100000"/>
              <a:buFont typeface="Tw Cen MT" panose="020B0602020104020603"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1"/>
              </a:buClr>
              <a:buFont typeface="Wingdings 3" pitchFamily="18" charset="2"/>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Font typeface="Wingdings 3" pitchFamily="18" charset="2"/>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Font typeface="Wingdings 3" pitchFamily="18" charset="2"/>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Font typeface="Wingdings 3" pitchFamily="18" charset="2"/>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Font typeface="Wingdings 3" pitchFamily="18" charset="2"/>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Font typeface="Wingdings 3" pitchFamily="18" charset="2"/>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Font typeface="Wingdings 3" pitchFamily="18" charset="2"/>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Font typeface="Wingdings 3" pitchFamily="18" charset="2"/>
              <a:buNone/>
              <a:defRPr sz="900" kern="1200">
                <a:solidFill>
                  <a:schemeClr val="tx1"/>
                </a:solidFill>
                <a:latin typeface="+mn-lt"/>
                <a:ea typeface="+mn-ea"/>
                <a:cs typeface="+mn-cs"/>
              </a:defRPr>
            </a:lvl9pPr>
          </a:lstStyle>
          <a:p>
            <a:r>
              <a:rPr lang="en-US" sz="1800" dirty="0" smtClean="0"/>
              <a:t>Percentiles</a:t>
            </a:r>
          </a:p>
          <a:p>
            <a:pPr>
              <a:buFont typeface="Wingdings" panose="05000000000000000000" pitchFamily="2" charset="2"/>
              <a:buChar char="§"/>
            </a:pPr>
            <a:r>
              <a:rPr lang="en-US" sz="1800" dirty="0" smtClean="0"/>
              <a:t>Value determined by the percentage of values smaller than it</a:t>
            </a:r>
          </a:p>
          <a:p>
            <a:pPr>
              <a:buFont typeface="Wingdings" panose="05000000000000000000" pitchFamily="2" charset="2"/>
              <a:buChar char="§"/>
            </a:pPr>
            <a:r>
              <a:rPr lang="en-US" sz="1800" dirty="0" smtClean="0"/>
              <a:t>Average percentile = 50</a:t>
            </a:r>
            <a:r>
              <a:rPr lang="en-US" sz="1800" baseline="30000" dirty="0" smtClean="0"/>
              <a:t>th</a:t>
            </a:r>
            <a:r>
              <a:rPr lang="en-US" sz="1800" dirty="0" smtClean="0"/>
              <a:t> </a:t>
            </a:r>
          </a:p>
          <a:p>
            <a:pPr>
              <a:buFont typeface="Wingdings" panose="05000000000000000000" pitchFamily="2" charset="2"/>
              <a:buChar char="§"/>
            </a:pPr>
            <a:r>
              <a:rPr lang="en-US" sz="1800" dirty="0" smtClean="0"/>
              <a:t>50</a:t>
            </a:r>
            <a:r>
              <a:rPr lang="en-US" sz="1800" baseline="30000" dirty="0" smtClean="0"/>
              <a:t>th</a:t>
            </a:r>
            <a:r>
              <a:rPr lang="en-US" sz="1800" dirty="0" smtClean="0"/>
              <a:t> percentile= Student scored the same or higher than 50% of children his age</a:t>
            </a:r>
          </a:p>
          <a:p>
            <a:pPr>
              <a:buFont typeface="Wingdings" panose="05000000000000000000" pitchFamily="2" charset="2"/>
              <a:buChar char="§"/>
            </a:pPr>
            <a:r>
              <a:rPr lang="en-US" sz="1800" dirty="0" smtClean="0"/>
              <a:t>NOT the same as 50% correct</a:t>
            </a:r>
          </a:p>
        </p:txBody>
      </p:sp>
    </p:spTree>
    <p:extLst>
      <p:ext uri="{BB962C8B-B14F-4D97-AF65-F5344CB8AC3E}">
        <p14:creationId xmlns:p14="http://schemas.microsoft.com/office/powerpoint/2010/main" val="4240660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732" y="263771"/>
            <a:ext cx="10058400" cy="1371600"/>
          </a:xfrm>
        </p:spPr>
        <p:txBody>
          <a:bodyPr>
            <a:normAutofit fontScale="90000"/>
          </a:bodyPr>
          <a:lstStyle/>
          <a:p>
            <a:r>
              <a:rPr lang="en-US" dirty="0" smtClean="0"/>
              <a:t>What happens after the evaluation is complete?</a:t>
            </a:r>
            <a:endParaRPr lang="en-US" dirty="0"/>
          </a:p>
        </p:txBody>
      </p:sp>
      <p:sp>
        <p:nvSpPr>
          <p:cNvPr id="4" name="Text Placeholder 3"/>
          <p:cNvSpPr>
            <a:spLocks noGrp="1"/>
          </p:cNvSpPr>
          <p:nvPr>
            <p:ph type="body" sz="half" idx="4294967295"/>
          </p:nvPr>
        </p:nvSpPr>
        <p:spPr>
          <a:xfrm>
            <a:off x="548640" y="1635372"/>
            <a:ext cx="8683625" cy="4582548"/>
          </a:xfrm>
        </p:spPr>
        <p:txBody>
          <a:bodyPr>
            <a:normAutofit/>
          </a:bodyPr>
          <a:lstStyle/>
          <a:p>
            <a:pPr marL="0" indent="0">
              <a:buNone/>
            </a:pPr>
            <a:r>
              <a:rPr lang="en-US" b="1" dirty="0" smtClean="0"/>
              <a:t>Initial eligibility:</a:t>
            </a:r>
            <a:endParaRPr lang="en-US" b="1" dirty="0"/>
          </a:p>
          <a:p>
            <a:pPr marL="285750" indent="-285750">
              <a:buFont typeface="Arial" panose="020B0604020202020204" pitchFamily="34" charset="0"/>
              <a:buChar char="•"/>
            </a:pPr>
            <a:r>
              <a:rPr lang="en-US" dirty="0" smtClean="0"/>
              <a:t>Eligibility meeting is scheduled to </a:t>
            </a:r>
            <a:r>
              <a:rPr lang="en-US" dirty="0"/>
              <a:t>review results</a:t>
            </a:r>
          </a:p>
          <a:p>
            <a:pPr marL="285750" indent="-285750">
              <a:buFont typeface="Arial" panose="020B0604020202020204" pitchFamily="34" charset="0"/>
              <a:buChar char="•"/>
            </a:pPr>
            <a:r>
              <a:rPr lang="en-US" dirty="0"/>
              <a:t>Team reviews criteria and determines eligibility</a:t>
            </a:r>
          </a:p>
          <a:p>
            <a:pPr marL="285750" indent="-285750">
              <a:buFont typeface="Arial" panose="020B0604020202020204" pitchFamily="34" charset="0"/>
              <a:buChar char="•"/>
            </a:pPr>
            <a:r>
              <a:rPr lang="en-US" dirty="0"/>
              <a:t>If eligible, draft IEP is reviewed with parent </a:t>
            </a:r>
            <a:r>
              <a:rPr lang="en-US" dirty="0" smtClean="0"/>
              <a:t>with </a:t>
            </a:r>
            <a:r>
              <a:rPr lang="en-US" dirty="0"/>
              <a:t>parent input</a:t>
            </a:r>
          </a:p>
          <a:p>
            <a:pPr marL="285750" indent="-285750">
              <a:buFont typeface="Arial" panose="020B0604020202020204" pitchFamily="34" charset="0"/>
              <a:buChar char="•"/>
            </a:pPr>
            <a:r>
              <a:rPr lang="en-US" dirty="0" smtClean="0"/>
              <a:t>Schools provide services to students in the least restrictive environment.  Most students will remain in their same general education classroom while receiving services rather than receiving services in a separate ESE class</a:t>
            </a:r>
          </a:p>
          <a:p>
            <a:pPr marL="285750" indent="-285750">
              <a:buFont typeface="Arial" panose="020B0604020202020204" pitchFamily="34" charset="0"/>
              <a:buChar char="•"/>
            </a:pPr>
            <a:r>
              <a:rPr lang="en-US" dirty="0" smtClean="0"/>
              <a:t>Parents can decide whether or not to give consent after IEP is drafted</a:t>
            </a:r>
          </a:p>
          <a:p>
            <a:endParaRPr lang="en-US" dirty="0"/>
          </a:p>
          <a:p>
            <a:pPr marL="0" indent="0">
              <a:buNone/>
            </a:pPr>
            <a:r>
              <a:rPr lang="en-US" b="1" dirty="0" smtClean="0"/>
              <a:t>Re-evaluation only:</a:t>
            </a:r>
          </a:p>
          <a:p>
            <a:pPr marL="285750" indent="-285750">
              <a:buFont typeface="Arial" panose="020B0604020202020204" pitchFamily="34" charset="0"/>
              <a:buChar char="•"/>
            </a:pPr>
            <a:r>
              <a:rPr lang="en-US" dirty="0" smtClean="0"/>
              <a:t>IEP team meets to review results and close out re-evaluation.  IEP is amended.</a:t>
            </a:r>
            <a:endParaRPr lang="en-US" dirty="0"/>
          </a:p>
          <a:p>
            <a:endParaRPr lang="en-US" dirty="0"/>
          </a:p>
        </p:txBody>
      </p:sp>
    </p:spTree>
    <p:extLst>
      <p:ext uri="{BB962C8B-B14F-4D97-AF65-F5344CB8AC3E}">
        <p14:creationId xmlns:p14="http://schemas.microsoft.com/office/powerpoint/2010/main" val="2498419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92735"/>
            <a:ext cx="10058400" cy="1371600"/>
          </a:xfrm>
        </p:spPr>
        <p:txBody>
          <a:bodyPr>
            <a:normAutofit fontScale="90000"/>
          </a:bodyPr>
          <a:lstStyle/>
          <a:p>
            <a:r>
              <a:rPr lang="en-US" dirty="0" smtClean="0"/>
              <a:t>What to do if you have concerns with your child’s services</a:t>
            </a:r>
            <a:endParaRPr lang="en-US" dirty="0"/>
          </a:p>
        </p:txBody>
      </p:sp>
      <p:sp>
        <p:nvSpPr>
          <p:cNvPr id="4" name="Text Placeholder 3"/>
          <p:cNvSpPr>
            <a:spLocks noGrp="1"/>
          </p:cNvSpPr>
          <p:nvPr>
            <p:ph type="body" sz="half" idx="4294967295"/>
          </p:nvPr>
        </p:nvSpPr>
        <p:spPr>
          <a:xfrm>
            <a:off x="535576" y="1920240"/>
            <a:ext cx="10589623" cy="4180114"/>
          </a:xfrm>
        </p:spPr>
        <p:txBody>
          <a:bodyPr>
            <a:normAutofit/>
          </a:bodyPr>
          <a:lstStyle/>
          <a:p>
            <a:r>
              <a:rPr lang="en-US" dirty="0" smtClean="0"/>
              <a:t>Parents have the right to request an IEP team meeting at any time.  Please meet with you child’s IEP team to discuss your concerns and problem-solve solutions</a:t>
            </a:r>
          </a:p>
          <a:p>
            <a:endParaRPr lang="en-US" dirty="0"/>
          </a:p>
          <a:p>
            <a:r>
              <a:rPr lang="en-US" dirty="0" smtClean="0"/>
              <a:t>Parents have the right to withdraw consent for ESE services at any time.  If consent is revoked, student must complete intervention process, complete full evaluation, and meet eligibility criteria before receiving services again in the future.</a:t>
            </a:r>
          </a:p>
          <a:p>
            <a:endParaRPr lang="en-US" dirty="0"/>
          </a:p>
          <a:p>
            <a:r>
              <a:rPr lang="en-US" dirty="0" smtClean="0"/>
              <a:t>If consent is withdrawn, that includes ALL services.  </a:t>
            </a:r>
          </a:p>
          <a:p>
            <a:endParaRPr lang="en-US" dirty="0"/>
          </a:p>
          <a:p>
            <a:r>
              <a:rPr lang="en-US" dirty="0" smtClean="0"/>
              <a:t>Please refer to your procedural safeguards and/or contact the school-based LEA for more information</a:t>
            </a:r>
            <a:endParaRPr lang="en-US" dirty="0"/>
          </a:p>
          <a:p>
            <a:endParaRPr lang="en-US" dirty="0"/>
          </a:p>
        </p:txBody>
      </p:sp>
    </p:spTree>
    <p:extLst>
      <p:ext uri="{BB962C8B-B14F-4D97-AF65-F5344CB8AC3E}">
        <p14:creationId xmlns:p14="http://schemas.microsoft.com/office/powerpoint/2010/main" val="4517807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787</TotalTime>
  <Words>737</Words>
  <Application>Microsoft Office PowerPoint</Application>
  <PresentationFormat>Widescreen</PresentationFormat>
  <Paragraphs>98</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Century Gothic</vt:lpstr>
      <vt:lpstr>Garamond</vt:lpstr>
      <vt:lpstr>Tw Cen MT</vt:lpstr>
      <vt:lpstr>Wingdings</vt:lpstr>
      <vt:lpstr>Wingdings 3</vt:lpstr>
      <vt:lpstr>Savon</vt:lpstr>
      <vt:lpstr>School-based evaluations</vt:lpstr>
      <vt:lpstr>When do we evaluate?</vt:lpstr>
      <vt:lpstr>When do we evaluate?</vt:lpstr>
      <vt:lpstr>ESE Exceptionality Categories</vt:lpstr>
      <vt:lpstr>Specific Learning Disability Criteria </vt:lpstr>
      <vt:lpstr>Standardized Testing in Evaluations</vt:lpstr>
      <vt:lpstr>Interpreting Scores</vt:lpstr>
      <vt:lpstr>What happens after the evaluation is complete?</vt:lpstr>
      <vt:lpstr>What to do if you have concerns with your child’s services</vt:lpstr>
    </vt:vector>
  </TitlesOfParts>
  <Company>SJCSD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Interpreting Psych reports/Processing Deficits</dc:title>
  <dc:creator>Melissa Gullo</dc:creator>
  <cp:lastModifiedBy>Anna Martin</cp:lastModifiedBy>
  <cp:revision>46</cp:revision>
  <cp:lastPrinted>2017-06-22T15:36:02Z</cp:lastPrinted>
  <dcterms:created xsi:type="dcterms:W3CDTF">2017-06-19T14:18:40Z</dcterms:created>
  <dcterms:modified xsi:type="dcterms:W3CDTF">2017-11-17T19:52:19Z</dcterms:modified>
</cp:coreProperties>
</file>