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33"/>
  </p:notesMasterIdLst>
  <p:sldIdLst>
    <p:sldId id="256" r:id="rId2"/>
    <p:sldId id="257" r:id="rId3"/>
    <p:sldId id="283" r:id="rId4"/>
    <p:sldId id="284" r:id="rId5"/>
    <p:sldId id="276" r:id="rId6"/>
    <p:sldId id="290" r:id="rId7"/>
    <p:sldId id="291" r:id="rId8"/>
    <p:sldId id="293" r:id="rId9"/>
    <p:sldId id="260" r:id="rId10"/>
    <p:sldId id="277" r:id="rId11"/>
    <p:sldId id="292" r:id="rId12"/>
    <p:sldId id="294" r:id="rId13"/>
    <p:sldId id="262" r:id="rId14"/>
    <p:sldId id="263" r:id="rId15"/>
    <p:sldId id="295" r:id="rId16"/>
    <p:sldId id="264" r:id="rId17"/>
    <p:sldId id="296" r:id="rId18"/>
    <p:sldId id="266" r:id="rId19"/>
    <p:sldId id="297" r:id="rId20"/>
    <p:sldId id="298" r:id="rId21"/>
    <p:sldId id="267" r:id="rId22"/>
    <p:sldId id="282" r:id="rId23"/>
    <p:sldId id="305" r:id="rId24"/>
    <p:sldId id="299" r:id="rId25"/>
    <p:sldId id="300" r:id="rId26"/>
    <p:sldId id="301" r:id="rId27"/>
    <p:sldId id="302" r:id="rId28"/>
    <p:sldId id="303" r:id="rId29"/>
    <p:sldId id="304" r:id="rId30"/>
    <p:sldId id="306" r:id="rId31"/>
    <p:sldId id="274"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24" autoAdjust="0"/>
  </p:normalViewPr>
  <p:slideViewPr>
    <p:cSldViewPr snapToGrid="0">
      <p:cViewPr varScale="1">
        <p:scale>
          <a:sx n="65" d="100"/>
          <a:sy n="65" d="100"/>
        </p:scale>
        <p:origin x="72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E0F930-8642-46D6-BA0F-9483EF3C4FF9}" type="datetimeFigureOut">
              <a:rPr lang="en-US" smtClean="0"/>
              <a:t>2/7/2018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45FC9D-3F47-470D-A8B6-0ECFA289DE21}" type="slidenum">
              <a:rPr lang="en-US" smtClean="0"/>
              <a:t>‹#›</a:t>
            </a:fld>
            <a:endParaRPr lang="en-US" dirty="0"/>
          </a:p>
        </p:txBody>
      </p:sp>
    </p:spTree>
    <p:extLst>
      <p:ext uri="{BB962C8B-B14F-4D97-AF65-F5344CB8AC3E}">
        <p14:creationId xmlns:p14="http://schemas.microsoft.com/office/powerpoint/2010/main" val="384984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sds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a:t>
            </a:fld>
            <a:endParaRPr lang="en-US" dirty="0"/>
          </a:p>
        </p:txBody>
      </p:sp>
    </p:spTree>
    <p:extLst>
      <p:ext uri="{BB962C8B-B14F-4D97-AF65-F5344CB8AC3E}">
        <p14:creationId xmlns:p14="http://schemas.microsoft.com/office/powerpoint/2010/main" val="1787115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14</a:t>
            </a:fld>
            <a:endParaRPr lang="en-US" dirty="0"/>
          </a:p>
        </p:txBody>
      </p:sp>
    </p:spTree>
    <p:extLst>
      <p:ext uri="{BB962C8B-B14F-4D97-AF65-F5344CB8AC3E}">
        <p14:creationId xmlns:p14="http://schemas.microsoft.com/office/powerpoint/2010/main" val="3047015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For some tasks there is</a:t>
            </a:r>
            <a:r>
              <a:rPr lang="en-US" baseline="0" dirty="0" smtClean="0"/>
              <a:t> more flexibility than others, but allowing flexibility helps students figure out their learning styles and how to approach tasks</a:t>
            </a:r>
          </a:p>
          <a:p>
            <a:endParaRPr lang="en-US" baseline="0" dirty="0" smtClean="0"/>
          </a:p>
          <a:p>
            <a:r>
              <a:rPr lang="en-US" baseline="0" dirty="0" smtClean="0"/>
              <a:t>Choice: student decides order of task completions or format of responding</a:t>
            </a:r>
          </a:p>
          <a:p>
            <a:r>
              <a:rPr lang="en-US" baseline="0" dirty="0" smtClean="0"/>
              <a:t>Lecture notes/outlines: some students will legitimately need this throughout the year, perhaps as part of their IEPs. But, for the entire class, you can start doing this at the beginning of the year and then fade it out – full out line to start and then have them fill in more and more on their own</a:t>
            </a:r>
          </a:p>
          <a:p>
            <a:r>
              <a:rPr lang="en-US" baseline="0" dirty="0" smtClean="0"/>
              <a:t>Transparency: let students know how they’re being graded – scoring rubrics</a:t>
            </a:r>
          </a:p>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16</a:t>
            </a:fld>
            <a:endParaRPr lang="en-US" dirty="0"/>
          </a:p>
        </p:txBody>
      </p:sp>
    </p:spTree>
    <p:extLst>
      <p:ext uri="{BB962C8B-B14F-4D97-AF65-F5344CB8AC3E}">
        <p14:creationId xmlns:p14="http://schemas.microsoft.com/office/powerpoint/2010/main" val="178180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17</a:t>
            </a:fld>
            <a:endParaRPr lang="en-US" dirty="0"/>
          </a:p>
        </p:txBody>
      </p:sp>
    </p:spTree>
    <p:extLst>
      <p:ext uri="{BB962C8B-B14F-4D97-AF65-F5344CB8AC3E}">
        <p14:creationId xmlns:p14="http://schemas.microsoft.com/office/powerpoint/2010/main" val="77269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18</a:t>
            </a:fld>
            <a:endParaRPr lang="en-US" dirty="0"/>
          </a:p>
        </p:txBody>
      </p:sp>
    </p:spTree>
    <p:extLst>
      <p:ext uri="{BB962C8B-B14F-4D97-AF65-F5344CB8AC3E}">
        <p14:creationId xmlns:p14="http://schemas.microsoft.com/office/powerpoint/2010/main" val="32522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21</a:t>
            </a:fld>
            <a:endParaRPr lang="en-US" dirty="0"/>
          </a:p>
        </p:txBody>
      </p:sp>
    </p:spTree>
    <p:extLst>
      <p:ext uri="{BB962C8B-B14F-4D97-AF65-F5344CB8AC3E}">
        <p14:creationId xmlns:p14="http://schemas.microsoft.com/office/powerpoint/2010/main" val="242986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Former president</a:t>
            </a:r>
            <a:r>
              <a:rPr lang="en-US" baseline="0" dirty="0" smtClean="0"/>
              <a:t> of the </a:t>
            </a:r>
            <a:r>
              <a:rPr lang="en-US" dirty="0" smtClean="0"/>
              <a:t>National Association of State Directors of Special Education </a:t>
            </a:r>
            <a:r>
              <a:rPr lang="en-US" dirty="0" smtClean="0">
                <a:hlinkClick r:id="rId3"/>
              </a:rPr>
              <a:t>(NASDE)</a:t>
            </a:r>
            <a:endParaRPr lang="en-US" dirty="0"/>
          </a:p>
        </p:txBody>
      </p:sp>
      <p:sp>
        <p:nvSpPr>
          <p:cNvPr id="4" name="Slide Number Placeholder 3"/>
          <p:cNvSpPr>
            <a:spLocks noGrp="1"/>
          </p:cNvSpPr>
          <p:nvPr>
            <p:ph type="sldNum" sz="quarter" idx="10"/>
          </p:nvPr>
        </p:nvSpPr>
        <p:spPr/>
        <p:txBody>
          <a:bodyPr/>
          <a:lstStyle/>
          <a:p>
            <a:fld id="{F31D339E-719E-4993-BEC3-BD58126AD681}" type="slidenum">
              <a:rPr lang="en-US" smtClean="0"/>
              <a:t>22</a:t>
            </a:fld>
            <a:endParaRPr lang="en-US" dirty="0"/>
          </a:p>
        </p:txBody>
      </p:sp>
    </p:spTree>
    <p:extLst>
      <p:ext uri="{BB962C8B-B14F-4D97-AF65-F5344CB8AC3E}">
        <p14:creationId xmlns:p14="http://schemas.microsoft.com/office/powerpoint/2010/main" val="1796035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31</a:t>
            </a:fld>
            <a:endParaRPr lang="en-US" dirty="0"/>
          </a:p>
        </p:txBody>
      </p:sp>
    </p:spTree>
    <p:extLst>
      <p:ext uri="{BB962C8B-B14F-4D97-AF65-F5344CB8AC3E}">
        <p14:creationId xmlns:p14="http://schemas.microsoft.com/office/powerpoint/2010/main" val="273119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2</a:t>
            </a:fld>
            <a:endParaRPr lang="en-US" dirty="0"/>
          </a:p>
        </p:txBody>
      </p:sp>
    </p:spTree>
    <p:extLst>
      <p:ext uri="{BB962C8B-B14F-4D97-AF65-F5344CB8AC3E}">
        <p14:creationId xmlns:p14="http://schemas.microsoft.com/office/powerpoint/2010/main" val="65118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3</a:t>
            </a:fld>
            <a:endParaRPr lang="en-US" dirty="0"/>
          </a:p>
        </p:txBody>
      </p:sp>
    </p:spTree>
    <p:extLst>
      <p:ext uri="{BB962C8B-B14F-4D97-AF65-F5344CB8AC3E}">
        <p14:creationId xmlns:p14="http://schemas.microsoft.com/office/powerpoint/2010/main" val="7620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Why</a:t>
            </a:r>
            <a:r>
              <a:rPr lang="en-US" baseline="0" dirty="0" smtClean="0"/>
              <a:t> is the last criteria important?</a:t>
            </a:r>
          </a:p>
          <a:p>
            <a:pPr marL="174708" indent="-174708">
              <a:buFontTx/>
              <a:buChar char="-"/>
            </a:pPr>
            <a:r>
              <a:rPr lang="en-US" baseline="0" dirty="0" smtClean="0"/>
              <a:t>There are people with a diagnosis of ADHD that actually have something else</a:t>
            </a:r>
          </a:p>
          <a:p>
            <a:pPr marL="174708" indent="-174708">
              <a:buFontTx/>
              <a:buChar char="-"/>
            </a:pPr>
            <a:r>
              <a:rPr lang="en-US" baseline="0" dirty="0" smtClean="0"/>
              <a:t>Symptoms of other disorders can mimic those of ADHD</a:t>
            </a:r>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4</a:t>
            </a:fld>
            <a:endParaRPr lang="en-US" dirty="0"/>
          </a:p>
        </p:txBody>
      </p:sp>
    </p:spTree>
    <p:extLst>
      <p:ext uri="{BB962C8B-B14F-4D97-AF65-F5344CB8AC3E}">
        <p14:creationId xmlns:p14="http://schemas.microsoft.com/office/powerpoint/2010/main" val="307481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That</a:t>
            </a:r>
            <a:r>
              <a:rPr lang="en-US" baseline="0" dirty="0" smtClean="0"/>
              <a:t> brings us to the question of what else could it be?</a:t>
            </a:r>
          </a:p>
          <a:p>
            <a:endParaRPr lang="en-US" baseline="0" dirty="0" smtClean="0"/>
          </a:p>
          <a:p>
            <a:r>
              <a:rPr lang="en-US" baseline="0" dirty="0" smtClean="0"/>
              <a:t>Here is a sample of common conditions that have overlapping symptoms with ADHD</a:t>
            </a:r>
          </a:p>
          <a:p>
            <a:endParaRPr lang="en-US" baseline="0" dirty="0" smtClean="0"/>
          </a:p>
          <a:p>
            <a:r>
              <a:rPr lang="en-US" baseline="0" dirty="0" smtClean="0"/>
              <a:t>Sometimes this is what actually explains the symptoms</a:t>
            </a:r>
          </a:p>
          <a:p>
            <a:endParaRPr lang="en-US" baseline="0" dirty="0" smtClean="0"/>
          </a:p>
          <a:p>
            <a:r>
              <a:rPr lang="en-US" baseline="0" dirty="0" smtClean="0"/>
              <a:t>Other times, these diagnoses co-occur with ADHD</a:t>
            </a:r>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5</a:t>
            </a:fld>
            <a:endParaRPr lang="en-US" dirty="0"/>
          </a:p>
        </p:txBody>
      </p:sp>
    </p:spTree>
    <p:extLst>
      <p:ext uri="{BB962C8B-B14F-4D97-AF65-F5344CB8AC3E}">
        <p14:creationId xmlns:p14="http://schemas.microsoft.com/office/powerpoint/2010/main" val="2248201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8</a:t>
            </a:fld>
            <a:endParaRPr lang="en-US" dirty="0"/>
          </a:p>
        </p:txBody>
      </p:sp>
    </p:spTree>
    <p:extLst>
      <p:ext uri="{BB962C8B-B14F-4D97-AF65-F5344CB8AC3E}">
        <p14:creationId xmlns:p14="http://schemas.microsoft.com/office/powerpoint/2010/main" val="182642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Here are</a:t>
            </a:r>
            <a:r>
              <a:rPr lang="en-US" baseline="0" dirty="0" smtClean="0"/>
              <a:t> examples of things a child with executive functioning difficulties may have trouble with related to school</a:t>
            </a:r>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9</a:t>
            </a:fld>
            <a:endParaRPr lang="en-US" dirty="0"/>
          </a:p>
        </p:txBody>
      </p:sp>
    </p:spTree>
    <p:extLst>
      <p:ext uri="{BB962C8B-B14F-4D97-AF65-F5344CB8AC3E}">
        <p14:creationId xmlns:p14="http://schemas.microsoft.com/office/powerpoint/2010/main" val="20328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ADHD</a:t>
            </a:r>
            <a:r>
              <a:rPr lang="en-US" baseline="0" dirty="0" smtClean="0"/>
              <a:t> and executive functioning difficulties also negatively affect social relationships, both with adults and peers</a:t>
            </a:r>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10</a:t>
            </a:fld>
            <a:endParaRPr lang="en-US" dirty="0"/>
          </a:p>
        </p:txBody>
      </p:sp>
    </p:spTree>
    <p:extLst>
      <p:ext uri="{BB962C8B-B14F-4D97-AF65-F5344CB8AC3E}">
        <p14:creationId xmlns:p14="http://schemas.microsoft.com/office/powerpoint/2010/main" val="389493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5FC9D-3F47-470D-A8B6-0ECFA289DE21}" type="slidenum">
              <a:rPr lang="en-US" smtClean="0"/>
              <a:t>13</a:t>
            </a:fld>
            <a:endParaRPr lang="en-US" dirty="0"/>
          </a:p>
        </p:txBody>
      </p:sp>
    </p:spTree>
    <p:extLst>
      <p:ext uri="{BB962C8B-B14F-4D97-AF65-F5344CB8AC3E}">
        <p14:creationId xmlns:p14="http://schemas.microsoft.com/office/powerpoint/2010/main" val="48036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DA01C5-0979-4E71-BB68-5C5882B726A6}" type="slidenum">
              <a:rPr lang="en-US" smtClean="0"/>
              <a:t>‹#›</a:t>
            </a:fld>
            <a:endParaRPr lang="en-US" dirty="0"/>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A01C5-0979-4E71-BB68-5C5882B726A6}" type="slidenum">
              <a:rPr lang="en-US" smtClean="0"/>
              <a:t>‹#›</a:t>
            </a:fld>
            <a:endParaRPr lang="en-US" dirty="0"/>
          </a:p>
        </p:txBody>
      </p:sp>
    </p:spTree>
    <p:extLst>
      <p:ext uri="{BB962C8B-B14F-4D97-AF65-F5344CB8AC3E}">
        <p14:creationId xmlns:p14="http://schemas.microsoft.com/office/powerpoint/2010/main" val="357761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A01C5-0979-4E71-BB68-5C5882B726A6}" type="slidenum">
              <a:rPr lang="en-US" smtClean="0"/>
              <a:t>‹#›</a:t>
            </a:fld>
            <a:endParaRPr lang="en-US" dirty="0"/>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DA01C5-0979-4E71-BB68-5C5882B726A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DF7-1E2D-4706-842F-047B050205D5}" type="datetimeFigureOut">
              <a:rPr lang="en-US" smtClean="0"/>
              <a:t>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C52DADF7-1E2D-4706-842F-047B050205D5}" type="datetimeFigureOut">
              <a:rPr lang="en-US" smtClean="0"/>
              <a:t>2/7/2018</a:t>
            </a:fld>
            <a:endParaRPr lang="en-US" dirty="0"/>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38DA01C5-0979-4E71-BB68-5C5882B726A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665" y="1753746"/>
            <a:ext cx="7766936" cy="1646302"/>
          </a:xfrm>
        </p:spPr>
        <p:txBody>
          <a:bodyPr/>
          <a:lstStyle/>
          <a:p>
            <a:pPr algn="ctr"/>
            <a:r>
              <a:rPr lang="en-US" dirty="0" smtClean="0"/>
              <a:t>Helping Your Child Thrive with ADHD</a:t>
            </a:r>
            <a:endParaRPr lang="en-US" dirty="0"/>
          </a:p>
        </p:txBody>
      </p:sp>
      <p:sp>
        <p:nvSpPr>
          <p:cNvPr id="3" name="Subtitle 2"/>
          <p:cNvSpPr>
            <a:spLocks noGrp="1"/>
          </p:cNvSpPr>
          <p:nvPr>
            <p:ph type="subTitle" idx="1"/>
          </p:nvPr>
        </p:nvSpPr>
        <p:spPr>
          <a:xfrm>
            <a:off x="2302780" y="4712244"/>
            <a:ext cx="7766936" cy="1254559"/>
          </a:xfrm>
        </p:spPr>
        <p:txBody>
          <a:bodyPr>
            <a:noAutofit/>
          </a:bodyPr>
          <a:lstStyle/>
          <a:p>
            <a:pPr algn="ctr"/>
            <a:r>
              <a:rPr lang="en-US" sz="2200" dirty="0" smtClean="0"/>
              <a:t>Lisa D. Bailey, Ph.D.</a:t>
            </a:r>
          </a:p>
          <a:p>
            <a:pPr algn="ctr"/>
            <a:r>
              <a:rPr lang="en-US" sz="2200" dirty="0" smtClean="0"/>
              <a:t>Licensed Psychologist</a:t>
            </a:r>
          </a:p>
          <a:p>
            <a:pPr algn="ctr"/>
            <a:r>
              <a:rPr lang="en-US" sz="2200" dirty="0" smtClean="0"/>
              <a:t>Nautilus Behavioral Health, PLLC</a:t>
            </a:r>
            <a:endParaRPr lang="en-US" sz="2200" dirty="0"/>
          </a:p>
        </p:txBody>
      </p:sp>
    </p:spTree>
    <p:extLst>
      <p:ext uri="{BB962C8B-B14F-4D97-AF65-F5344CB8AC3E}">
        <p14:creationId xmlns:p14="http://schemas.microsoft.com/office/powerpoint/2010/main" val="1857122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Difficulties</a:t>
            </a:r>
            <a:endParaRPr lang="en-US" dirty="0"/>
          </a:p>
        </p:txBody>
      </p:sp>
      <p:sp>
        <p:nvSpPr>
          <p:cNvPr id="3" name="Content Placeholder 2"/>
          <p:cNvSpPr>
            <a:spLocks noGrp="1"/>
          </p:cNvSpPr>
          <p:nvPr>
            <p:ph idx="1"/>
          </p:nvPr>
        </p:nvSpPr>
        <p:spPr>
          <a:xfrm>
            <a:off x="677335" y="1930401"/>
            <a:ext cx="8596668" cy="4110962"/>
          </a:xfrm>
        </p:spPr>
        <p:txBody>
          <a:bodyPr>
            <a:normAutofit/>
          </a:bodyPr>
          <a:lstStyle/>
          <a:p>
            <a:r>
              <a:rPr lang="en-US" sz="2200" dirty="0" smtClean="0"/>
              <a:t>Reading and responding to social cues</a:t>
            </a:r>
          </a:p>
          <a:p>
            <a:r>
              <a:rPr lang="en-US" sz="2200" dirty="0" smtClean="0"/>
              <a:t>Peer rejection/isolation</a:t>
            </a:r>
          </a:p>
          <a:p>
            <a:r>
              <a:rPr lang="en-US" sz="2200" dirty="0" smtClean="0"/>
              <a:t>Arguments or misunderstandings with peers</a:t>
            </a:r>
          </a:p>
          <a:p>
            <a:r>
              <a:rPr lang="en-US" sz="2200" dirty="0" smtClean="0"/>
              <a:t>Coping with peer pressure</a:t>
            </a:r>
          </a:p>
          <a:p>
            <a:r>
              <a:rPr lang="en-US" sz="2200" dirty="0" smtClean="0"/>
              <a:t>Repairing relationships</a:t>
            </a:r>
          </a:p>
          <a:p>
            <a:r>
              <a:rPr lang="en-US" sz="2200" dirty="0" smtClean="0"/>
              <a:t>Dating </a:t>
            </a:r>
          </a:p>
          <a:p>
            <a:r>
              <a:rPr lang="en-US" sz="2200" dirty="0" smtClean="0"/>
              <a:t>Navigating social media</a:t>
            </a:r>
            <a:endParaRPr lang="en-US" sz="2200" dirty="0"/>
          </a:p>
        </p:txBody>
      </p:sp>
    </p:spTree>
    <p:extLst>
      <p:ext uri="{BB962C8B-B14F-4D97-AF65-F5344CB8AC3E}">
        <p14:creationId xmlns:p14="http://schemas.microsoft.com/office/powerpoint/2010/main" val="1264010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ADHD</a:t>
            </a:r>
            <a:endParaRPr lang="en-US" dirty="0"/>
          </a:p>
        </p:txBody>
      </p:sp>
      <p:sp>
        <p:nvSpPr>
          <p:cNvPr id="3" name="Content Placeholder 2"/>
          <p:cNvSpPr>
            <a:spLocks noGrp="1"/>
          </p:cNvSpPr>
          <p:nvPr>
            <p:ph idx="1"/>
          </p:nvPr>
        </p:nvSpPr>
        <p:spPr>
          <a:xfrm>
            <a:off x="732367" y="1600200"/>
            <a:ext cx="10723035" cy="4917385"/>
          </a:xfrm>
        </p:spPr>
        <p:txBody>
          <a:bodyPr>
            <a:normAutofit/>
          </a:bodyPr>
          <a:lstStyle/>
          <a:p>
            <a:r>
              <a:rPr lang="en-US" dirty="0" smtClean="0"/>
              <a:t>Ability to hyperfocus</a:t>
            </a:r>
          </a:p>
          <a:p>
            <a:r>
              <a:rPr lang="en-US" dirty="0" smtClean="0"/>
              <a:t>Ingenuity/Creativity</a:t>
            </a:r>
          </a:p>
          <a:p>
            <a:r>
              <a:rPr lang="en-US" dirty="0" smtClean="0"/>
              <a:t>Perceptiveness</a:t>
            </a:r>
          </a:p>
          <a:p>
            <a:r>
              <a:rPr lang="en-US" dirty="0"/>
              <a:t>Curiosity</a:t>
            </a:r>
          </a:p>
          <a:p>
            <a:r>
              <a:rPr lang="en-US" dirty="0" smtClean="0"/>
              <a:t>Risk-taking</a:t>
            </a:r>
          </a:p>
          <a:p>
            <a:r>
              <a:rPr lang="en-US" dirty="0" smtClean="0"/>
              <a:t>Energetic</a:t>
            </a:r>
          </a:p>
          <a:p>
            <a:r>
              <a:rPr lang="en-US" dirty="0" smtClean="0"/>
              <a:t>Intelligence</a:t>
            </a:r>
          </a:p>
          <a:p>
            <a:r>
              <a:rPr lang="en-US" dirty="0" smtClean="0"/>
              <a:t>Resilience</a:t>
            </a:r>
            <a:endParaRPr lang="en-US" dirty="0"/>
          </a:p>
        </p:txBody>
      </p:sp>
    </p:spTree>
    <p:extLst>
      <p:ext uri="{BB962C8B-B14F-4D97-AF65-F5344CB8AC3E}">
        <p14:creationId xmlns:p14="http://schemas.microsoft.com/office/powerpoint/2010/main" val="398844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Help?</a:t>
            </a:r>
            <a:endParaRPr lang="en-US" dirty="0"/>
          </a:p>
        </p:txBody>
      </p:sp>
      <p:sp>
        <p:nvSpPr>
          <p:cNvPr id="3" name="Content Placeholder 2"/>
          <p:cNvSpPr>
            <a:spLocks noGrp="1"/>
          </p:cNvSpPr>
          <p:nvPr>
            <p:ph idx="1"/>
          </p:nvPr>
        </p:nvSpPr>
        <p:spPr>
          <a:xfrm>
            <a:off x="732367" y="1759441"/>
            <a:ext cx="10723035" cy="4543952"/>
          </a:xfrm>
        </p:spPr>
        <p:txBody>
          <a:bodyPr>
            <a:normAutofit fontScale="92500" lnSpcReduction="10000"/>
          </a:bodyPr>
          <a:lstStyle/>
          <a:p>
            <a:r>
              <a:rPr lang="en-US" sz="3000" dirty="0" smtClean="0"/>
              <a:t>Play to your child’s strengths</a:t>
            </a:r>
          </a:p>
          <a:p>
            <a:endParaRPr lang="en-US" sz="3000" dirty="0" smtClean="0"/>
          </a:p>
          <a:p>
            <a:r>
              <a:rPr lang="en-US" sz="3000" dirty="0" smtClean="0"/>
              <a:t>Teach, not punish</a:t>
            </a:r>
          </a:p>
          <a:p>
            <a:endParaRPr lang="en-US" sz="3000" dirty="0" smtClean="0"/>
          </a:p>
          <a:p>
            <a:r>
              <a:rPr lang="en-US" sz="3000" dirty="0" smtClean="0"/>
              <a:t>Involve your child in problem solving</a:t>
            </a:r>
          </a:p>
          <a:p>
            <a:endParaRPr lang="en-US" sz="3000" dirty="0" smtClean="0"/>
          </a:p>
          <a:p>
            <a:r>
              <a:rPr lang="en-US" sz="3000" dirty="0" smtClean="0"/>
              <a:t>Remember the positives</a:t>
            </a:r>
            <a:endParaRPr lang="en-US" sz="3000" dirty="0"/>
          </a:p>
        </p:txBody>
      </p:sp>
    </p:spTree>
    <p:extLst>
      <p:ext uri="{BB962C8B-B14F-4D97-AF65-F5344CB8AC3E}">
        <p14:creationId xmlns:p14="http://schemas.microsoft.com/office/powerpoint/2010/main" val="26023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Help?</a:t>
            </a:r>
            <a:endParaRPr lang="en-US" dirty="0"/>
          </a:p>
        </p:txBody>
      </p:sp>
      <p:sp>
        <p:nvSpPr>
          <p:cNvPr id="3" name="Content Placeholder 2"/>
          <p:cNvSpPr>
            <a:spLocks noGrp="1"/>
          </p:cNvSpPr>
          <p:nvPr>
            <p:ph idx="1"/>
          </p:nvPr>
        </p:nvSpPr>
        <p:spPr>
          <a:xfrm>
            <a:off x="747669" y="1936790"/>
            <a:ext cx="10723035" cy="4343400"/>
          </a:xfrm>
        </p:spPr>
        <p:txBody>
          <a:bodyPr>
            <a:normAutofit/>
          </a:bodyPr>
          <a:lstStyle/>
          <a:p>
            <a:r>
              <a:rPr lang="en-US" sz="3000" dirty="0" smtClean="0"/>
              <a:t>Effective intervention occurs on two levels:</a:t>
            </a:r>
          </a:p>
          <a:p>
            <a:pPr lvl="1"/>
            <a:r>
              <a:rPr lang="en-US" sz="2400" dirty="0" smtClean="0"/>
              <a:t>Environment (external)</a:t>
            </a:r>
          </a:p>
          <a:p>
            <a:pPr lvl="1"/>
            <a:r>
              <a:rPr lang="en-US" sz="2400" dirty="0" smtClean="0"/>
              <a:t>Individual (internal)</a:t>
            </a:r>
          </a:p>
          <a:p>
            <a:pPr marL="457200" lvl="1" indent="0">
              <a:buNone/>
            </a:pPr>
            <a:endParaRPr lang="en-US" sz="2200" dirty="0" smtClean="0"/>
          </a:p>
          <a:p>
            <a:r>
              <a:rPr lang="en-US" sz="3000" dirty="0" smtClean="0"/>
              <a:t>Parents/caregivers play a role in both levels of intervention</a:t>
            </a:r>
            <a:endParaRPr lang="en-US" sz="3000" dirty="0"/>
          </a:p>
        </p:txBody>
      </p:sp>
    </p:spTree>
    <p:extLst>
      <p:ext uri="{BB962C8B-B14F-4D97-AF65-F5344CB8AC3E}">
        <p14:creationId xmlns:p14="http://schemas.microsoft.com/office/powerpoint/2010/main" val="3897311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Strategies</a:t>
            </a:r>
            <a:endParaRPr lang="en-US" dirty="0"/>
          </a:p>
        </p:txBody>
      </p:sp>
      <p:sp>
        <p:nvSpPr>
          <p:cNvPr id="3" name="Content Placeholder 2"/>
          <p:cNvSpPr>
            <a:spLocks noGrp="1"/>
          </p:cNvSpPr>
          <p:nvPr>
            <p:ph idx="1"/>
          </p:nvPr>
        </p:nvSpPr>
        <p:spPr>
          <a:xfrm>
            <a:off x="732367" y="1600200"/>
            <a:ext cx="10723035" cy="5055081"/>
          </a:xfrm>
        </p:spPr>
        <p:txBody>
          <a:bodyPr>
            <a:normAutofit/>
          </a:bodyPr>
          <a:lstStyle/>
          <a:p>
            <a:r>
              <a:rPr lang="en-US" sz="3000" dirty="0" smtClean="0"/>
              <a:t>As parents/caregivers, you have the ability to set up your home and daily routines to assist children with executive functioning deficits</a:t>
            </a:r>
          </a:p>
          <a:p>
            <a:r>
              <a:rPr lang="en-US" sz="3000" dirty="0" smtClean="0"/>
              <a:t>Daily routine</a:t>
            </a:r>
          </a:p>
          <a:p>
            <a:pPr lvl="1"/>
            <a:r>
              <a:rPr lang="en-US" sz="2400" dirty="0" smtClean="0"/>
              <a:t>Consistent from day to day</a:t>
            </a:r>
          </a:p>
          <a:p>
            <a:pPr lvl="1"/>
            <a:r>
              <a:rPr lang="en-US" sz="2400" dirty="0" smtClean="0"/>
              <a:t>Mealtimes</a:t>
            </a:r>
          </a:p>
          <a:p>
            <a:pPr lvl="1"/>
            <a:r>
              <a:rPr lang="en-US" sz="2400" dirty="0" smtClean="0"/>
              <a:t>Sleep/wake times</a:t>
            </a:r>
          </a:p>
          <a:p>
            <a:pPr lvl="1"/>
            <a:r>
              <a:rPr lang="en-US" sz="2400" dirty="0" smtClean="0"/>
              <a:t>Rituals and routines</a:t>
            </a:r>
          </a:p>
          <a:p>
            <a:pPr lvl="1"/>
            <a:endParaRPr lang="en-US" sz="1600" dirty="0" smtClean="0"/>
          </a:p>
        </p:txBody>
      </p:sp>
    </p:spTree>
    <p:extLst>
      <p:ext uri="{BB962C8B-B14F-4D97-AF65-F5344CB8AC3E}">
        <p14:creationId xmlns:p14="http://schemas.microsoft.com/office/powerpoint/2010/main" val="57389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a:t>
            </a:r>
            <a:r>
              <a:rPr lang="en-US" dirty="0" smtClean="0"/>
              <a:t>Strategies</a:t>
            </a:r>
            <a:endParaRPr lang="en-US" dirty="0"/>
          </a:p>
        </p:txBody>
      </p:sp>
      <p:sp>
        <p:nvSpPr>
          <p:cNvPr id="3" name="Content Placeholder 2"/>
          <p:cNvSpPr>
            <a:spLocks noGrp="1"/>
          </p:cNvSpPr>
          <p:nvPr>
            <p:ph idx="1"/>
          </p:nvPr>
        </p:nvSpPr>
        <p:spPr/>
        <p:txBody>
          <a:bodyPr/>
          <a:lstStyle/>
          <a:p>
            <a:r>
              <a:rPr lang="en-US" sz="3000" dirty="0"/>
              <a:t>Physical environment</a:t>
            </a:r>
          </a:p>
          <a:p>
            <a:pPr lvl="1"/>
            <a:r>
              <a:rPr lang="en-US" sz="2400" dirty="0"/>
              <a:t>Reduce distractions</a:t>
            </a:r>
          </a:p>
          <a:p>
            <a:pPr lvl="1"/>
            <a:r>
              <a:rPr lang="en-US" sz="2400" dirty="0"/>
              <a:t>Minimize clutter</a:t>
            </a:r>
          </a:p>
          <a:p>
            <a:pPr lvl="1"/>
            <a:r>
              <a:rPr lang="en-US" sz="2400" dirty="0"/>
              <a:t>Decrease opportunities for dangerous behavior</a:t>
            </a:r>
          </a:p>
          <a:p>
            <a:r>
              <a:rPr lang="en-US" sz="3000" dirty="0"/>
              <a:t>Social environment</a:t>
            </a:r>
          </a:p>
          <a:p>
            <a:pPr lvl="1"/>
            <a:r>
              <a:rPr lang="en-US" sz="2400" dirty="0"/>
              <a:t>Organized activities</a:t>
            </a:r>
          </a:p>
          <a:p>
            <a:pPr lvl="1"/>
            <a:r>
              <a:rPr lang="en-US" sz="2400" dirty="0"/>
              <a:t>Play dates</a:t>
            </a:r>
          </a:p>
          <a:p>
            <a:pPr lvl="1"/>
            <a:r>
              <a:rPr lang="en-US" sz="2400" dirty="0"/>
              <a:t>Time-limited activities</a:t>
            </a:r>
          </a:p>
          <a:p>
            <a:endParaRPr lang="en-US" dirty="0"/>
          </a:p>
        </p:txBody>
      </p:sp>
    </p:spTree>
    <p:extLst>
      <p:ext uri="{BB962C8B-B14F-4D97-AF65-F5344CB8AC3E}">
        <p14:creationId xmlns:p14="http://schemas.microsoft.com/office/powerpoint/2010/main" val="356006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Environmental Strategies</a:t>
            </a:r>
            <a:endParaRPr lang="en-US" dirty="0"/>
          </a:p>
        </p:txBody>
      </p:sp>
      <p:sp>
        <p:nvSpPr>
          <p:cNvPr id="3" name="Content Placeholder 2"/>
          <p:cNvSpPr>
            <a:spLocks noGrp="1"/>
          </p:cNvSpPr>
          <p:nvPr>
            <p:ph idx="1"/>
          </p:nvPr>
        </p:nvSpPr>
        <p:spPr>
          <a:xfrm>
            <a:off x="732367" y="1600201"/>
            <a:ext cx="10723035" cy="4749092"/>
          </a:xfrm>
        </p:spPr>
        <p:txBody>
          <a:bodyPr>
            <a:normAutofit lnSpcReduction="10000"/>
          </a:bodyPr>
          <a:lstStyle/>
          <a:p>
            <a:r>
              <a:rPr lang="en-US" sz="3000" dirty="0" smtClean="0"/>
              <a:t>Advance preparation is key</a:t>
            </a:r>
          </a:p>
          <a:p>
            <a:pPr lvl="1"/>
            <a:r>
              <a:rPr lang="en-US" sz="2400" dirty="0" smtClean="0"/>
              <a:t>Modify task expectations</a:t>
            </a:r>
          </a:p>
          <a:p>
            <a:pPr lvl="1"/>
            <a:r>
              <a:rPr lang="en-US" sz="2400" dirty="0" smtClean="0"/>
              <a:t>Rehearse a situation </a:t>
            </a:r>
            <a:r>
              <a:rPr lang="en-US" sz="2400" i="1" dirty="0" smtClean="0"/>
              <a:t>beforehand</a:t>
            </a:r>
          </a:p>
          <a:p>
            <a:pPr lvl="1"/>
            <a:r>
              <a:rPr lang="en-US" sz="2400" dirty="0" smtClean="0"/>
              <a:t>Coaching</a:t>
            </a:r>
          </a:p>
          <a:p>
            <a:pPr lvl="1"/>
            <a:r>
              <a:rPr lang="en-US" sz="2400" dirty="0" smtClean="0"/>
              <a:t>Verbal prompting</a:t>
            </a:r>
          </a:p>
          <a:p>
            <a:pPr lvl="1"/>
            <a:r>
              <a:rPr lang="en-US" sz="2400" dirty="0" smtClean="0"/>
              <a:t>Reminders</a:t>
            </a:r>
          </a:p>
          <a:p>
            <a:r>
              <a:rPr lang="en-US" sz="3000" dirty="0" smtClean="0"/>
              <a:t>Use mistakes to teach</a:t>
            </a:r>
          </a:p>
          <a:p>
            <a:pPr lvl="1"/>
            <a:r>
              <a:rPr lang="en-US" sz="2400" dirty="0" smtClean="0"/>
              <a:t>Praise for success (or partial success)</a:t>
            </a:r>
          </a:p>
          <a:p>
            <a:pPr lvl="1"/>
            <a:r>
              <a:rPr lang="en-US" sz="2400" dirty="0" smtClean="0"/>
              <a:t>Get feedback from others (a second opinion)</a:t>
            </a:r>
          </a:p>
          <a:p>
            <a:pPr lvl="1"/>
            <a:r>
              <a:rPr lang="en-US" sz="2400" dirty="0" smtClean="0"/>
              <a:t>Use debriefing sparingly</a:t>
            </a:r>
          </a:p>
          <a:p>
            <a:pPr lvl="1"/>
            <a:endParaRPr lang="en-US" sz="1600" dirty="0" smtClean="0"/>
          </a:p>
          <a:p>
            <a:pPr lvl="1"/>
            <a:endParaRPr lang="en-US" sz="1600" dirty="0" smtClean="0"/>
          </a:p>
        </p:txBody>
      </p:sp>
    </p:spTree>
    <p:extLst>
      <p:ext uri="{BB962C8B-B14F-4D97-AF65-F5344CB8AC3E}">
        <p14:creationId xmlns:p14="http://schemas.microsoft.com/office/powerpoint/2010/main" val="3936572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Executive Functioning Skills</a:t>
            </a:r>
            <a:endParaRPr lang="en-US" dirty="0"/>
          </a:p>
        </p:txBody>
      </p:sp>
      <p:sp>
        <p:nvSpPr>
          <p:cNvPr id="3" name="Content Placeholder 2"/>
          <p:cNvSpPr>
            <a:spLocks noGrp="1"/>
          </p:cNvSpPr>
          <p:nvPr>
            <p:ph idx="1"/>
          </p:nvPr>
        </p:nvSpPr>
        <p:spPr>
          <a:xfrm>
            <a:off x="732367" y="1600200"/>
            <a:ext cx="10723035" cy="4794989"/>
          </a:xfrm>
        </p:spPr>
        <p:txBody>
          <a:bodyPr>
            <a:normAutofit/>
          </a:bodyPr>
          <a:lstStyle/>
          <a:p>
            <a:r>
              <a:rPr lang="en-US" dirty="0" smtClean="0"/>
              <a:t>Formal teaching</a:t>
            </a:r>
          </a:p>
          <a:p>
            <a:pPr lvl="1"/>
            <a:r>
              <a:rPr lang="en-US" dirty="0" smtClean="0"/>
              <a:t>Problem-solve around difficult situations</a:t>
            </a:r>
          </a:p>
          <a:p>
            <a:pPr lvl="1"/>
            <a:r>
              <a:rPr lang="en-US" dirty="0" smtClean="0"/>
              <a:t>Help your child set goals for behavior</a:t>
            </a:r>
          </a:p>
          <a:p>
            <a:pPr lvl="1"/>
            <a:r>
              <a:rPr lang="en-US" dirty="0" smtClean="0"/>
              <a:t>Help your child learn steps of task completion/problem solving</a:t>
            </a:r>
          </a:p>
          <a:p>
            <a:pPr lvl="1"/>
            <a:r>
              <a:rPr lang="en-US" dirty="0" smtClean="0"/>
              <a:t>Provide direct feedback and praise</a:t>
            </a:r>
          </a:p>
          <a:p>
            <a:pPr lvl="1"/>
            <a:r>
              <a:rPr lang="en-US" dirty="0" smtClean="0"/>
              <a:t>Set up reward system</a:t>
            </a:r>
          </a:p>
          <a:p>
            <a:r>
              <a:rPr lang="en-US" dirty="0" smtClean="0"/>
              <a:t>Informal teaching</a:t>
            </a:r>
          </a:p>
          <a:p>
            <a:pPr lvl="1"/>
            <a:r>
              <a:rPr lang="en-US" dirty="0"/>
              <a:t>Model using these skills for your child</a:t>
            </a:r>
          </a:p>
          <a:p>
            <a:pPr lvl="1"/>
            <a:r>
              <a:rPr lang="en-US" dirty="0"/>
              <a:t>Play games</a:t>
            </a:r>
          </a:p>
          <a:p>
            <a:pPr lvl="1"/>
            <a:r>
              <a:rPr lang="en-US" dirty="0" smtClean="0"/>
              <a:t>Ask for child’s input/analysis</a:t>
            </a:r>
          </a:p>
          <a:p>
            <a:pPr lvl="1"/>
            <a:r>
              <a:rPr lang="en-US" dirty="0" smtClean="0"/>
              <a:t>Allow your child to make real decisions</a:t>
            </a:r>
            <a:endParaRPr lang="en-US" dirty="0"/>
          </a:p>
        </p:txBody>
      </p:sp>
    </p:spTree>
    <p:extLst>
      <p:ext uri="{BB962C8B-B14F-4D97-AF65-F5344CB8AC3E}">
        <p14:creationId xmlns:p14="http://schemas.microsoft.com/office/powerpoint/2010/main" val="84236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Internal Executive Functioning</a:t>
            </a:r>
            <a:endParaRPr lang="en-US" dirty="0"/>
          </a:p>
        </p:txBody>
      </p:sp>
      <p:sp>
        <p:nvSpPr>
          <p:cNvPr id="3" name="Content Placeholder 2"/>
          <p:cNvSpPr>
            <a:spLocks noGrp="1"/>
          </p:cNvSpPr>
          <p:nvPr>
            <p:ph idx="1"/>
          </p:nvPr>
        </p:nvSpPr>
        <p:spPr>
          <a:xfrm>
            <a:off x="732367" y="1600201"/>
            <a:ext cx="10723035" cy="4840888"/>
          </a:xfrm>
        </p:spPr>
        <p:txBody>
          <a:bodyPr>
            <a:normAutofit/>
          </a:bodyPr>
          <a:lstStyle/>
          <a:p>
            <a:r>
              <a:rPr lang="en-US" sz="3000" dirty="0" smtClean="0"/>
              <a:t>Parents/caregivers can help children internalize the executive functioning skills that adults have been modeling or directly teaching</a:t>
            </a:r>
          </a:p>
          <a:p>
            <a:pPr lvl="1"/>
            <a:r>
              <a:rPr lang="en-US" sz="2400" dirty="0" smtClean="0"/>
              <a:t>Teach routines </a:t>
            </a:r>
          </a:p>
          <a:p>
            <a:pPr lvl="1"/>
            <a:r>
              <a:rPr lang="en-US" sz="2400" dirty="0" smtClean="0"/>
              <a:t>Help children learn scripts for problem-solving and self-regulation</a:t>
            </a:r>
          </a:p>
          <a:p>
            <a:pPr lvl="1"/>
            <a:r>
              <a:rPr lang="en-US" sz="2400" dirty="0" smtClean="0"/>
              <a:t>Seek children’s input on </a:t>
            </a:r>
            <a:r>
              <a:rPr lang="en-US" sz="2400" i="1" u="sng" dirty="0" smtClean="0"/>
              <a:t>their own </a:t>
            </a:r>
            <a:r>
              <a:rPr lang="en-US" sz="2400" dirty="0" smtClean="0"/>
              <a:t>strengths and weakness and on what is helpful or unhelpful</a:t>
            </a:r>
          </a:p>
          <a:p>
            <a:pPr lvl="1"/>
            <a:r>
              <a:rPr lang="en-US" sz="2400" dirty="0" smtClean="0"/>
              <a:t>Motivate children to practice and use their executive functioning skills</a:t>
            </a:r>
          </a:p>
          <a:p>
            <a:pPr lvl="2"/>
            <a:r>
              <a:rPr lang="en-US" sz="2200" dirty="0" smtClean="0"/>
              <a:t>Praise</a:t>
            </a:r>
          </a:p>
          <a:p>
            <a:pPr lvl="2"/>
            <a:r>
              <a:rPr lang="en-US" sz="2200" dirty="0" smtClean="0"/>
              <a:t>Incentives/Rewards</a:t>
            </a:r>
            <a:endParaRPr lang="en-US" sz="2200" dirty="0"/>
          </a:p>
        </p:txBody>
      </p:sp>
    </p:spTree>
    <p:extLst>
      <p:ext uri="{BB962C8B-B14F-4D97-AF65-F5344CB8AC3E}">
        <p14:creationId xmlns:p14="http://schemas.microsoft.com/office/powerpoint/2010/main" val="419635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Intervention: Medication</a:t>
            </a:r>
            <a:endParaRPr lang="en-US" dirty="0"/>
          </a:p>
        </p:txBody>
      </p:sp>
      <p:sp>
        <p:nvSpPr>
          <p:cNvPr id="3" name="Content Placeholder 2"/>
          <p:cNvSpPr>
            <a:spLocks noGrp="1"/>
          </p:cNvSpPr>
          <p:nvPr>
            <p:ph idx="1"/>
          </p:nvPr>
        </p:nvSpPr>
        <p:spPr/>
        <p:txBody>
          <a:bodyPr/>
          <a:lstStyle/>
          <a:p>
            <a:r>
              <a:rPr lang="en-US" dirty="0" smtClean="0"/>
              <a:t>What medication </a:t>
            </a:r>
            <a:r>
              <a:rPr lang="en-US" i="1" dirty="0" smtClean="0"/>
              <a:t>does</a:t>
            </a:r>
            <a:r>
              <a:rPr lang="en-US" dirty="0" smtClean="0"/>
              <a:t>:</a:t>
            </a:r>
          </a:p>
          <a:p>
            <a:pPr lvl="1"/>
            <a:r>
              <a:rPr lang="en-US" dirty="0" smtClean="0"/>
              <a:t>Increase ability to filter out extraneous information and focus on one thing</a:t>
            </a:r>
          </a:p>
          <a:p>
            <a:pPr lvl="1"/>
            <a:r>
              <a:rPr lang="en-US" dirty="0" smtClean="0"/>
              <a:t>Decrease impulsivity</a:t>
            </a:r>
          </a:p>
          <a:p>
            <a:pPr lvl="1"/>
            <a:r>
              <a:rPr lang="en-US" dirty="0" smtClean="0"/>
              <a:t>Increase </a:t>
            </a:r>
            <a:r>
              <a:rPr lang="en-US" i="1" dirty="0" smtClean="0"/>
              <a:t>ability</a:t>
            </a:r>
            <a:r>
              <a:rPr lang="en-US" dirty="0" smtClean="0"/>
              <a:t> to self-regulate</a:t>
            </a:r>
          </a:p>
          <a:p>
            <a:pPr lvl="1"/>
            <a:r>
              <a:rPr lang="en-US" dirty="0" smtClean="0"/>
              <a:t>Makes it easier for child to learn skills</a:t>
            </a:r>
          </a:p>
          <a:p>
            <a:r>
              <a:rPr lang="en-US" dirty="0" smtClean="0"/>
              <a:t>What medication </a:t>
            </a:r>
            <a:r>
              <a:rPr lang="en-US" i="1" dirty="0" smtClean="0"/>
              <a:t>does not</a:t>
            </a:r>
            <a:r>
              <a:rPr lang="en-US" dirty="0" smtClean="0"/>
              <a:t>:</a:t>
            </a:r>
          </a:p>
          <a:p>
            <a:pPr lvl="1"/>
            <a:r>
              <a:rPr lang="en-US" dirty="0" smtClean="0"/>
              <a:t>Increase focus on things adults think are important</a:t>
            </a:r>
          </a:p>
          <a:p>
            <a:pPr lvl="1"/>
            <a:r>
              <a:rPr lang="en-US" dirty="0" smtClean="0"/>
              <a:t>Automatically improve social knowledge and skills</a:t>
            </a:r>
          </a:p>
          <a:p>
            <a:pPr lvl="1"/>
            <a:r>
              <a:rPr lang="en-US" dirty="0" smtClean="0"/>
              <a:t>Teach skills</a:t>
            </a:r>
            <a:endParaRPr lang="en-US" dirty="0"/>
          </a:p>
        </p:txBody>
      </p:sp>
    </p:spTree>
    <p:extLst>
      <p:ext uri="{BB962C8B-B14F-4D97-AF65-F5344CB8AC3E}">
        <p14:creationId xmlns:p14="http://schemas.microsoft.com/office/powerpoint/2010/main" val="168562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ADHD?</a:t>
            </a:r>
            <a:endParaRPr lang="en-US" dirty="0"/>
          </a:p>
        </p:txBody>
      </p:sp>
      <p:sp>
        <p:nvSpPr>
          <p:cNvPr id="3" name="Content Placeholder 2"/>
          <p:cNvSpPr>
            <a:spLocks noGrp="1"/>
          </p:cNvSpPr>
          <p:nvPr>
            <p:ph idx="1"/>
          </p:nvPr>
        </p:nvSpPr>
        <p:spPr>
          <a:xfrm>
            <a:off x="290741" y="1682943"/>
            <a:ext cx="11491925" cy="5312751"/>
          </a:xfrm>
        </p:spPr>
        <p:txBody>
          <a:bodyPr>
            <a:normAutofit/>
          </a:bodyPr>
          <a:lstStyle/>
          <a:p>
            <a:r>
              <a:rPr lang="en-US" dirty="0" smtClean="0"/>
              <a:t>DSM-5 Diagnostic Criteria:</a:t>
            </a:r>
          </a:p>
          <a:p>
            <a:pPr lvl="1"/>
            <a:r>
              <a:rPr lang="en-US" b="1" dirty="0"/>
              <a:t>A persistent pattern of inattention and/or hyperactivity-impulsivity that interferes with functioning or development, as characterized by (1) </a:t>
            </a:r>
            <a:r>
              <a:rPr lang="en-US" b="1" dirty="0" smtClean="0"/>
              <a:t>and/</a:t>
            </a:r>
            <a:r>
              <a:rPr lang="en-US" b="1" dirty="0"/>
              <a:t>or (2</a:t>
            </a:r>
            <a:r>
              <a:rPr lang="en-US" b="1" dirty="0" smtClean="0"/>
              <a:t>):</a:t>
            </a:r>
            <a:endParaRPr lang="en-US" dirty="0"/>
          </a:p>
          <a:p>
            <a:pPr lvl="1"/>
            <a:r>
              <a:rPr lang="en-US" b="1" dirty="0"/>
              <a:t>Inattention</a:t>
            </a:r>
            <a:r>
              <a:rPr lang="en-US" dirty="0"/>
              <a:t>: Six (or more) of the following symptoms have persisted for at least 6 months to a degree that is inconsistent with developmental level and that negatively impacts directly on social and academic/occupational activities</a:t>
            </a:r>
            <a:r>
              <a:rPr lang="en-US" dirty="0" smtClean="0"/>
              <a:t>:</a:t>
            </a:r>
            <a:endParaRPr lang="en-US" sz="1500" dirty="0" smtClean="0"/>
          </a:p>
          <a:p>
            <a:pPr lvl="2"/>
            <a:r>
              <a:rPr lang="en-US" sz="1600" dirty="0" smtClean="0"/>
              <a:t>Poor attention to detail/makes careless mistakes</a:t>
            </a:r>
          </a:p>
          <a:p>
            <a:pPr lvl="2"/>
            <a:r>
              <a:rPr lang="en-US" sz="1600" dirty="0" smtClean="0"/>
              <a:t>Difficulty sustaining attention</a:t>
            </a:r>
            <a:endParaRPr lang="en-US" sz="1600" dirty="0"/>
          </a:p>
          <a:p>
            <a:pPr lvl="2"/>
            <a:r>
              <a:rPr lang="en-US" sz="1600" dirty="0" smtClean="0"/>
              <a:t>Seems not to listen when spoken to directly</a:t>
            </a:r>
            <a:endParaRPr lang="en-US" sz="1600" dirty="0"/>
          </a:p>
          <a:p>
            <a:pPr lvl="2"/>
            <a:r>
              <a:rPr lang="en-US" sz="1600" dirty="0" smtClean="0"/>
              <a:t>Difficulty with follow-through on tasks or activities</a:t>
            </a:r>
            <a:endParaRPr lang="en-US" sz="1600" dirty="0"/>
          </a:p>
          <a:p>
            <a:pPr lvl="2"/>
            <a:r>
              <a:rPr lang="en-US" sz="1600" dirty="0" smtClean="0"/>
              <a:t>Difficulty with planning and organization</a:t>
            </a:r>
            <a:endParaRPr lang="en-US" sz="1600" dirty="0"/>
          </a:p>
          <a:p>
            <a:pPr lvl="2"/>
            <a:r>
              <a:rPr lang="en-US" sz="1600" dirty="0" smtClean="0"/>
              <a:t>Prefers not to engage in </a:t>
            </a:r>
            <a:r>
              <a:rPr lang="en-US" sz="1600" dirty="0"/>
              <a:t>tasks that require sustained mental effort </a:t>
            </a:r>
            <a:endParaRPr lang="en-US" sz="1600" dirty="0" smtClean="0"/>
          </a:p>
          <a:p>
            <a:pPr lvl="2"/>
            <a:r>
              <a:rPr lang="en-US" sz="1600" dirty="0" smtClean="0"/>
              <a:t>Frequently loses things or is easily distracted (by external stimuli or by own thoughts)</a:t>
            </a:r>
          </a:p>
          <a:p>
            <a:pPr lvl="2"/>
            <a:r>
              <a:rPr lang="en-US" sz="1600" dirty="0" smtClean="0"/>
              <a:t>Forgetfulness for daily activities</a:t>
            </a:r>
            <a:endParaRPr lang="en-US" sz="1600" dirty="0"/>
          </a:p>
        </p:txBody>
      </p:sp>
    </p:spTree>
    <p:extLst>
      <p:ext uri="{BB962C8B-B14F-4D97-AF65-F5344CB8AC3E}">
        <p14:creationId xmlns:p14="http://schemas.microsoft.com/office/powerpoint/2010/main" val="2926092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Intervention: Therapy</a:t>
            </a:r>
            <a:endParaRPr lang="en-US" dirty="0"/>
          </a:p>
        </p:txBody>
      </p:sp>
      <p:sp>
        <p:nvSpPr>
          <p:cNvPr id="3" name="Content Placeholder 2"/>
          <p:cNvSpPr>
            <a:spLocks noGrp="1"/>
          </p:cNvSpPr>
          <p:nvPr>
            <p:ph idx="1"/>
          </p:nvPr>
        </p:nvSpPr>
        <p:spPr>
          <a:xfrm>
            <a:off x="732367" y="1600200"/>
            <a:ext cx="10723035" cy="4657295"/>
          </a:xfrm>
        </p:spPr>
        <p:txBody>
          <a:bodyPr/>
          <a:lstStyle/>
          <a:p>
            <a:r>
              <a:rPr lang="en-US" dirty="0" smtClean="0"/>
              <a:t>Benefits of therapy:</a:t>
            </a:r>
          </a:p>
          <a:p>
            <a:pPr lvl="1"/>
            <a:r>
              <a:rPr lang="en-US" dirty="0" smtClean="0"/>
              <a:t>Teaches skills </a:t>
            </a:r>
          </a:p>
          <a:p>
            <a:pPr lvl="1"/>
            <a:r>
              <a:rPr lang="en-US" dirty="0" smtClean="0"/>
              <a:t>Helps child and parents/caregivers develop intervention plan</a:t>
            </a:r>
          </a:p>
          <a:p>
            <a:pPr lvl="1"/>
            <a:r>
              <a:rPr lang="en-US" dirty="0" smtClean="0"/>
              <a:t>Helps child and parents/caregivers with problem-solving around pitfalls</a:t>
            </a:r>
          </a:p>
          <a:p>
            <a:pPr lvl="1"/>
            <a:r>
              <a:rPr lang="en-US" dirty="0" smtClean="0"/>
              <a:t>Provides lasting benefits</a:t>
            </a:r>
          </a:p>
          <a:p>
            <a:r>
              <a:rPr lang="en-US" dirty="0" smtClean="0"/>
              <a:t>What to look for in therapy: </a:t>
            </a:r>
          </a:p>
          <a:p>
            <a:pPr lvl="1"/>
            <a:r>
              <a:rPr lang="en-US" dirty="0" smtClean="0"/>
              <a:t>Structured/focused</a:t>
            </a:r>
          </a:p>
          <a:p>
            <a:pPr lvl="1"/>
            <a:r>
              <a:rPr lang="en-US" dirty="0" smtClean="0"/>
              <a:t>Skills-based</a:t>
            </a:r>
          </a:p>
          <a:p>
            <a:pPr lvl="1"/>
            <a:r>
              <a:rPr lang="en-US" dirty="0" smtClean="0"/>
              <a:t>Parents/caregivers and child should be involved</a:t>
            </a:r>
            <a:endParaRPr lang="en-US" dirty="0"/>
          </a:p>
        </p:txBody>
      </p:sp>
    </p:spTree>
    <p:extLst>
      <p:ext uri="{BB962C8B-B14F-4D97-AF65-F5344CB8AC3E}">
        <p14:creationId xmlns:p14="http://schemas.microsoft.com/office/powerpoint/2010/main" val="1796374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Remember</a:t>
            </a:r>
            <a:endParaRPr lang="en-US" dirty="0"/>
          </a:p>
        </p:txBody>
      </p:sp>
      <p:sp>
        <p:nvSpPr>
          <p:cNvPr id="3" name="Content Placeholder 2"/>
          <p:cNvSpPr>
            <a:spLocks noGrp="1"/>
          </p:cNvSpPr>
          <p:nvPr>
            <p:ph idx="1"/>
          </p:nvPr>
        </p:nvSpPr>
        <p:spPr>
          <a:xfrm>
            <a:off x="732367" y="1759442"/>
            <a:ext cx="10723035" cy="4819341"/>
          </a:xfrm>
        </p:spPr>
        <p:txBody>
          <a:bodyPr/>
          <a:lstStyle/>
          <a:p>
            <a:r>
              <a:rPr lang="en-US" dirty="0" smtClean="0"/>
              <a:t>Do the </a:t>
            </a:r>
            <a:r>
              <a:rPr lang="en-US" i="1" u="sng" dirty="0" smtClean="0"/>
              <a:t>minimum</a:t>
            </a:r>
            <a:r>
              <a:rPr lang="en-US" i="1" u="sng" dirty="0"/>
              <a:t> </a:t>
            </a:r>
            <a:r>
              <a:rPr lang="en-US" i="1" u="sng" dirty="0" smtClean="0"/>
              <a:t>necessary</a:t>
            </a:r>
            <a:r>
              <a:rPr lang="en-US" u="sng" dirty="0" smtClean="0"/>
              <a:t> </a:t>
            </a:r>
            <a:r>
              <a:rPr lang="en-US" dirty="0" smtClean="0"/>
              <a:t>to help your child be successful and fade supports over time</a:t>
            </a:r>
          </a:p>
          <a:p>
            <a:pPr lvl="1"/>
            <a:r>
              <a:rPr lang="en-US" dirty="0" smtClean="0"/>
              <a:t>Goal is for children to have enough support to be successful, while not overfunctioning for the student</a:t>
            </a:r>
          </a:p>
          <a:p>
            <a:r>
              <a:rPr lang="en-US" dirty="0" smtClean="0"/>
              <a:t>Collaborate with teachers and other caregivers to support children’s development of executive functioning skills</a:t>
            </a:r>
          </a:p>
          <a:p>
            <a:r>
              <a:rPr lang="en-US" dirty="0" smtClean="0"/>
              <a:t>The most important thing is to attend to your child’s strengths and their efforts to internalize executive functioning skills</a:t>
            </a:r>
            <a:endParaRPr lang="en-US" dirty="0"/>
          </a:p>
        </p:txBody>
      </p:sp>
    </p:spTree>
    <p:extLst>
      <p:ext uri="{BB962C8B-B14F-4D97-AF65-F5344CB8AC3E}">
        <p14:creationId xmlns:p14="http://schemas.microsoft.com/office/powerpoint/2010/main" val="2568025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ph idx="1"/>
          </p:nvPr>
        </p:nvSpPr>
        <p:spPr bwMode="auto">
          <a:xfrm>
            <a:off x="2209287" y="549187"/>
            <a:ext cx="7636201" cy="5940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“If a child doesn’t know how to read, we teach.”</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rPr>
              <a:t/>
            </a:r>
            <a:br>
              <a:rPr kumimoji="0" lang="en-US" sz="2000" b="0" i="0" u="none" strike="noStrike" cap="none" normalizeH="0" baseline="0" dirty="0" smtClean="0">
                <a:ln>
                  <a:noFill/>
                </a:ln>
                <a:solidFill>
                  <a:schemeClr val="tx1"/>
                </a:solidFill>
                <a:effectLst/>
                <a:latin typeface="Arial" panose="020B0604020202020204" pitchFamily="34" charset="0"/>
              </a:rPr>
            </a:b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“If a child doesn’t know how to swim, we teach.”</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rPr>
              <a:t/>
            </a:r>
            <a:br>
              <a:rPr kumimoji="0" lang="en-US" sz="2000" b="0" i="0" u="none" strike="noStrike" cap="none" normalizeH="0" baseline="0" dirty="0" smtClean="0">
                <a:ln>
                  <a:noFill/>
                </a:ln>
                <a:solidFill>
                  <a:schemeClr val="tx1"/>
                </a:solidFill>
                <a:effectLst/>
                <a:latin typeface="Arial" panose="020B0604020202020204" pitchFamily="34" charset="0"/>
              </a:rPr>
            </a:b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“If a child doesn’t know how to multiply, we teach.”</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rPr>
              <a:t/>
            </a:r>
            <a:br>
              <a:rPr kumimoji="0" lang="en-US" sz="2000" b="0" i="0" u="none" strike="noStrike" cap="none" normalizeH="0" baseline="0" dirty="0" smtClean="0">
                <a:ln>
                  <a:noFill/>
                </a:ln>
                <a:solidFill>
                  <a:schemeClr val="tx1"/>
                </a:solidFill>
                <a:effectLst/>
                <a:latin typeface="Arial" panose="020B0604020202020204" pitchFamily="34" charset="0"/>
              </a:rPr>
            </a:b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“If a child doesn’t know how to drive, we teach.”</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rPr>
              <a:t/>
            </a:r>
            <a:br>
              <a:rPr kumimoji="0" lang="en-US" sz="2000" b="0" i="0" u="none" strike="noStrike" cap="none" normalizeH="0" baseline="0" dirty="0" smtClean="0">
                <a:ln>
                  <a:noFill/>
                </a:ln>
                <a:solidFill>
                  <a:schemeClr val="tx1"/>
                </a:solidFill>
                <a:effectLst/>
                <a:latin typeface="Arial" panose="020B0604020202020204" pitchFamily="34" charset="0"/>
              </a:rPr>
            </a:b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“If a child doesn’t know how to behave, we... teach? …punish?”</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rPr>
              <a:t/>
            </a:r>
            <a:br>
              <a:rPr kumimoji="0" lang="en-US" sz="2000" b="0" i="0" u="none" strike="noStrike" cap="none" normalizeH="0" baseline="0" dirty="0" smtClean="0">
                <a:ln>
                  <a:noFill/>
                </a:ln>
                <a:solidFill>
                  <a:schemeClr val="tx1"/>
                </a:solidFill>
                <a:effectLst/>
                <a:latin typeface="Arial" panose="020B0604020202020204" pitchFamily="34" charset="0"/>
              </a:rPr>
            </a:b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Why can’t we finish the last sentence as automatically as </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anose="020B0604020202020204" pitchFamily="34" charset="0"/>
              </a:rPr>
              <a:t>we do the others?</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rPr>
              <a:t/>
            </a:r>
            <a:br>
              <a:rPr kumimoji="0" lang="en-US" sz="2000" b="0" i="0" u="none" strike="noStrike" cap="none" normalizeH="0" baseline="0" dirty="0" smtClean="0">
                <a:ln>
                  <a:noFill/>
                </a:ln>
                <a:solidFill>
                  <a:schemeClr val="tx1"/>
                </a:solidFill>
                <a:effectLst/>
                <a:latin typeface="Arial" panose="020B0604020202020204" pitchFamily="34" charset="0"/>
              </a:rPr>
            </a:br>
            <a:r>
              <a:rPr kumimoji="0" lang="en-US" sz="2000" b="0" i="0" u="none" strike="noStrike" cap="none" normalizeH="0" baseline="0" dirty="0" smtClean="0">
                <a:ln>
                  <a:noFill/>
                </a:ln>
                <a:solidFill>
                  <a:schemeClr val="tx1"/>
                </a:solidFill>
                <a:effectLst/>
                <a:latin typeface="Arial" panose="020B0604020202020204" pitchFamily="34" charset="0"/>
              </a:rPr>
              <a:t>Tom Herner, 1998.</a:t>
            </a:r>
          </a:p>
        </p:txBody>
      </p:sp>
    </p:spTree>
    <p:extLst>
      <p:ext uri="{BB962C8B-B14F-4D97-AF65-F5344CB8AC3E}">
        <p14:creationId xmlns:p14="http://schemas.microsoft.com/office/powerpoint/2010/main" val="2994170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86200" y="214192"/>
            <a:ext cx="4400914" cy="6395191"/>
          </a:xfrm>
          <a:prstGeom prst="rect">
            <a:avLst/>
          </a:prstGeom>
        </p:spPr>
      </p:pic>
    </p:spTree>
    <p:extLst>
      <p:ext uri="{BB962C8B-B14F-4D97-AF65-F5344CB8AC3E}">
        <p14:creationId xmlns:p14="http://schemas.microsoft.com/office/powerpoint/2010/main" val="165368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73500" y="254000"/>
            <a:ext cx="4445000" cy="6337300"/>
          </a:xfrm>
          <a:prstGeom prst="rect">
            <a:avLst/>
          </a:prstGeom>
        </p:spPr>
      </p:pic>
    </p:spTree>
    <p:extLst>
      <p:ext uri="{BB962C8B-B14F-4D97-AF65-F5344CB8AC3E}">
        <p14:creationId xmlns:p14="http://schemas.microsoft.com/office/powerpoint/2010/main" val="3450109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6200" y="254000"/>
            <a:ext cx="4406900" cy="6337300"/>
          </a:xfrm>
          <a:prstGeom prst="rect">
            <a:avLst/>
          </a:prstGeom>
        </p:spPr>
      </p:pic>
    </p:spTree>
    <p:extLst>
      <p:ext uri="{BB962C8B-B14F-4D97-AF65-F5344CB8AC3E}">
        <p14:creationId xmlns:p14="http://schemas.microsoft.com/office/powerpoint/2010/main" val="45892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8100" y="172120"/>
            <a:ext cx="4481385" cy="6513762"/>
          </a:xfrm>
          <a:prstGeom prst="rect">
            <a:avLst/>
          </a:prstGeom>
        </p:spPr>
      </p:pic>
    </p:spTree>
    <p:extLst>
      <p:ext uri="{BB962C8B-B14F-4D97-AF65-F5344CB8AC3E}">
        <p14:creationId xmlns:p14="http://schemas.microsoft.com/office/powerpoint/2010/main" val="137542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600" y="254000"/>
            <a:ext cx="4114800" cy="6337300"/>
          </a:xfrm>
          <a:prstGeom prst="rect">
            <a:avLst/>
          </a:prstGeom>
        </p:spPr>
      </p:pic>
    </p:spTree>
    <p:extLst>
      <p:ext uri="{BB962C8B-B14F-4D97-AF65-F5344CB8AC3E}">
        <p14:creationId xmlns:p14="http://schemas.microsoft.com/office/powerpoint/2010/main" val="15793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3124" y="275391"/>
            <a:ext cx="4728368" cy="6211595"/>
          </a:xfrm>
          <a:prstGeom prst="rect">
            <a:avLst/>
          </a:prstGeom>
        </p:spPr>
      </p:pic>
    </p:spTree>
    <p:extLst>
      <p:ext uri="{BB962C8B-B14F-4D97-AF65-F5344CB8AC3E}">
        <p14:creationId xmlns:p14="http://schemas.microsoft.com/office/powerpoint/2010/main" val="3634770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4258" y="351889"/>
            <a:ext cx="3955889" cy="6150398"/>
          </a:xfrm>
          <a:prstGeom prst="rect">
            <a:avLst/>
          </a:prstGeom>
        </p:spPr>
      </p:pic>
    </p:spTree>
    <p:extLst>
      <p:ext uri="{BB962C8B-B14F-4D97-AF65-F5344CB8AC3E}">
        <p14:creationId xmlns:p14="http://schemas.microsoft.com/office/powerpoint/2010/main" val="201543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ADHD?</a:t>
            </a:r>
            <a:endParaRPr lang="en-US" dirty="0"/>
          </a:p>
        </p:txBody>
      </p:sp>
      <p:sp>
        <p:nvSpPr>
          <p:cNvPr id="3" name="Content Placeholder 2"/>
          <p:cNvSpPr>
            <a:spLocks noGrp="1"/>
          </p:cNvSpPr>
          <p:nvPr>
            <p:ph idx="1"/>
          </p:nvPr>
        </p:nvSpPr>
        <p:spPr>
          <a:xfrm>
            <a:off x="428461" y="1728843"/>
            <a:ext cx="11583739" cy="4994174"/>
          </a:xfrm>
        </p:spPr>
        <p:txBody>
          <a:bodyPr>
            <a:normAutofit/>
          </a:bodyPr>
          <a:lstStyle/>
          <a:p>
            <a:r>
              <a:rPr lang="en-US" dirty="0"/>
              <a:t>DSM-5 Diagnostic </a:t>
            </a:r>
            <a:r>
              <a:rPr lang="en-US" dirty="0" smtClean="0"/>
              <a:t>Criteria (cont.):</a:t>
            </a:r>
          </a:p>
          <a:p>
            <a:pPr lvl="1"/>
            <a:r>
              <a:rPr lang="en-US" b="1" dirty="0" smtClean="0"/>
              <a:t>Hyperactivity </a:t>
            </a:r>
            <a:r>
              <a:rPr lang="en-US" b="1" dirty="0"/>
              <a:t>and impulsivity</a:t>
            </a:r>
            <a:r>
              <a:rPr lang="en-US" dirty="0"/>
              <a:t>: Six (or more) of the following symptoms have persisted for at least 6 months to a degree that is inconsistent with developmental level and that negatively impacts directly on social and academic/occupational activities</a:t>
            </a:r>
            <a:r>
              <a:rPr lang="en-US" dirty="0" smtClean="0"/>
              <a:t>:</a:t>
            </a:r>
            <a:endParaRPr lang="en-US" sz="1400" dirty="0"/>
          </a:p>
          <a:p>
            <a:pPr lvl="2"/>
            <a:r>
              <a:rPr lang="en-US" sz="1500" dirty="0" smtClean="0"/>
              <a:t>Fidgetiness</a:t>
            </a:r>
            <a:endParaRPr lang="en-US" sz="1500" dirty="0"/>
          </a:p>
          <a:p>
            <a:pPr lvl="2"/>
            <a:r>
              <a:rPr lang="en-US" sz="1500" dirty="0" smtClean="0"/>
              <a:t>Difficulty remaining seated when expected to do so</a:t>
            </a:r>
            <a:endParaRPr lang="en-US" sz="1500" dirty="0"/>
          </a:p>
          <a:p>
            <a:pPr lvl="2"/>
            <a:r>
              <a:rPr lang="en-US" sz="1500" dirty="0" smtClean="0"/>
              <a:t>Runs around or climbs when it is inappropriate. (Adolescents may feel restless)</a:t>
            </a:r>
          </a:p>
          <a:p>
            <a:pPr lvl="2"/>
            <a:r>
              <a:rPr lang="en-US" sz="1500" dirty="0" smtClean="0"/>
              <a:t>Difficulty playing/relaxing quietly</a:t>
            </a:r>
          </a:p>
          <a:p>
            <a:pPr lvl="2"/>
            <a:r>
              <a:rPr lang="en-US" sz="1500" dirty="0" smtClean="0"/>
              <a:t>Uncomfortable being still (“</a:t>
            </a:r>
            <a:r>
              <a:rPr lang="en-US" sz="1500" dirty="0"/>
              <a:t>on the go,” </a:t>
            </a:r>
            <a:r>
              <a:rPr lang="en-US" sz="1500" dirty="0" smtClean="0"/>
              <a:t>seems “driven </a:t>
            </a:r>
            <a:r>
              <a:rPr lang="en-US" sz="1500" dirty="0"/>
              <a:t>by a motor</a:t>
            </a:r>
            <a:r>
              <a:rPr lang="en-US" sz="1500" dirty="0" smtClean="0"/>
              <a:t>”) or difficult to keep up with</a:t>
            </a:r>
          </a:p>
          <a:p>
            <a:pPr lvl="2"/>
            <a:r>
              <a:rPr lang="en-US" sz="1500" dirty="0" smtClean="0"/>
              <a:t>Excessive talking</a:t>
            </a:r>
            <a:endParaRPr lang="en-US" sz="1500" dirty="0"/>
          </a:p>
          <a:p>
            <a:pPr lvl="2"/>
            <a:r>
              <a:rPr lang="en-US" sz="1500" dirty="0" smtClean="0"/>
              <a:t>Blurts out answers</a:t>
            </a:r>
            <a:endParaRPr lang="en-US" sz="1500" dirty="0"/>
          </a:p>
          <a:p>
            <a:pPr lvl="2"/>
            <a:r>
              <a:rPr lang="en-US" sz="1500" dirty="0" smtClean="0"/>
              <a:t>Difficulty waiting for turn</a:t>
            </a:r>
            <a:endParaRPr lang="en-US" sz="1500" dirty="0"/>
          </a:p>
          <a:p>
            <a:pPr lvl="2"/>
            <a:r>
              <a:rPr lang="en-US" sz="1500" dirty="0" smtClean="0"/>
              <a:t>Interrupts or intrudes on others, takes over what others are doing</a:t>
            </a:r>
            <a:endParaRPr lang="en-US" sz="1500" dirty="0"/>
          </a:p>
          <a:p>
            <a:endParaRPr lang="en-US" dirty="0"/>
          </a:p>
        </p:txBody>
      </p:sp>
    </p:spTree>
    <p:extLst>
      <p:ext uri="{BB962C8B-B14F-4D97-AF65-F5344CB8AC3E}">
        <p14:creationId xmlns:p14="http://schemas.microsoft.com/office/powerpoint/2010/main" val="1972966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2367" y="3642404"/>
            <a:ext cx="10742084" cy="1362075"/>
          </a:xfrm>
        </p:spPr>
        <p:txBody>
          <a:bodyPr/>
          <a:lstStyle/>
          <a:p>
            <a:r>
              <a:rPr lang="en-US" sz="4000" dirty="0" smtClean="0"/>
              <a:t>Contact Information:</a:t>
            </a:r>
            <a:br>
              <a:rPr lang="en-US" sz="4000" dirty="0" smtClean="0"/>
            </a:br>
            <a:r>
              <a:rPr lang="en-US" sz="4000" dirty="0"/>
              <a:t/>
            </a:r>
            <a:br>
              <a:rPr lang="en-US" sz="4000" dirty="0"/>
            </a:br>
            <a:r>
              <a:rPr lang="en-US" sz="4000" dirty="0" smtClean="0"/>
              <a:t>Lisa D. Bailey, Ph.D.</a:t>
            </a:r>
            <a:br>
              <a:rPr lang="en-US" sz="4000" dirty="0" smtClean="0"/>
            </a:br>
            <a:r>
              <a:rPr lang="en-US" sz="4000" dirty="0" smtClean="0"/>
              <a:t>Nautilus Behavioral Health</a:t>
            </a:r>
            <a:br>
              <a:rPr lang="en-US" sz="4000" dirty="0" smtClean="0"/>
            </a:br>
            <a:r>
              <a:rPr lang="en-US" sz="4000" dirty="0" smtClean="0"/>
              <a:t>l.bailey@nautilusbehavioralhealth.com</a:t>
            </a:r>
            <a:br>
              <a:rPr lang="en-US" sz="4000" dirty="0" smtClean="0"/>
            </a:br>
            <a:r>
              <a:rPr lang="en-US" sz="4000" dirty="0" smtClean="0"/>
              <a:t>www.nautilusbehavioralhealth.com</a:t>
            </a:r>
            <a:endParaRPr lang="en-US" sz="4000" dirty="0"/>
          </a:p>
        </p:txBody>
      </p:sp>
    </p:spTree>
    <p:extLst>
      <p:ext uri="{BB962C8B-B14F-4D97-AF65-F5344CB8AC3E}">
        <p14:creationId xmlns:p14="http://schemas.microsoft.com/office/powerpoint/2010/main" val="1499726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879" y="1280160"/>
            <a:ext cx="8596668" cy="3403600"/>
          </a:xfrm>
        </p:spPr>
        <p:txBody>
          <a:bodyPr>
            <a:normAutofit/>
          </a:bodyPr>
          <a:lstStyle/>
          <a:p>
            <a:pPr algn="ctr"/>
            <a:r>
              <a:rPr lang="en-US" sz="4800" dirty="0" smtClean="0"/>
              <a:t>Questions?</a:t>
            </a:r>
            <a:endParaRPr lang="en-US" sz="4800" dirty="0"/>
          </a:p>
        </p:txBody>
      </p:sp>
    </p:spTree>
    <p:extLst>
      <p:ext uri="{BB962C8B-B14F-4D97-AF65-F5344CB8AC3E}">
        <p14:creationId xmlns:p14="http://schemas.microsoft.com/office/powerpoint/2010/main" val="3064469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ADHD?</a:t>
            </a:r>
            <a:endParaRPr lang="en-US" dirty="0"/>
          </a:p>
        </p:txBody>
      </p:sp>
      <p:sp>
        <p:nvSpPr>
          <p:cNvPr id="3" name="Content Placeholder 2"/>
          <p:cNvSpPr>
            <a:spLocks noGrp="1"/>
          </p:cNvSpPr>
          <p:nvPr>
            <p:ph idx="1"/>
          </p:nvPr>
        </p:nvSpPr>
        <p:spPr>
          <a:xfrm>
            <a:off x="677334" y="1689462"/>
            <a:ext cx="11028821" cy="5168537"/>
          </a:xfrm>
        </p:spPr>
        <p:txBody>
          <a:bodyPr>
            <a:normAutofit/>
          </a:bodyPr>
          <a:lstStyle/>
          <a:p>
            <a:r>
              <a:rPr lang="en-US" sz="2200" dirty="0"/>
              <a:t>DSM-5 Diagnostic Criteria (cont.):</a:t>
            </a:r>
          </a:p>
          <a:p>
            <a:pPr lvl="1"/>
            <a:r>
              <a:rPr lang="en-US" sz="2000" dirty="0"/>
              <a:t>Several inattentive or hyperactive-impulsive symptoms were present prior to age 12 years.</a:t>
            </a:r>
          </a:p>
          <a:p>
            <a:pPr lvl="1"/>
            <a:r>
              <a:rPr lang="en-US" sz="2000" dirty="0"/>
              <a:t>Several inattentive or hyperactive-impulsive symptoms are present in two or more settings (e.g., at home, school, or work; with friends or relatives; in other activities).</a:t>
            </a:r>
          </a:p>
          <a:p>
            <a:pPr lvl="1"/>
            <a:r>
              <a:rPr lang="en-US" sz="2000" dirty="0"/>
              <a:t>There is clear evidence that the symptoms interfere with, or reduce the quality of, social, academic, or occupational functioning.</a:t>
            </a:r>
          </a:p>
          <a:p>
            <a:pPr lvl="1"/>
            <a:r>
              <a:rPr lang="en-US" sz="2000" dirty="0"/>
              <a:t>The symptoms do not occur exclusively during the course of schizophrenia or another psychotic disorder and are not better explained by another mental disorder (e.g., mood disorder, anxiety disorder, dissociative disorder, personality disorder, substance intoxication or withdrawal</a:t>
            </a:r>
            <a:r>
              <a:rPr lang="en-US" sz="2000" dirty="0" smtClean="0"/>
              <a:t>).</a:t>
            </a:r>
            <a:endParaRPr lang="en-US" sz="2000" dirty="0"/>
          </a:p>
        </p:txBody>
      </p:sp>
    </p:spTree>
    <p:extLst>
      <p:ext uri="{BB962C8B-B14F-4D97-AF65-F5344CB8AC3E}">
        <p14:creationId xmlns:p14="http://schemas.microsoft.com/office/powerpoint/2010/main" val="301647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Looks Like ADHD?</a:t>
            </a:r>
            <a:endParaRPr lang="en-US" dirty="0"/>
          </a:p>
        </p:txBody>
      </p:sp>
      <p:sp>
        <p:nvSpPr>
          <p:cNvPr id="3" name="Content Placeholder 2"/>
          <p:cNvSpPr>
            <a:spLocks noGrp="1"/>
          </p:cNvSpPr>
          <p:nvPr>
            <p:ph idx="1"/>
          </p:nvPr>
        </p:nvSpPr>
        <p:spPr>
          <a:xfrm>
            <a:off x="1228213" y="1580250"/>
            <a:ext cx="8596668" cy="4084320"/>
          </a:xfrm>
        </p:spPr>
        <p:txBody>
          <a:bodyPr>
            <a:noAutofit/>
          </a:bodyPr>
          <a:lstStyle/>
          <a:p>
            <a:r>
              <a:rPr lang="en-US" sz="2000" dirty="0" smtClean="0"/>
              <a:t>Anxiety</a:t>
            </a:r>
          </a:p>
          <a:p>
            <a:r>
              <a:rPr lang="en-US" sz="2000" dirty="0" smtClean="0"/>
              <a:t>Depression</a:t>
            </a:r>
          </a:p>
          <a:p>
            <a:r>
              <a:rPr lang="en-US" sz="2000" dirty="0" smtClean="0"/>
              <a:t>Specific Learning Disorder/Disability</a:t>
            </a:r>
          </a:p>
          <a:p>
            <a:r>
              <a:rPr lang="en-US" sz="2000" dirty="0" smtClean="0"/>
              <a:t>Oppositional Defiant Disorder</a:t>
            </a:r>
          </a:p>
          <a:p>
            <a:r>
              <a:rPr lang="en-US" sz="2000" dirty="0" smtClean="0"/>
              <a:t>Autism Spectrum Disorder</a:t>
            </a:r>
          </a:p>
          <a:p>
            <a:r>
              <a:rPr lang="en-US" sz="2000" dirty="0" smtClean="0"/>
              <a:t>PTSD</a:t>
            </a:r>
          </a:p>
          <a:p>
            <a:r>
              <a:rPr lang="en-US" sz="2000" dirty="0" smtClean="0"/>
              <a:t>Medical condition/medication</a:t>
            </a:r>
          </a:p>
          <a:p>
            <a:r>
              <a:rPr lang="en-US" sz="2000" dirty="0" smtClean="0"/>
              <a:t>Substance abuse</a:t>
            </a:r>
          </a:p>
          <a:p>
            <a:r>
              <a:rPr lang="en-US" sz="2000" dirty="0" smtClean="0"/>
              <a:t>Sensory impairment (vision, hearing)</a:t>
            </a:r>
          </a:p>
        </p:txBody>
      </p:sp>
      <p:sp>
        <p:nvSpPr>
          <p:cNvPr id="4" name="TextBox 3"/>
          <p:cNvSpPr txBox="1"/>
          <p:nvPr/>
        </p:nvSpPr>
        <p:spPr>
          <a:xfrm>
            <a:off x="4891096" y="6341960"/>
            <a:ext cx="7080068" cy="276999"/>
          </a:xfrm>
          <a:prstGeom prst="rect">
            <a:avLst/>
          </a:prstGeom>
          <a:noFill/>
        </p:spPr>
        <p:txBody>
          <a:bodyPr wrap="square" rtlCol="0">
            <a:spAutoFit/>
          </a:bodyPr>
          <a:lstStyle/>
          <a:p>
            <a:pPr algn="r"/>
            <a:r>
              <a:rPr lang="en-US" sz="1200" dirty="0" smtClean="0"/>
              <a:t>Adapted from Hallowell &amp; Ratey (1994)</a:t>
            </a:r>
            <a:endParaRPr lang="en-US" sz="1200" dirty="0"/>
          </a:p>
        </p:txBody>
      </p:sp>
    </p:spTree>
    <p:extLst>
      <p:ext uri="{BB962C8B-B14F-4D97-AF65-F5344CB8AC3E}">
        <p14:creationId xmlns:p14="http://schemas.microsoft.com/office/powerpoint/2010/main" val="2127870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Executive Functions</a:t>
            </a:r>
            <a:endParaRPr lang="en-US" dirty="0"/>
          </a:p>
        </p:txBody>
      </p:sp>
      <p:sp>
        <p:nvSpPr>
          <p:cNvPr id="10" name="Content Placeholder 9"/>
          <p:cNvSpPr>
            <a:spLocks noGrp="1"/>
          </p:cNvSpPr>
          <p:nvPr>
            <p:ph sz="half" idx="1"/>
          </p:nvPr>
        </p:nvSpPr>
        <p:spPr>
          <a:xfrm>
            <a:off x="1084318" y="3374943"/>
            <a:ext cx="5120640" cy="3050846"/>
          </a:xfrm>
        </p:spPr>
        <p:txBody>
          <a:bodyPr/>
          <a:lstStyle/>
          <a:p>
            <a:r>
              <a:rPr lang="en-US" dirty="0"/>
              <a:t>Response inhibition</a:t>
            </a:r>
          </a:p>
          <a:p>
            <a:r>
              <a:rPr lang="en-US" dirty="0"/>
              <a:t>Working memory</a:t>
            </a:r>
          </a:p>
          <a:p>
            <a:r>
              <a:rPr lang="en-US" dirty="0"/>
              <a:t>Emotional control</a:t>
            </a:r>
          </a:p>
          <a:p>
            <a:r>
              <a:rPr lang="en-US" dirty="0"/>
              <a:t>Flexibility</a:t>
            </a:r>
          </a:p>
          <a:p>
            <a:r>
              <a:rPr lang="en-US" dirty="0"/>
              <a:t>Sustained attention</a:t>
            </a:r>
          </a:p>
          <a:p>
            <a:r>
              <a:rPr lang="en-US" dirty="0"/>
              <a:t>Task </a:t>
            </a:r>
            <a:r>
              <a:rPr lang="en-US" dirty="0" smtClean="0"/>
              <a:t>initiation</a:t>
            </a:r>
            <a:endParaRPr lang="en-US" dirty="0"/>
          </a:p>
        </p:txBody>
      </p:sp>
      <p:sp>
        <p:nvSpPr>
          <p:cNvPr id="11" name="Content Placeholder 10"/>
          <p:cNvSpPr>
            <a:spLocks noGrp="1"/>
          </p:cNvSpPr>
          <p:nvPr>
            <p:ph sz="half" idx="2"/>
          </p:nvPr>
        </p:nvSpPr>
        <p:spPr>
          <a:xfrm>
            <a:off x="6304156" y="3420841"/>
            <a:ext cx="5120640" cy="2561262"/>
          </a:xfrm>
        </p:spPr>
        <p:txBody>
          <a:bodyPr/>
          <a:lstStyle/>
          <a:p>
            <a:r>
              <a:rPr lang="en-US" dirty="0"/>
              <a:t>Planning and prioritization</a:t>
            </a:r>
          </a:p>
          <a:p>
            <a:r>
              <a:rPr lang="en-US" dirty="0"/>
              <a:t>Organization</a:t>
            </a:r>
          </a:p>
          <a:p>
            <a:r>
              <a:rPr lang="en-US" dirty="0"/>
              <a:t>Time management</a:t>
            </a:r>
          </a:p>
          <a:p>
            <a:r>
              <a:rPr lang="en-US" dirty="0"/>
              <a:t>Goal-directed persistence</a:t>
            </a:r>
          </a:p>
          <a:p>
            <a:r>
              <a:rPr lang="en-US" dirty="0" smtClean="0"/>
              <a:t>Metacognition</a:t>
            </a:r>
            <a:endParaRPr lang="en-US" dirty="0"/>
          </a:p>
        </p:txBody>
      </p:sp>
      <p:sp>
        <p:nvSpPr>
          <p:cNvPr id="12" name="Content Placeholder 2"/>
          <p:cNvSpPr txBox="1">
            <a:spLocks/>
          </p:cNvSpPr>
          <p:nvPr/>
        </p:nvSpPr>
        <p:spPr>
          <a:xfrm>
            <a:off x="677334" y="1558836"/>
            <a:ext cx="10493245" cy="1776456"/>
          </a:xfrm>
          <a:prstGeom prst="rect">
            <a:avLst/>
          </a:prstGeom>
        </p:spPr>
        <p:txBody>
          <a:bodyPr vert="horz" lIns="91440" tIns="45720" rIns="91440" bIns="45720" rtlCol="0">
            <a:norm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r>
              <a:rPr lang="en-US" dirty="0" smtClean="0"/>
              <a:t>Brain-based skills needed to effectively complete tasks</a:t>
            </a:r>
          </a:p>
          <a:p>
            <a:r>
              <a:rPr lang="en-US" dirty="0" smtClean="0"/>
              <a:t>Many people learn them naturally, but people with ADHD have difficulty “picking up” these skills</a:t>
            </a:r>
          </a:p>
          <a:p>
            <a:r>
              <a:rPr lang="en-US" dirty="0" smtClean="0"/>
              <a:t>Types of executive functioning skills:</a:t>
            </a:r>
            <a:endParaRPr lang="en-US" dirty="0"/>
          </a:p>
        </p:txBody>
      </p:sp>
    </p:spTree>
    <p:extLst>
      <p:ext uri="{BB962C8B-B14F-4D97-AF65-F5344CB8AC3E}">
        <p14:creationId xmlns:p14="http://schemas.microsoft.com/office/powerpoint/2010/main" val="3490382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Myths About ADHD</a:t>
            </a:r>
            <a:endParaRPr lang="en-US" dirty="0"/>
          </a:p>
        </p:txBody>
      </p:sp>
      <p:sp>
        <p:nvSpPr>
          <p:cNvPr id="6" name="Content Placeholder 5"/>
          <p:cNvSpPr>
            <a:spLocks noGrp="1"/>
          </p:cNvSpPr>
          <p:nvPr>
            <p:ph idx="1"/>
          </p:nvPr>
        </p:nvSpPr>
        <p:spPr/>
        <p:txBody>
          <a:bodyPr>
            <a:normAutofit fontScale="92500"/>
          </a:bodyPr>
          <a:lstStyle/>
          <a:p>
            <a:r>
              <a:rPr lang="en-US" dirty="0" smtClean="0"/>
              <a:t>Myth #1: ADHD is not a real medical condition</a:t>
            </a:r>
          </a:p>
          <a:p>
            <a:r>
              <a:rPr lang="en-US" dirty="0"/>
              <a:t>Myth </a:t>
            </a:r>
            <a:r>
              <a:rPr lang="en-US" dirty="0" smtClean="0"/>
              <a:t>#2: </a:t>
            </a:r>
            <a:r>
              <a:rPr lang="en-US" dirty="0"/>
              <a:t>ADHD is a result of bad parenting</a:t>
            </a:r>
          </a:p>
          <a:p>
            <a:r>
              <a:rPr lang="en-US" dirty="0" smtClean="0"/>
              <a:t>Myth #3: Children with ADHD cannot pay attention to anything</a:t>
            </a:r>
          </a:p>
          <a:p>
            <a:r>
              <a:rPr lang="en-US" dirty="0" smtClean="0"/>
              <a:t>Myth #4: Children with ADHD are all hyperactive</a:t>
            </a:r>
          </a:p>
          <a:p>
            <a:r>
              <a:rPr lang="en-US" dirty="0" smtClean="0"/>
              <a:t>Myth #5: Children outgrow ADHD</a:t>
            </a:r>
          </a:p>
          <a:p>
            <a:r>
              <a:rPr lang="en-US" dirty="0" smtClean="0"/>
              <a:t>Myth #6: Children who take ADHD medications are more likely to use drugs and alcohol</a:t>
            </a:r>
          </a:p>
          <a:p>
            <a:r>
              <a:rPr lang="en-US" dirty="0" smtClean="0"/>
              <a:t>Myth #7: Children with ADHD will not grow up to be successful/productive adults</a:t>
            </a:r>
          </a:p>
          <a:p>
            <a:endParaRPr lang="en-US" dirty="0"/>
          </a:p>
        </p:txBody>
      </p:sp>
      <p:sp>
        <p:nvSpPr>
          <p:cNvPr id="2" name="TextBox 1"/>
          <p:cNvSpPr txBox="1"/>
          <p:nvPr/>
        </p:nvSpPr>
        <p:spPr>
          <a:xfrm>
            <a:off x="4831888" y="6350718"/>
            <a:ext cx="7360112" cy="369332"/>
          </a:xfrm>
          <a:prstGeom prst="rect">
            <a:avLst/>
          </a:prstGeom>
          <a:noFill/>
        </p:spPr>
        <p:txBody>
          <a:bodyPr wrap="square" rtlCol="0">
            <a:spAutoFit/>
          </a:bodyPr>
          <a:lstStyle/>
          <a:p>
            <a:r>
              <a:rPr lang="en-US" dirty="0" smtClean="0"/>
              <a:t>Adapted from </a:t>
            </a:r>
            <a:r>
              <a:rPr lang="en-US" dirty="0" err="1" smtClean="0"/>
              <a:t>understood.org</a:t>
            </a:r>
            <a:r>
              <a:rPr lang="en-US" dirty="0" smtClean="0"/>
              <a:t>, </a:t>
            </a:r>
            <a:r>
              <a:rPr lang="en-US" dirty="0" err="1" smtClean="0"/>
              <a:t>additudemag.com</a:t>
            </a:r>
            <a:r>
              <a:rPr lang="en-US" dirty="0" smtClean="0"/>
              <a:t> &amp; </a:t>
            </a:r>
            <a:r>
              <a:rPr lang="en-US" dirty="0" err="1" smtClean="0"/>
              <a:t>chadd.org</a:t>
            </a:r>
            <a:endParaRPr lang="en-US" dirty="0"/>
          </a:p>
        </p:txBody>
      </p:sp>
    </p:spTree>
    <p:extLst>
      <p:ext uri="{BB962C8B-B14F-4D97-AF65-F5344CB8AC3E}">
        <p14:creationId xmlns:p14="http://schemas.microsoft.com/office/powerpoint/2010/main" val="3189070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at Home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Completing tasks/chores</a:t>
            </a:r>
          </a:p>
          <a:p>
            <a:r>
              <a:rPr lang="en-US" dirty="0" smtClean="0"/>
              <a:t>Struggling with homework</a:t>
            </a:r>
          </a:p>
          <a:p>
            <a:r>
              <a:rPr lang="en-US" dirty="0" smtClean="0"/>
              <a:t>Following directions</a:t>
            </a:r>
          </a:p>
          <a:p>
            <a:r>
              <a:rPr lang="en-US" dirty="0" smtClean="0"/>
              <a:t>Keeping track of belongings</a:t>
            </a:r>
          </a:p>
          <a:p>
            <a:r>
              <a:rPr lang="en-US" dirty="0" smtClean="0"/>
              <a:t>Requiring frequent reminders </a:t>
            </a:r>
          </a:p>
          <a:p>
            <a:r>
              <a:rPr lang="en-US" dirty="0" smtClean="0"/>
              <a:t>Interrupting family activities</a:t>
            </a:r>
          </a:p>
          <a:p>
            <a:r>
              <a:rPr lang="en-US" dirty="0" smtClean="0"/>
              <a:t>Winding down</a:t>
            </a:r>
          </a:p>
          <a:p>
            <a:r>
              <a:rPr lang="en-US" dirty="0" smtClean="0"/>
              <a:t>Regulating emotions</a:t>
            </a:r>
            <a:endParaRPr lang="en-US" dirty="0"/>
          </a:p>
        </p:txBody>
      </p:sp>
    </p:spTree>
    <p:extLst>
      <p:ext uri="{BB962C8B-B14F-4D97-AF65-F5344CB8AC3E}">
        <p14:creationId xmlns:p14="http://schemas.microsoft.com/office/powerpoint/2010/main" val="317085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School-Related Difficulties</a:t>
            </a:r>
            <a:endParaRPr lang="en-US" dirty="0"/>
          </a:p>
        </p:txBody>
      </p:sp>
      <p:sp>
        <p:nvSpPr>
          <p:cNvPr id="3" name="Content Placeholder 2"/>
          <p:cNvSpPr>
            <a:spLocks noGrp="1"/>
          </p:cNvSpPr>
          <p:nvPr>
            <p:ph idx="1"/>
          </p:nvPr>
        </p:nvSpPr>
        <p:spPr>
          <a:xfrm>
            <a:off x="677335" y="1776550"/>
            <a:ext cx="8596668" cy="4360608"/>
          </a:xfrm>
        </p:spPr>
        <p:txBody>
          <a:bodyPr>
            <a:normAutofit fontScale="92500" lnSpcReduction="20000"/>
          </a:bodyPr>
          <a:lstStyle/>
          <a:p>
            <a:r>
              <a:rPr lang="en-US" sz="2000" dirty="0" smtClean="0"/>
              <a:t>Keeping track of school materials</a:t>
            </a:r>
          </a:p>
          <a:p>
            <a:r>
              <a:rPr lang="en-US" sz="2000" dirty="0" smtClean="0"/>
              <a:t>Adjusting to school schedule (e.g., A days and B days)</a:t>
            </a:r>
          </a:p>
          <a:p>
            <a:r>
              <a:rPr lang="en-US" sz="2000" dirty="0" smtClean="0"/>
              <a:t>Turning in homework assignments</a:t>
            </a:r>
          </a:p>
          <a:p>
            <a:r>
              <a:rPr lang="en-US" sz="2000" dirty="0" smtClean="0"/>
              <a:t>Recording homework assignments</a:t>
            </a:r>
          </a:p>
          <a:p>
            <a:r>
              <a:rPr lang="en-US" sz="2000" dirty="0" smtClean="0"/>
              <a:t>Bringing home materials needed to complete homework</a:t>
            </a:r>
          </a:p>
          <a:p>
            <a:r>
              <a:rPr lang="en-US" sz="2000" dirty="0" smtClean="0"/>
              <a:t>Communicating when having more trouble</a:t>
            </a:r>
          </a:p>
          <a:p>
            <a:r>
              <a:rPr lang="en-US" sz="2000" dirty="0" smtClean="0"/>
              <a:t>Planning and completing long-term assignments/projects</a:t>
            </a:r>
          </a:p>
          <a:p>
            <a:r>
              <a:rPr lang="en-US" sz="2000" dirty="0" smtClean="0"/>
              <a:t>Focusing on lectures</a:t>
            </a:r>
          </a:p>
          <a:p>
            <a:r>
              <a:rPr lang="en-US" sz="2000" dirty="0" smtClean="0"/>
              <a:t>Coping with transitions and “down time”</a:t>
            </a:r>
          </a:p>
        </p:txBody>
      </p:sp>
    </p:spTree>
    <p:extLst>
      <p:ext uri="{BB962C8B-B14F-4D97-AF65-F5344CB8AC3E}">
        <p14:creationId xmlns:p14="http://schemas.microsoft.com/office/powerpoint/2010/main" val="2817904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1269</TotalTime>
  <Words>1389</Words>
  <Application>Microsoft Office PowerPoint</Application>
  <PresentationFormat>Widescreen</PresentationFormat>
  <Paragraphs>240</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News Gothic MT</vt:lpstr>
      <vt:lpstr>Wingdings 2</vt:lpstr>
      <vt:lpstr>Breeze</vt:lpstr>
      <vt:lpstr>Helping Your Child Thrive with ADHD</vt:lpstr>
      <vt:lpstr>What is ADHD?</vt:lpstr>
      <vt:lpstr>What is ADHD?</vt:lpstr>
      <vt:lpstr>What is ADHD?</vt:lpstr>
      <vt:lpstr>What Looks Like ADHD?</vt:lpstr>
      <vt:lpstr>Executive Functions</vt:lpstr>
      <vt:lpstr>Myths About ADHD</vt:lpstr>
      <vt:lpstr>Difficulties at Home</vt:lpstr>
      <vt:lpstr>School-Related Difficulties</vt:lpstr>
      <vt:lpstr>Social Difficulties</vt:lpstr>
      <vt:lpstr>Benefits of ADHD</vt:lpstr>
      <vt:lpstr>How Do I Help?</vt:lpstr>
      <vt:lpstr>How Do I Help?</vt:lpstr>
      <vt:lpstr>Environmental Strategies</vt:lpstr>
      <vt:lpstr>Environmental Strategies</vt:lpstr>
      <vt:lpstr>Environmental Strategies</vt:lpstr>
      <vt:lpstr>Teaching Executive Functioning Skills</vt:lpstr>
      <vt:lpstr>Supporting Internal Executive Functioning</vt:lpstr>
      <vt:lpstr>Formal Intervention: Medication</vt:lpstr>
      <vt:lpstr>Formal Intervention: Therapy</vt:lpstr>
      <vt:lpstr>Things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  Lisa D. Bailey, Ph.D. Nautilus Behavioral Health l.bailey@nautilusbehavioralhealth.com www.nautilusbehavioralhealth.com</vt:lpstr>
      <vt:lpstr>Questions?</vt:lpstr>
    </vt:vector>
  </TitlesOfParts>
  <Company>UF Health Jacksonville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Lisa (Pediatrics)</dc:creator>
  <cp:lastModifiedBy>Avery Greene</cp:lastModifiedBy>
  <cp:revision>108</cp:revision>
  <cp:lastPrinted>2017-07-31T19:04:14Z</cp:lastPrinted>
  <dcterms:created xsi:type="dcterms:W3CDTF">2017-07-26T19:07:23Z</dcterms:created>
  <dcterms:modified xsi:type="dcterms:W3CDTF">2018-02-07T13:57:03Z</dcterms:modified>
</cp:coreProperties>
</file>