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handoutMasterIdLst>
    <p:handoutMasterId r:id="rId37"/>
  </p:handoutMasterIdLst>
  <p:sldIdLst>
    <p:sldId id="256" r:id="rId2"/>
    <p:sldId id="272" r:id="rId3"/>
    <p:sldId id="289" r:id="rId4"/>
    <p:sldId id="296" r:id="rId5"/>
    <p:sldId id="295" r:id="rId6"/>
    <p:sldId id="294" r:id="rId7"/>
    <p:sldId id="257" r:id="rId8"/>
    <p:sldId id="274" r:id="rId9"/>
    <p:sldId id="291" r:id="rId10"/>
    <p:sldId id="282" r:id="rId11"/>
    <p:sldId id="258" r:id="rId12"/>
    <p:sldId id="273" r:id="rId13"/>
    <p:sldId id="283" r:id="rId14"/>
    <p:sldId id="284" r:id="rId15"/>
    <p:sldId id="259" r:id="rId16"/>
    <p:sldId id="261" r:id="rId17"/>
    <p:sldId id="260" r:id="rId18"/>
    <p:sldId id="285" r:id="rId19"/>
    <p:sldId id="277" r:id="rId20"/>
    <p:sldId id="286" r:id="rId21"/>
    <p:sldId id="287" r:id="rId22"/>
    <p:sldId id="271" r:id="rId23"/>
    <p:sldId id="262" r:id="rId24"/>
    <p:sldId id="288" r:id="rId25"/>
    <p:sldId id="267" r:id="rId26"/>
    <p:sldId id="268" r:id="rId27"/>
    <p:sldId id="270" r:id="rId28"/>
    <p:sldId id="266" r:id="rId29"/>
    <p:sldId id="276" r:id="rId30"/>
    <p:sldId id="278" r:id="rId31"/>
    <p:sldId id="279" r:id="rId32"/>
    <p:sldId id="280" r:id="rId33"/>
    <p:sldId id="264" r:id="rId34"/>
    <p:sldId id="293" r:id="rId3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6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B068686-067E-42B5-803F-D45B143F219F}" type="datetimeFigureOut">
              <a:rPr lang="en-US" smtClean="0"/>
              <a:t>10/10/2016</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E166F564-F094-40A7-93CC-109822F5F36B}" type="slidenum">
              <a:rPr lang="en-US" smtClean="0"/>
              <a:t>‹#›</a:t>
            </a:fld>
            <a:endParaRPr lang="en-US" dirty="0"/>
          </a:p>
        </p:txBody>
      </p:sp>
    </p:spTree>
    <p:extLst>
      <p:ext uri="{BB962C8B-B14F-4D97-AF65-F5344CB8AC3E}">
        <p14:creationId xmlns:p14="http://schemas.microsoft.com/office/powerpoint/2010/main" val="3817024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5847FB7-49AE-4B62-B319-B96ED6DF7B59}" type="datetimeFigureOut">
              <a:rPr lang="en-US" smtClean="0"/>
              <a:t>10/10/2016</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54CAED9-B696-4703-ACAA-64C171A11681}" type="slidenum">
              <a:rPr lang="en-US" smtClean="0"/>
              <a:t>‹#›</a:t>
            </a:fld>
            <a:endParaRPr lang="en-US" dirty="0"/>
          </a:p>
        </p:txBody>
      </p:sp>
    </p:spTree>
    <p:extLst>
      <p:ext uri="{BB962C8B-B14F-4D97-AF65-F5344CB8AC3E}">
        <p14:creationId xmlns:p14="http://schemas.microsoft.com/office/powerpoint/2010/main" val="146154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4CAED9-B696-4703-ACAA-64C171A11681}" type="slidenum">
              <a:rPr lang="en-US" smtClean="0"/>
              <a:t>1</a:t>
            </a:fld>
            <a:endParaRPr lang="en-US" dirty="0"/>
          </a:p>
        </p:txBody>
      </p:sp>
    </p:spTree>
    <p:extLst>
      <p:ext uri="{BB962C8B-B14F-4D97-AF65-F5344CB8AC3E}">
        <p14:creationId xmlns:p14="http://schemas.microsoft.com/office/powerpoint/2010/main" val="3708922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4CAED9-B696-4703-ACAA-64C171A11681}" type="slidenum">
              <a:rPr lang="en-US" smtClean="0"/>
              <a:t>3</a:t>
            </a:fld>
            <a:endParaRPr lang="en-US" dirty="0"/>
          </a:p>
        </p:txBody>
      </p:sp>
    </p:spTree>
    <p:extLst>
      <p:ext uri="{BB962C8B-B14F-4D97-AF65-F5344CB8AC3E}">
        <p14:creationId xmlns:p14="http://schemas.microsoft.com/office/powerpoint/2010/main" val="3748356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4CAED9-B696-4703-ACAA-64C171A11681}" type="slidenum">
              <a:rPr lang="en-US" smtClean="0"/>
              <a:t>5</a:t>
            </a:fld>
            <a:endParaRPr lang="en-US" dirty="0"/>
          </a:p>
        </p:txBody>
      </p:sp>
    </p:spTree>
    <p:extLst>
      <p:ext uri="{BB962C8B-B14F-4D97-AF65-F5344CB8AC3E}">
        <p14:creationId xmlns:p14="http://schemas.microsoft.com/office/powerpoint/2010/main" val="3130211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4CAED9-B696-4703-ACAA-64C171A11681}" type="slidenum">
              <a:rPr lang="en-US" smtClean="0"/>
              <a:t>7</a:t>
            </a:fld>
            <a:endParaRPr lang="en-US" dirty="0"/>
          </a:p>
        </p:txBody>
      </p:sp>
    </p:spTree>
    <p:extLst>
      <p:ext uri="{BB962C8B-B14F-4D97-AF65-F5344CB8AC3E}">
        <p14:creationId xmlns:p14="http://schemas.microsoft.com/office/powerpoint/2010/main" val="2902820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4CAED9-B696-4703-ACAA-64C171A11681}" type="slidenum">
              <a:rPr lang="en-US" smtClean="0"/>
              <a:t>10</a:t>
            </a:fld>
            <a:endParaRPr lang="en-US" dirty="0"/>
          </a:p>
        </p:txBody>
      </p:sp>
    </p:spTree>
    <p:extLst>
      <p:ext uri="{BB962C8B-B14F-4D97-AF65-F5344CB8AC3E}">
        <p14:creationId xmlns:p14="http://schemas.microsoft.com/office/powerpoint/2010/main" val="4154222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6DC764-1C45-4354-945B-167B439FC114}"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4123097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A9D99-3D07-4F08-94B1-2B6A945D70DE}"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3009654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B1C1DA-0665-47B5-ABFA-EA873D4398D3}"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7DD09BE-A420-45E4-97FE-A420C5DAE3FC}"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19622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53886195-FCC1-47E8-85E2-8AF7A8BB39A7}" type="datetime1">
              <a:rPr lang="en-US" smtClean="0"/>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629212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4E5018D-D54B-40C1-A12D-D35611CD3802}" type="datetime1">
              <a:rPr lang="en-US" smtClean="0"/>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DD09BE-A420-45E4-97FE-A420C5DAE3FC}"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0167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00FB32C-E6D3-4BF2-8905-AF0B258D9DF6}" type="datetime1">
              <a:rPr lang="en-US" smtClean="0"/>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2161615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3BF0AD-7872-4DB9-97CB-461388002593}"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2205202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0B7D0D-486D-4AE9-BD0E-97E59A04245F}"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4199571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3DBDBC-F040-40F1-A56E-C582939378B6}"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7DD09BE-A420-45E4-97FE-A420C5DAE3FC}" type="slidenum">
              <a:rPr lang="en-US" smtClean="0"/>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1931" y="5934984"/>
            <a:ext cx="1423737" cy="923016"/>
          </a:xfrm>
          <a:prstGeom prst="rect">
            <a:avLst/>
          </a:prstGeom>
        </p:spPr>
      </p:pic>
    </p:spTree>
    <p:extLst>
      <p:ext uri="{BB962C8B-B14F-4D97-AF65-F5344CB8AC3E}">
        <p14:creationId xmlns:p14="http://schemas.microsoft.com/office/powerpoint/2010/main" val="402211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97EAD9-0FCC-40D4-BC15-95E29DC6C128}" type="datetime1">
              <a:rPr lang="en-US" smtClean="0"/>
              <a:t>10/10/2016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1290984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45D0F7-43A5-4C52-A4C5-DC27DA5A9E80}" type="datetime1">
              <a:rPr lang="en-US" smtClean="0"/>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264783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3FD2C3-D088-49F7-A828-A5680098EF31}" type="datetime1">
              <a:rPr lang="en-US" smtClean="0"/>
              <a:t>10/10/2016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101674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2202C9-87C0-48A3-A6C4-F3DC27AA7ED8}" type="datetime1">
              <a:rPr lang="en-US" smtClean="0"/>
              <a:t>10/10/2016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2277351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4C3C3-0766-4778-B9D1-0B069D304E34}" type="datetime1">
              <a:rPr lang="en-US" smtClean="0"/>
              <a:t>10/10/2016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408297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D3139B-A4E9-494C-9E60-6D09EFB644A5}" type="datetime1">
              <a:rPr lang="en-US" smtClean="0"/>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331768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18644-4DE1-4DA1-AFB7-101F7D26D0FA}" type="datetime1">
              <a:rPr lang="en-US" smtClean="0"/>
              <a:t>10/10/2016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7DD09BE-A420-45E4-97FE-A420C5DAE3FC}" type="slidenum">
              <a:rPr lang="en-US" smtClean="0"/>
              <a:t>‹#›</a:t>
            </a:fld>
            <a:endParaRPr lang="en-US" dirty="0"/>
          </a:p>
        </p:txBody>
      </p:sp>
    </p:spTree>
    <p:extLst>
      <p:ext uri="{BB962C8B-B14F-4D97-AF65-F5344CB8AC3E}">
        <p14:creationId xmlns:p14="http://schemas.microsoft.com/office/powerpoint/2010/main" val="2689748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85760A1-E781-4C6D-B4F6-032F0EFD4C3C}" type="datetime1">
              <a:rPr lang="en-US" smtClean="0"/>
              <a:t>10/10/2016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7DD09BE-A420-45E4-97FE-A420C5DAE3FC}" type="slidenum">
              <a:rPr lang="en-US" smtClean="0"/>
              <a:t>‹#›</a:t>
            </a:fld>
            <a:endParaRPr lang="en-US" dirty="0"/>
          </a:p>
        </p:txBody>
      </p:sp>
      <p:pic>
        <p:nvPicPr>
          <p:cNvPr id="36" name="Picture 35"/>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5594685" y="6362540"/>
            <a:ext cx="1138989" cy="495460"/>
          </a:xfrm>
          <a:prstGeom prst="rect">
            <a:avLst/>
          </a:prstGeom>
        </p:spPr>
      </p:pic>
    </p:spTree>
    <p:extLst>
      <p:ext uri="{BB962C8B-B14F-4D97-AF65-F5344CB8AC3E}">
        <p14:creationId xmlns:p14="http://schemas.microsoft.com/office/powerpoint/2010/main" val="36859349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pr.org/2012/09/25/161754564/siblings-with-special-needs-change-childhoo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siblingsupport.org/sibshop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tjohnssibshops.eventbrite.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29068"/>
            <a:ext cx="9144000" cy="1308016"/>
          </a:xfrm>
        </p:spPr>
        <p:txBody>
          <a:bodyPr>
            <a:normAutofit/>
          </a:bodyPr>
          <a:lstStyle/>
          <a:p>
            <a:r>
              <a:rPr lang="en-US" sz="7200" b="1" dirty="0" smtClean="0">
                <a:effectLst>
                  <a:outerShdw blurRad="38100" dist="38100" dir="2700000" algn="tl">
                    <a:srgbClr val="000000">
                      <a:alpha val="43137"/>
                    </a:srgbClr>
                  </a:outerShdw>
                </a:effectLst>
              </a:rPr>
              <a:t>SibShops Overview</a:t>
            </a:r>
            <a:endParaRPr lang="en-US" sz="72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2916238"/>
            <a:ext cx="9144000" cy="1655762"/>
          </a:xfrm>
        </p:spPr>
        <p:txBody>
          <a:bodyPr>
            <a:normAutofit/>
          </a:bodyPr>
          <a:lstStyle/>
          <a:p>
            <a:r>
              <a:rPr lang="en-US" dirty="0" smtClean="0"/>
              <a:t>Sibling Support Project</a:t>
            </a:r>
          </a:p>
          <a:p>
            <a:r>
              <a:rPr lang="en-US" dirty="0" smtClean="0"/>
              <a:t>Sponsored by UF College of Medicine, Jacksonville </a:t>
            </a:r>
          </a:p>
          <a:p>
            <a:r>
              <a:rPr lang="en-US" dirty="0" smtClean="0"/>
              <a:t>Autism Center</a:t>
            </a:r>
          </a:p>
          <a:p>
            <a:r>
              <a:rPr lang="en-US" dirty="0" smtClean="0"/>
              <a:t>CARD</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1931" y="5934984"/>
            <a:ext cx="1423737" cy="923016"/>
          </a:xfrm>
          <a:prstGeom prst="rect">
            <a:avLst/>
          </a:prstGeom>
        </p:spPr>
      </p:pic>
    </p:spTree>
    <p:extLst>
      <p:ext uri="{BB962C8B-B14F-4D97-AF65-F5344CB8AC3E}">
        <p14:creationId xmlns:p14="http://schemas.microsoft.com/office/powerpoint/2010/main" val="288101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normAutofit fontScale="85000" lnSpcReduction="20000"/>
          </a:bodyPr>
          <a:lstStyle/>
          <a:p>
            <a:r>
              <a:rPr lang="en-US" sz="3600" dirty="0" smtClean="0"/>
              <a:t>For the young people who attend them, they are events, which are</a:t>
            </a:r>
          </a:p>
          <a:p>
            <a:pPr lvl="1"/>
            <a:endParaRPr lang="en-US" sz="3200" dirty="0" smtClean="0"/>
          </a:p>
          <a:p>
            <a:pPr lvl="1"/>
            <a:r>
              <a:rPr lang="en-US" sz="3200" dirty="0" smtClean="0"/>
              <a:t>Lively</a:t>
            </a:r>
          </a:p>
          <a:p>
            <a:pPr lvl="1"/>
            <a:endParaRPr lang="en-US" sz="3200" dirty="0" smtClean="0"/>
          </a:p>
          <a:p>
            <a:pPr lvl="1"/>
            <a:r>
              <a:rPr lang="en-US" sz="3200" dirty="0" smtClean="0"/>
              <a:t>Energetic</a:t>
            </a:r>
          </a:p>
          <a:p>
            <a:pPr lvl="1"/>
            <a:endParaRPr lang="en-US" sz="3200" dirty="0" smtClean="0"/>
          </a:p>
          <a:p>
            <a:pPr lvl="1"/>
            <a:r>
              <a:rPr lang="en-US" sz="3200" dirty="0" smtClean="0"/>
              <a:t>Loving </a:t>
            </a:r>
          </a:p>
          <a:p>
            <a:pPr lvl="1"/>
            <a:endParaRPr lang="en-US" dirty="0"/>
          </a:p>
        </p:txBody>
      </p:sp>
      <p:sp>
        <p:nvSpPr>
          <p:cNvPr id="8" name="Date Placeholder 7"/>
          <p:cNvSpPr>
            <a:spLocks noGrp="1"/>
          </p:cNvSpPr>
          <p:nvPr>
            <p:ph type="dt" sz="half" idx="10"/>
          </p:nvPr>
        </p:nvSpPr>
        <p:spPr/>
        <p:txBody>
          <a:bodyPr/>
          <a:lstStyle/>
          <a:p>
            <a:fld id="{7FF35583-5F6C-4C63-AE72-1BBDBD2B3CB4}" type="datetime1">
              <a:rPr lang="en-US" smtClean="0"/>
              <a:t>10/10/2016</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1931" y="5934984"/>
            <a:ext cx="1423737" cy="923016"/>
          </a:xfrm>
          <a:prstGeom prst="rect">
            <a:avLst/>
          </a:prstGeom>
        </p:spPr>
      </p:pic>
    </p:spTree>
    <p:extLst>
      <p:ext uri="{BB962C8B-B14F-4D97-AF65-F5344CB8AC3E}">
        <p14:creationId xmlns:p14="http://schemas.microsoft.com/office/powerpoint/2010/main" val="5569112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dirty="0" smtClean="0"/>
              <a:t>Are SibShops A Form of Therapy?</a:t>
            </a:r>
            <a:endParaRPr lang="en-US" sz="4800" b="1" dirty="0"/>
          </a:p>
        </p:txBody>
      </p:sp>
      <p:sp>
        <p:nvSpPr>
          <p:cNvPr id="3" name="Content Placeholder 2"/>
          <p:cNvSpPr>
            <a:spLocks noGrp="1"/>
          </p:cNvSpPr>
          <p:nvPr>
            <p:ph idx="1"/>
          </p:nvPr>
        </p:nvSpPr>
        <p:spPr/>
        <p:txBody>
          <a:bodyPr>
            <a:normAutofit fontScale="70000" lnSpcReduction="20000"/>
          </a:bodyPr>
          <a:lstStyle/>
          <a:p>
            <a:r>
              <a:rPr lang="en-US" sz="3600" dirty="0" smtClean="0"/>
              <a:t>SibShops are events!</a:t>
            </a:r>
          </a:p>
          <a:p>
            <a:pPr lvl="1"/>
            <a:endParaRPr lang="en-US" dirty="0" smtClean="0"/>
          </a:p>
          <a:p>
            <a:pPr lvl="1"/>
            <a:r>
              <a:rPr lang="en-US" sz="3200" dirty="0"/>
              <a:t>Not therapy</a:t>
            </a:r>
          </a:p>
          <a:p>
            <a:pPr lvl="1"/>
            <a:endParaRPr lang="en-US" sz="3200" dirty="0" smtClean="0"/>
          </a:p>
          <a:p>
            <a:pPr lvl="1"/>
            <a:r>
              <a:rPr lang="en-US" sz="3200" dirty="0" smtClean="0"/>
              <a:t>Effects </a:t>
            </a:r>
            <a:r>
              <a:rPr lang="en-US" sz="3200" dirty="0" smtClean="0"/>
              <a:t>may be </a:t>
            </a:r>
            <a:r>
              <a:rPr lang="en-US" sz="3200" dirty="0" smtClean="0"/>
              <a:t>therapeutic (bonus)</a:t>
            </a:r>
            <a:endParaRPr lang="en-US" sz="3200" dirty="0"/>
          </a:p>
          <a:p>
            <a:pPr lvl="1"/>
            <a:endParaRPr lang="en-US" sz="3200" dirty="0" smtClean="0"/>
          </a:p>
          <a:p>
            <a:pPr lvl="1"/>
            <a:r>
              <a:rPr lang="en-US" sz="3200" dirty="0" smtClean="0"/>
              <a:t>The SibShop </a:t>
            </a:r>
            <a:r>
              <a:rPr lang="en-US" sz="3200" dirty="0"/>
              <a:t>model takes a wellness perspective. </a:t>
            </a:r>
            <a:r>
              <a:rPr lang="en-US" dirty="0"/>
              <a:t> </a:t>
            </a:r>
            <a:endParaRPr lang="en-US" dirty="0" smtClean="0"/>
          </a:p>
          <a:p>
            <a:pPr lvl="2"/>
            <a:r>
              <a:rPr lang="en-US" sz="2800" dirty="0" smtClean="0"/>
              <a:t>They’re </a:t>
            </a:r>
            <a:r>
              <a:rPr lang="en-US" sz="2800" dirty="0"/>
              <a:t>a celebration of the many lifelong contributions made by brothers and sisters of people with special health and developmental needs.</a:t>
            </a:r>
            <a:r>
              <a:rPr lang="en-US" dirty="0"/>
              <a:t/>
            </a:r>
            <a:br>
              <a:rPr lang="en-US" dirty="0"/>
            </a:br>
            <a:endParaRPr lang="en-US" dirty="0" smtClean="0"/>
          </a:p>
        </p:txBody>
      </p:sp>
      <p:sp>
        <p:nvSpPr>
          <p:cNvPr id="7" name="Date Placeholder 6"/>
          <p:cNvSpPr>
            <a:spLocks noGrp="1"/>
          </p:cNvSpPr>
          <p:nvPr>
            <p:ph type="dt" sz="half" idx="10"/>
          </p:nvPr>
        </p:nvSpPr>
        <p:spPr/>
        <p:txBody>
          <a:bodyPr/>
          <a:lstStyle/>
          <a:p>
            <a:fld id="{47373924-A98E-45AB-8EB8-D590A3B499B9}" type="datetime1">
              <a:rPr lang="en-US" smtClean="0"/>
              <a:t>10/10/2016</a:t>
            </a:fld>
            <a:endParaRPr lang="en-US" dirty="0"/>
          </a:p>
        </p:txBody>
      </p:sp>
    </p:spTree>
    <p:extLst>
      <p:ext uri="{BB962C8B-B14F-4D97-AF65-F5344CB8AC3E}">
        <p14:creationId xmlns:p14="http://schemas.microsoft.com/office/powerpoint/2010/main" val="1961820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lstStyle/>
          <a:p>
            <a:endParaRPr lang="en-US" dirty="0" smtClean="0"/>
          </a:p>
          <a:p>
            <a:r>
              <a:rPr lang="en-US" dirty="0" smtClean="0"/>
              <a:t>An NPR </a:t>
            </a:r>
            <a:r>
              <a:rPr lang="en-US" dirty="0"/>
              <a:t>piece </a:t>
            </a:r>
            <a:r>
              <a:rPr lang="en-US" dirty="0" smtClean="0"/>
              <a:t>with Neal Conan and </a:t>
            </a:r>
            <a:r>
              <a:rPr lang="en-US" b="1" i="1" dirty="0" smtClean="0"/>
              <a:t>Talk of the Nation </a:t>
            </a:r>
            <a:r>
              <a:rPr lang="en-US" dirty="0" smtClean="0"/>
              <a:t>from September 2012 on SibShop, </a:t>
            </a:r>
            <a:r>
              <a:rPr lang="en-US" dirty="0"/>
              <a:t>with Don Meyer, the </a:t>
            </a:r>
            <a:r>
              <a:rPr lang="en-US" dirty="0" smtClean="0"/>
              <a:t>SibShops </a:t>
            </a:r>
            <a:r>
              <a:rPr lang="en-US" dirty="0"/>
              <a:t>developer.</a:t>
            </a:r>
            <a:endParaRPr lang="en-US" u="sng" dirty="0" smtClean="0">
              <a:hlinkClick r:id="rId2"/>
            </a:endParaRPr>
          </a:p>
          <a:p>
            <a:endParaRPr lang="en-US" u="sng" dirty="0">
              <a:hlinkClick r:id="rId2"/>
            </a:endParaRPr>
          </a:p>
          <a:p>
            <a:r>
              <a:rPr lang="en-US" b="1" u="sng" dirty="0" smtClean="0">
                <a:hlinkClick r:id="rId2"/>
              </a:rPr>
              <a:t>http</a:t>
            </a:r>
            <a:r>
              <a:rPr lang="en-US" b="1" u="sng" dirty="0">
                <a:hlinkClick r:id="rId2"/>
              </a:rPr>
              <a:t>://www.npr.org/2012/09/25/161754564/siblings-with-special-needs-change-childhood</a:t>
            </a:r>
            <a:endParaRPr lang="en-US" b="1" dirty="0"/>
          </a:p>
        </p:txBody>
      </p:sp>
      <p:sp>
        <p:nvSpPr>
          <p:cNvPr id="7" name="Date Placeholder 6"/>
          <p:cNvSpPr>
            <a:spLocks noGrp="1"/>
          </p:cNvSpPr>
          <p:nvPr>
            <p:ph type="dt" sz="half" idx="10"/>
          </p:nvPr>
        </p:nvSpPr>
        <p:spPr/>
        <p:txBody>
          <a:bodyPr/>
          <a:lstStyle/>
          <a:p>
            <a:fld id="{182EF98C-C03F-4093-AB3C-21470ED1386C}" type="datetime1">
              <a:rPr lang="en-US" smtClean="0"/>
              <a:t>10/10/2016</a:t>
            </a:fld>
            <a:endParaRPr lang="en-US" dirty="0"/>
          </a:p>
        </p:txBody>
      </p:sp>
    </p:spTree>
    <p:extLst>
      <p:ext uri="{BB962C8B-B14F-4D97-AF65-F5344CB8AC3E}">
        <p14:creationId xmlns:p14="http://schemas.microsoft.com/office/powerpoint/2010/main" val="2257874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fontScale="90000"/>
          </a:bodyPr>
          <a:lstStyle/>
          <a:p>
            <a:pPr algn="ctr"/>
            <a:r>
              <a:rPr lang="en-US" sz="4800" b="1" dirty="0" smtClean="0"/>
              <a:t>Are SibShops A Form of Therapy?</a:t>
            </a:r>
            <a:endParaRPr lang="en-US" sz="4800" b="1" dirty="0"/>
          </a:p>
        </p:txBody>
      </p:sp>
      <p:sp>
        <p:nvSpPr>
          <p:cNvPr id="3" name="Content Placeholder 2"/>
          <p:cNvSpPr>
            <a:spLocks noGrp="1"/>
          </p:cNvSpPr>
          <p:nvPr>
            <p:ph idx="1"/>
          </p:nvPr>
        </p:nvSpPr>
        <p:spPr/>
        <p:txBody>
          <a:bodyPr>
            <a:normAutofit fontScale="77500" lnSpcReduction="20000"/>
          </a:bodyPr>
          <a:lstStyle/>
          <a:p>
            <a:r>
              <a:rPr lang="en-US" sz="3600" dirty="0" smtClean="0"/>
              <a:t>SibShops </a:t>
            </a:r>
          </a:p>
          <a:p>
            <a:pPr lvl="1"/>
            <a:r>
              <a:rPr lang="en-US" sz="3200" dirty="0" smtClean="0"/>
              <a:t>Reflect a belief that brothers and sisters have much to offer </a:t>
            </a:r>
          </a:p>
          <a:p>
            <a:pPr lvl="1"/>
            <a:r>
              <a:rPr lang="en-US" sz="3200" dirty="0"/>
              <a:t>I</a:t>
            </a:r>
            <a:r>
              <a:rPr lang="en-US" sz="3200" dirty="0" smtClean="0"/>
              <a:t>ntersperse information and discussion activities with </a:t>
            </a:r>
          </a:p>
          <a:p>
            <a:pPr lvl="2"/>
            <a:r>
              <a:rPr lang="en-US" sz="2800" dirty="0" smtClean="0"/>
              <a:t>Games </a:t>
            </a:r>
          </a:p>
          <a:p>
            <a:pPr lvl="2"/>
            <a:r>
              <a:rPr lang="en-US" sz="2800" dirty="0" smtClean="0"/>
              <a:t>Crafts </a:t>
            </a:r>
          </a:p>
          <a:p>
            <a:pPr lvl="2"/>
            <a:r>
              <a:rPr lang="en-US" sz="2800" dirty="0" smtClean="0"/>
              <a:t>Unique activities</a:t>
            </a:r>
          </a:p>
          <a:p>
            <a:pPr lvl="1"/>
            <a:r>
              <a:rPr lang="en-US" sz="3200" dirty="0" smtClean="0"/>
              <a:t>Provide opportunities for peer support </a:t>
            </a:r>
          </a:p>
          <a:p>
            <a:pPr lvl="1"/>
            <a:r>
              <a:rPr lang="en-US" sz="3200" dirty="0" smtClean="0"/>
              <a:t>Include guest speakers from time-to-time</a:t>
            </a:r>
          </a:p>
        </p:txBody>
      </p:sp>
      <p:sp>
        <p:nvSpPr>
          <p:cNvPr id="7" name="Date Placeholder 6"/>
          <p:cNvSpPr>
            <a:spLocks noGrp="1"/>
          </p:cNvSpPr>
          <p:nvPr>
            <p:ph type="dt" sz="half" idx="10"/>
          </p:nvPr>
        </p:nvSpPr>
        <p:spPr/>
        <p:txBody>
          <a:bodyPr/>
          <a:lstStyle/>
          <a:p>
            <a:fld id="{09575B9F-562D-43DF-A873-45988394BCF7}" type="datetime1">
              <a:rPr lang="en-US" smtClean="0"/>
              <a:t>10/10/2016</a:t>
            </a:fld>
            <a:endParaRPr lang="en-US" dirty="0"/>
          </a:p>
        </p:txBody>
      </p:sp>
    </p:spTree>
    <p:extLst>
      <p:ext uri="{BB962C8B-B14F-4D97-AF65-F5344CB8AC3E}">
        <p14:creationId xmlns:p14="http://schemas.microsoft.com/office/powerpoint/2010/main" val="3833355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pPr algn="ctr"/>
            <a:r>
              <a:rPr lang="en-US" sz="4800" b="1" dirty="0" smtClean="0"/>
              <a:t>Are SibShops A Form of Therapy?</a:t>
            </a:r>
            <a:endParaRPr lang="en-US" sz="4800" b="1" dirty="0"/>
          </a:p>
        </p:txBody>
      </p:sp>
      <p:sp>
        <p:nvSpPr>
          <p:cNvPr id="3" name="Content Placeholder 2"/>
          <p:cNvSpPr>
            <a:spLocks noGrp="1"/>
          </p:cNvSpPr>
          <p:nvPr>
            <p:ph idx="1"/>
          </p:nvPr>
        </p:nvSpPr>
        <p:spPr/>
        <p:txBody>
          <a:bodyPr>
            <a:normAutofit lnSpcReduction="10000"/>
          </a:bodyPr>
          <a:lstStyle/>
          <a:p>
            <a:endParaRPr lang="en-US" sz="3600" dirty="0" smtClean="0"/>
          </a:p>
          <a:p>
            <a:r>
              <a:rPr lang="en-US" sz="3600" dirty="0" smtClean="0"/>
              <a:t>Trained Facilitator </a:t>
            </a:r>
            <a:r>
              <a:rPr lang="en-US" sz="3600" dirty="0"/>
              <a:t>always </a:t>
            </a:r>
            <a:r>
              <a:rPr lang="en-US" sz="3600" dirty="0" smtClean="0"/>
              <a:t>keeps </a:t>
            </a:r>
            <a:r>
              <a:rPr lang="en-US" sz="3600" dirty="0"/>
              <a:t>an eye open for children who need further assistance</a:t>
            </a:r>
          </a:p>
          <a:p>
            <a:pPr lvl="1"/>
            <a:endParaRPr lang="en-US" sz="2800" dirty="0" smtClean="0"/>
          </a:p>
          <a:p>
            <a:pPr lvl="1"/>
            <a:r>
              <a:rPr lang="en-US" sz="2800" dirty="0" smtClean="0"/>
              <a:t>Refer children to </a:t>
            </a:r>
            <a:r>
              <a:rPr lang="en-US" sz="2800" dirty="0"/>
              <a:t>additional resources in the community</a:t>
            </a:r>
          </a:p>
          <a:p>
            <a:pPr marL="457200" lvl="1" indent="0">
              <a:buNone/>
            </a:pPr>
            <a:endParaRPr lang="en-US" dirty="0" smtClean="0"/>
          </a:p>
        </p:txBody>
      </p:sp>
      <p:sp>
        <p:nvSpPr>
          <p:cNvPr id="7" name="Date Placeholder 6"/>
          <p:cNvSpPr>
            <a:spLocks noGrp="1"/>
          </p:cNvSpPr>
          <p:nvPr>
            <p:ph type="dt" sz="half" idx="10"/>
          </p:nvPr>
        </p:nvSpPr>
        <p:spPr/>
        <p:txBody>
          <a:bodyPr/>
          <a:lstStyle/>
          <a:p>
            <a:fld id="{946495FA-820D-4DEC-800B-DFACC2B296A1}" type="datetime1">
              <a:rPr lang="en-US" smtClean="0"/>
              <a:t>10/10/2016</a:t>
            </a:fld>
            <a:endParaRPr lang="en-US" dirty="0"/>
          </a:p>
        </p:txBody>
      </p:sp>
      <p:sp>
        <p:nvSpPr>
          <p:cNvPr id="5"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4800" b="1" dirty="0"/>
          </a:p>
        </p:txBody>
      </p:sp>
    </p:spTree>
    <p:extLst>
      <p:ext uri="{BB962C8B-B14F-4D97-AF65-F5344CB8AC3E}">
        <p14:creationId xmlns:p14="http://schemas.microsoft.com/office/powerpoint/2010/main" val="30162268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Who Attends SibShops?</a:t>
            </a:r>
            <a:endParaRPr lang="en-US" sz="4800" b="1" dirty="0"/>
          </a:p>
        </p:txBody>
      </p:sp>
      <p:sp>
        <p:nvSpPr>
          <p:cNvPr id="3" name="Content Placeholder 2"/>
          <p:cNvSpPr>
            <a:spLocks noGrp="1"/>
          </p:cNvSpPr>
          <p:nvPr>
            <p:ph idx="1"/>
          </p:nvPr>
        </p:nvSpPr>
        <p:spPr/>
        <p:txBody>
          <a:bodyPr>
            <a:normAutofit fontScale="70000" lnSpcReduction="20000"/>
          </a:bodyPr>
          <a:lstStyle/>
          <a:p>
            <a:r>
              <a:rPr lang="en-US" sz="3600" dirty="0" smtClean="0"/>
              <a:t>Siblings!</a:t>
            </a:r>
          </a:p>
          <a:p>
            <a:pPr lvl="1"/>
            <a:r>
              <a:rPr lang="en-US" sz="3200" u="sng" dirty="0" smtClean="0"/>
              <a:t>Most</a:t>
            </a:r>
            <a:r>
              <a:rPr lang="en-US" sz="3200" dirty="0" smtClean="0"/>
              <a:t> siblings are siblings of children with developmental disabilities</a:t>
            </a:r>
          </a:p>
          <a:p>
            <a:pPr lvl="1"/>
            <a:r>
              <a:rPr lang="en-US" sz="3200" dirty="0"/>
              <a:t>C</a:t>
            </a:r>
            <a:r>
              <a:rPr lang="en-US" sz="3200" dirty="0" smtClean="0"/>
              <a:t>ome from diverse backgrounds</a:t>
            </a:r>
          </a:p>
          <a:p>
            <a:endParaRPr lang="en-US" sz="3600" dirty="0" smtClean="0"/>
          </a:p>
          <a:p>
            <a:r>
              <a:rPr lang="en-US" sz="3600" dirty="0" smtClean="0"/>
              <a:t>Originally developed for siblings 8 – 13 yrs. </a:t>
            </a:r>
          </a:p>
          <a:p>
            <a:r>
              <a:rPr lang="en-US" sz="3600" dirty="0" smtClean="0"/>
              <a:t>Adapted to include: </a:t>
            </a:r>
          </a:p>
          <a:p>
            <a:pPr lvl="1"/>
            <a:r>
              <a:rPr lang="en-US" dirty="0" smtClean="0"/>
              <a:t>Slightly younger children and slightly older teens</a:t>
            </a:r>
          </a:p>
          <a:p>
            <a:pPr lvl="1"/>
            <a:r>
              <a:rPr lang="en-US" dirty="0"/>
              <a:t>C</a:t>
            </a:r>
            <a:r>
              <a:rPr lang="en-US" dirty="0" smtClean="0"/>
              <a:t>hildren with other medical conditions (e.g. cancer, other health impairments, and mental health)</a:t>
            </a:r>
          </a:p>
          <a:p>
            <a:pPr lvl="1"/>
            <a:r>
              <a:rPr lang="en-US" dirty="0" smtClean="0"/>
              <a:t>Children with parents who have special health conditions</a:t>
            </a:r>
          </a:p>
        </p:txBody>
      </p:sp>
      <p:sp>
        <p:nvSpPr>
          <p:cNvPr id="7" name="Date Placeholder 6"/>
          <p:cNvSpPr>
            <a:spLocks noGrp="1"/>
          </p:cNvSpPr>
          <p:nvPr>
            <p:ph type="dt" sz="half" idx="10"/>
          </p:nvPr>
        </p:nvSpPr>
        <p:spPr/>
        <p:txBody>
          <a:bodyPr/>
          <a:lstStyle/>
          <a:p>
            <a:fld id="{F5852129-1196-4222-BFDA-179C2B57E96D}" type="datetime1">
              <a:rPr lang="en-US" smtClean="0"/>
              <a:t>10/10/2016</a:t>
            </a:fld>
            <a:endParaRPr lang="en-US" dirty="0"/>
          </a:p>
        </p:txBody>
      </p:sp>
    </p:spTree>
    <p:extLst>
      <p:ext uri="{BB962C8B-B14F-4D97-AF65-F5344CB8AC3E}">
        <p14:creationId xmlns:p14="http://schemas.microsoft.com/office/powerpoint/2010/main" val="565478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Who Sponsors SibShops?</a:t>
            </a:r>
            <a:endParaRPr lang="en-US" sz="4800" b="1" dirty="0"/>
          </a:p>
        </p:txBody>
      </p:sp>
      <p:sp>
        <p:nvSpPr>
          <p:cNvPr id="3" name="Content Placeholder 2"/>
          <p:cNvSpPr>
            <a:spLocks noGrp="1"/>
          </p:cNvSpPr>
          <p:nvPr>
            <p:ph idx="1"/>
          </p:nvPr>
        </p:nvSpPr>
        <p:spPr/>
        <p:txBody>
          <a:bodyPr>
            <a:normAutofit/>
          </a:bodyPr>
          <a:lstStyle/>
          <a:p>
            <a:r>
              <a:rPr lang="en-US" dirty="0" smtClean="0"/>
              <a:t>School districts</a:t>
            </a:r>
          </a:p>
          <a:p>
            <a:r>
              <a:rPr lang="en-US" dirty="0" smtClean="0"/>
              <a:t>Agencies (e.g. UF Jacksonville Autism Center, Easter Seals, developmental disabilities councils,  chapters of the Arc, Autism Society)</a:t>
            </a:r>
          </a:p>
          <a:p>
            <a:r>
              <a:rPr lang="en-US" dirty="0" smtClean="0"/>
              <a:t>Children’s hospitals</a:t>
            </a:r>
          </a:p>
          <a:p>
            <a:r>
              <a:rPr lang="en-US" dirty="0" smtClean="0"/>
              <a:t>Intervention centers</a:t>
            </a:r>
          </a:p>
          <a:p>
            <a:r>
              <a:rPr lang="en-US" dirty="0" smtClean="0"/>
              <a:t>Park and recreation programs</a:t>
            </a:r>
          </a:p>
          <a:p>
            <a:r>
              <a:rPr lang="en-US" dirty="0" smtClean="0"/>
              <a:t>Churches</a:t>
            </a:r>
          </a:p>
          <a:p>
            <a:r>
              <a:rPr lang="en-US" dirty="0" smtClean="0"/>
              <a:t>Any collaborative organization</a:t>
            </a:r>
          </a:p>
          <a:p>
            <a:endParaRPr lang="en-US" dirty="0" smtClean="0"/>
          </a:p>
          <a:p>
            <a:endParaRPr lang="en-US" dirty="0"/>
          </a:p>
        </p:txBody>
      </p:sp>
      <p:sp>
        <p:nvSpPr>
          <p:cNvPr id="7" name="Date Placeholder 6"/>
          <p:cNvSpPr>
            <a:spLocks noGrp="1"/>
          </p:cNvSpPr>
          <p:nvPr>
            <p:ph type="dt" sz="half" idx="10"/>
          </p:nvPr>
        </p:nvSpPr>
        <p:spPr/>
        <p:txBody>
          <a:bodyPr/>
          <a:lstStyle/>
          <a:p>
            <a:fld id="{782515F5-1BF4-4EE5-835E-BE008217FE22}" type="datetime1">
              <a:rPr lang="en-US" smtClean="0"/>
              <a:t>10/10/2016</a:t>
            </a:fld>
            <a:endParaRPr lang="en-US" dirty="0"/>
          </a:p>
        </p:txBody>
      </p:sp>
    </p:spTree>
    <p:extLst>
      <p:ext uri="{BB962C8B-B14F-4D97-AF65-F5344CB8AC3E}">
        <p14:creationId xmlns:p14="http://schemas.microsoft.com/office/powerpoint/2010/main" val="9330466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dirty="0"/>
              <a:t>Who Facilitates and Who Assists?</a:t>
            </a:r>
          </a:p>
        </p:txBody>
      </p:sp>
      <p:sp>
        <p:nvSpPr>
          <p:cNvPr id="3" name="Content Placeholder 2"/>
          <p:cNvSpPr>
            <a:spLocks noGrp="1"/>
          </p:cNvSpPr>
          <p:nvPr>
            <p:ph idx="1"/>
          </p:nvPr>
        </p:nvSpPr>
        <p:spPr/>
        <p:txBody>
          <a:bodyPr>
            <a:normAutofit fontScale="92500" lnSpcReduction="10000"/>
          </a:bodyPr>
          <a:lstStyle/>
          <a:p>
            <a:r>
              <a:rPr lang="en-US" sz="3600" dirty="0"/>
              <a:t>R</a:t>
            </a:r>
            <a:r>
              <a:rPr lang="en-US" sz="3600" dirty="0" smtClean="0"/>
              <a:t>un by a team </a:t>
            </a:r>
          </a:p>
          <a:p>
            <a:pPr lvl="1"/>
            <a:r>
              <a:rPr lang="en-US" sz="3200" dirty="0"/>
              <a:t>S</a:t>
            </a:r>
            <a:r>
              <a:rPr lang="en-US" sz="3200" dirty="0" smtClean="0"/>
              <a:t>ervice providers </a:t>
            </a:r>
          </a:p>
          <a:p>
            <a:pPr lvl="2"/>
            <a:r>
              <a:rPr lang="en-US" sz="2400" dirty="0" smtClean="0"/>
              <a:t>CARD Clinician</a:t>
            </a:r>
          </a:p>
          <a:p>
            <a:pPr lvl="2"/>
            <a:r>
              <a:rPr lang="en-US" sz="2400" dirty="0" smtClean="0"/>
              <a:t>Teacher/special education teacher </a:t>
            </a:r>
          </a:p>
          <a:p>
            <a:pPr lvl="2"/>
            <a:r>
              <a:rPr lang="en-US" sz="2400" dirty="0" smtClean="0"/>
              <a:t>Social worker </a:t>
            </a:r>
          </a:p>
          <a:p>
            <a:pPr lvl="2"/>
            <a:r>
              <a:rPr lang="en-US" sz="2400" dirty="0" smtClean="0"/>
              <a:t>Speech and </a:t>
            </a:r>
            <a:r>
              <a:rPr lang="en-US" sz="2400" dirty="0"/>
              <a:t>L</a:t>
            </a:r>
            <a:r>
              <a:rPr lang="en-US" sz="2400" dirty="0" smtClean="0"/>
              <a:t>anguage or </a:t>
            </a:r>
            <a:r>
              <a:rPr lang="en-US" sz="2400" dirty="0"/>
              <a:t>O</a:t>
            </a:r>
            <a:r>
              <a:rPr lang="en-US" sz="2400" dirty="0" smtClean="0"/>
              <a:t>ccupational Therapists</a:t>
            </a:r>
          </a:p>
          <a:p>
            <a:pPr lvl="2"/>
            <a:r>
              <a:rPr lang="en-US" sz="2400" dirty="0" smtClean="0"/>
              <a:t>Nurse, etc.</a:t>
            </a:r>
          </a:p>
          <a:p>
            <a:pPr lvl="1"/>
            <a:r>
              <a:rPr lang="en-US" sz="3200" dirty="0"/>
              <a:t>F</a:t>
            </a:r>
            <a:r>
              <a:rPr lang="en-US" sz="3200" dirty="0" smtClean="0"/>
              <a:t>amily members</a:t>
            </a:r>
          </a:p>
          <a:p>
            <a:pPr marL="0" indent="0">
              <a:buNone/>
            </a:pPr>
            <a:endParaRPr lang="en-US" dirty="0" smtClean="0"/>
          </a:p>
          <a:p>
            <a:pPr marL="457200" lvl="1" indent="0">
              <a:buNone/>
            </a:pPr>
            <a:endParaRPr lang="en-US" dirty="0"/>
          </a:p>
        </p:txBody>
      </p:sp>
      <p:sp>
        <p:nvSpPr>
          <p:cNvPr id="7" name="Date Placeholder 6"/>
          <p:cNvSpPr>
            <a:spLocks noGrp="1"/>
          </p:cNvSpPr>
          <p:nvPr>
            <p:ph type="dt" sz="half" idx="10"/>
          </p:nvPr>
        </p:nvSpPr>
        <p:spPr/>
        <p:txBody>
          <a:bodyPr/>
          <a:lstStyle/>
          <a:p>
            <a:fld id="{1431B24D-CA6B-4416-8352-00817740C8B1}" type="datetime1">
              <a:rPr lang="en-US" smtClean="0"/>
              <a:t>10/10/2016</a:t>
            </a:fld>
            <a:endParaRPr lang="en-US" dirty="0"/>
          </a:p>
        </p:txBody>
      </p:sp>
    </p:spTree>
    <p:extLst>
      <p:ext uri="{BB962C8B-B14F-4D97-AF65-F5344CB8AC3E}">
        <p14:creationId xmlns:p14="http://schemas.microsoft.com/office/powerpoint/2010/main" val="3099279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dirty="0"/>
              <a:t>Who Facilitates and Who Assists?</a:t>
            </a:r>
          </a:p>
        </p:txBody>
      </p:sp>
      <p:sp>
        <p:nvSpPr>
          <p:cNvPr id="3" name="Content Placeholder 2"/>
          <p:cNvSpPr>
            <a:spLocks noGrp="1"/>
          </p:cNvSpPr>
          <p:nvPr>
            <p:ph idx="1"/>
          </p:nvPr>
        </p:nvSpPr>
        <p:spPr/>
        <p:txBody>
          <a:bodyPr>
            <a:normAutofit fontScale="85000" lnSpcReduction="10000"/>
          </a:bodyPr>
          <a:lstStyle/>
          <a:p>
            <a:r>
              <a:rPr lang="en-US" sz="3600" dirty="0" smtClean="0"/>
              <a:t>Suggested</a:t>
            </a:r>
            <a:r>
              <a:rPr lang="en-US" sz="3600" dirty="0"/>
              <a:t>: </a:t>
            </a:r>
          </a:p>
          <a:p>
            <a:pPr lvl="1"/>
            <a:endParaRPr lang="en-US" sz="3200" dirty="0" smtClean="0"/>
          </a:p>
          <a:p>
            <a:pPr lvl="1"/>
            <a:r>
              <a:rPr lang="en-US" sz="3200" dirty="0" smtClean="0"/>
              <a:t>Service </a:t>
            </a:r>
            <a:r>
              <a:rPr lang="en-US" sz="3200" dirty="0"/>
              <a:t>providers lead meetings</a:t>
            </a:r>
          </a:p>
          <a:p>
            <a:pPr lvl="2"/>
            <a:r>
              <a:rPr lang="en-US" sz="3200" dirty="0"/>
              <a:t>Knowledge about special needs populations</a:t>
            </a:r>
          </a:p>
          <a:p>
            <a:pPr lvl="2"/>
            <a:r>
              <a:rPr lang="en-US" sz="3200" dirty="0"/>
              <a:t>Know resources in the community</a:t>
            </a:r>
          </a:p>
          <a:p>
            <a:pPr lvl="1"/>
            <a:endParaRPr lang="en-US" sz="3200" dirty="0" smtClean="0"/>
          </a:p>
          <a:p>
            <a:pPr lvl="1"/>
            <a:r>
              <a:rPr lang="en-US" sz="3200" dirty="0" smtClean="0"/>
              <a:t>Parents </a:t>
            </a:r>
            <a:r>
              <a:rPr lang="en-US" sz="3200" dirty="0"/>
              <a:t>support the efforts</a:t>
            </a:r>
          </a:p>
          <a:p>
            <a:pPr marL="0" indent="0">
              <a:buNone/>
            </a:pPr>
            <a:endParaRPr lang="en-US" dirty="0" smtClean="0"/>
          </a:p>
          <a:p>
            <a:pPr marL="457200" lvl="1" indent="0">
              <a:buNone/>
            </a:pPr>
            <a:endParaRPr lang="en-US" dirty="0"/>
          </a:p>
        </p:txBody>
      </p:sp>
      <p:sp>
        <p:nvSpPr>
          <p:cNvPr id="7" name="Date Placeholder 6"/>
          <p:cNvSpPr>
            <a:spLocks noGrp="1"/>
          </p:cNvSpPr>
          <p:nvPr>
            <p:ph type="dt" sz="half" idx="10"/>
          </p:nvPr>
        </p:nvSpPr>
        <p:spPr/>
        <p:txBody>
          <a:bodyPr/>
          <a:lstStyle/>
          <a:p>
            <a:fld id="{84EB820F-3DFC-4362-A7CC-D5850216F962}" type="datetime1">
              <a:rPr lang="en-US" smtClean="0"/>
              <a:t>10/10/2016</a:t>
            </a:fld>
            <a:endParaRPr lang="en-US" dirty="0"/>
          </a:p>
        </p:txBody>
      </p:sp>
    </p:spTree>
    <p:extLst>
      <p:ext uri="{BB962C8B-B14F-4D97-AF65-F5344CB8AC3E}">
        <p14:creationId xmlns:p14="http://schemas.microsoft.com/office/powerpoint/2010/main" val="25810261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Parents</a:t>
            </a:r>
            <a:endParaRPr lang="en-US" sz="4800" b="1" dirty="0"/>
          </a:p>
        </p:txBody>
      </p:sp>
      <p:sp>
        <p:nvSpPr>
          <p:cNvPr id="3" name="Content Placeholder 2"/>
          <p:cNvSpPr>
            <a:spLocks noGrp="1"/>
          </p:cNvSpPr>
          <p:nvPr>
            <p:ph idx="1"/>
          </p:nvPr>
        </p:nvSpPr>
        <p:spPr/>
        <p:txBody>
          <a:bodyPr>
            <a:normAutofit fontScale="92500" lnSpcReduction="20000"/>
          </a:bodyPr>
          <a:lstStyle/>
          <a:p>
            <a:r>
              <a:rPr lang="en-US" sz="3600" dirty="0"/>
              <a:t>Parents are often the driving force in getting a </a:t>
            </a:r>
            <a:r>
              <a:rPr lang="en-US" sz="3600" dirty="0" smtClean="0"/>
              <a:t>SibShop </a:t>
            </a:r>
            <a:r>
              <a:rPr lang="en-US" sz="3600" dirty="0"/>
              <a:t>started, but they are not usually the best people to run the </a:t>
            </a:r>
            <a:r>
              <a:rPr lang="en-US" sz="3600" dirty="0" smtClean="0"/>
              <a:t>SibShops </a:t>
            </a:r>
            <a:r>
              <a:rPr lang="en-US" sz="3600" dirty="0"/>
              <a:t>their own children attend</a:t>
            </a:r>
            <a:r>
              <a:rPr lang="en-US" sz="3600" dirty="0" smtClean="0"/>
              <a:t>.</a:t>
            </a:r>
          </a:p>
          <a:p>
            <a:endParaRPr lang="en-US" sz="3600" dirty="0" smtClean="0"/>
          </a:p>
          <a:p>
            <a:r>
              <a:rPr lang="en-US" sz="3600" dirty="0" smtClean="0"/>
              <a:t>There </a:t>
            </a:r>
            <a:r>
              <a:rPr lang="en-US" sz="3600" dirty="0"/>
              <a:t>is plenty of behind-the-scenes work for parents to do to support a </a:t>
            </a:r>
            <a:r>
              <a:rPr lang="en-US" sz="3600" dirty="0" smtClean="0"/>
              <a:t>SibShop </a:t>
            </a:r>
            <a:r>
              <a:rPr lang="en-US" sz="3600" dirty="0"/>
              <a:t>effort.  </a:t>
            </a:r>
            <a:endParaRPr lang="en-US" sz="3600" dirty="0" smtClean="0"/>
          </a:p>
        </p:txBody>
      </p:sp>
      <p:sp>
        <p:nvSpPr>
          <p:cNvPr id="7" name="Date Placeholder 6"/>
          <p:cNvSpPr>
            <a:spLocks noGrp="1"/>
          </p:cNvSpPr>
          <p:nvPr>
            <p:ph type="dt" sz="half" idx="10"/>
          </p:nvPr>
        </p:nvSpPr>
        <p:spPr/>
        <p:txBody>
          <a:bodyPr/>
          <a:lstStyle/>
          <a:p>
            <a:fld id="{E880BCCE-EA20-464D-A9DF-E9F9B58FE955}" type="datetime1">
              <a:rPr lang="en-US" smtClean="0"/>
              <a:t>10/10/2016</a:t>
            </a:fld>
            <a:endParaRPr lang="en-US" dirty="0"/>
          </a:p>
        </p:txBody>
      </p:sp>
    </p:spTree>
    <p:extLst>
      <p:ext uri="{BB962C8B-B14F-4D97-AF65-F5344CB8AC3E}">
        <p14:creationId xmlns:p14="http://schemas.microsoft.com/office/powerpoint/2010/main" val="4161606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normAutofit fontScale="92500" lnSpcReduction="20000"/>
          </a:bodyPr>
          <a:lstStyle/>
          <a:p>
            <a:r>
              <a:rPr lang="en-US" sz="3600" b="1" cap="all" dirty="0"/>
              <a:t>Take Away:</a:t>
            </a:r>
            <a:r>
              <a:rPr lang="en-US" sz="3600" dirty="0"/>
              <a:t>  </a:t>
            </a:r>
          </a:p>
          <a:p>
            <a:pPr marL="0" indent="0">
              <a:buNone/>
            </a:pPr>
            <a:r>
              <a:rPr lang="en-US" dirty="0" smtClean="0"/>
              <a:t>	1. 	</a:t>
            </a:r>
            <a:r>
              <a:rPr lang="en-US" sz="3200" dirty="0" smtClean="0"/>
              <a:t>Families </a:t>
            </a:r>
            <a:r>
              <a:rPr lang="en-US" sz="3200" dirty="0"/>
              <a:t>will obtain an understanding of </a:t>
            </a:r>
            <a:r>
              <a:rPr lang="en-US" sz="3200" dirty="0" smtClean="0"/>
              <a:t>			what </a:t>
            </a:r>
            <a:r>
              <a:rPr lang="en-US" sz="3200" dirty="0" smtClean="0"/>
              <a:t>SibShops</a:t>
            </a:r>
            <a:r>
              <a:rPr lang="en-US" sz="3200" dirty="0" smtClean="0"/>
              <a:t> </a:t>
            </a:r>
            <a:r>
              <a:rPr lang="en-US" sz="3200" dirty="0"/>
              <a:t>have </a:t>
            </a:r>
            <a:r>
              <a:rPr lang="en-US" sz="3200" dirty="0" smtClean="0"/>
              <a:t>to offer </a:t>
            </a:r>
            <a:r>
              <a:rPr lang="en-US" sz="3200" dirty="0"/>
              <a:t>for the family </a:t>
            </a:r>
            <a:r>
              <a:rPr lang="en-US" sz="3200" dirty="0" smtClean="0"/>
              <a:t>			member </a:t>
            </a:r>
            <a:r>
              <a:rPr lang="en-US" sz="3200" dirty="0"/>
              <a:t>who </a:t>
            </a:r>
            <a:r>
              <a:rPr lang="en-US" sz="3200" dirty="0" smtClean="0"/>
              <a:t>will </a:t>
            </a:r>
            <a:r>
              <a:rPr lang="en-US" sz="3200" dirty="0"/>
              <a:t>have the </a:t>
            </a:r>
            <a:r>
              <a:rPr lang="en-US" sz="3200" dirty="0" smtClean="0"/>
              <a:t>longest-lasting 			relationship </a:t>
            </a:r>
            <a:r>
              <a:rPr lang="en-US" sz="3200" dirty="0"/>
              <a:t>with a </a:t>
            </a:r>
            <a:r>
              <a:rPr lang="en-US" sz="3200" dirty="0" smtClean="0"/>
              <a:t>person </a:t>
            </a:r>
            <a:r>
              <a:rPr lang="en-US" sz="3200" dirty="0"/>
              <a:t>who has a </a:t>
            </a:r>
            <a:r>
              <a:rPr lang="en-US" sz="3200" dirty="0" smtClean="0"/>
              <a:t>					disability </a:t>
            </a:r>
            <a:endParaRPr lang="en-US" sz="3200" dirty="0"/>
          </a:p>
          <a:p>
            <a:pPr marL="0" indent="0">
              <a:buNone/>
            </a:pPr>
            <a:endParaRPr lang="en-US" dirty="0" smtClean="0"/>
          </a:p>
          <a:p>
            <a:pPr marL="0" indent="0">
              <a:buNone/>
            </a:pPr>
            <a:r>
              <a:rPr lang="en-US" dirty="0" smtClean="0"/>
              <a:t>	</a:t>
            </a:r>
            <a:r>
              <a:rPr lang="en-US" sz="3200" dirty="0" smtClean="0"/>
              <a:t>2</a:t>
            </a:r>
            <a:r>
              <a:rPr lang="en-US" sz="3200" dirty="0"/>
              <a:t>. </a:t>
            </a:r>
            <a:r>
              <a:rPr lang="en-US" sz="3200" dirty="0" smtClean="0"/>
              <a:t>	Families </a:t>
            </a:r>
            <a:r>
              <a:rPr lang="en-US" sz="3200" dirty="0"/>
              <a:t>will find out how to register for </a:t>
            </a:r>
            <a:r>
              <a:rPr lang="en-US" sz="3200" dirty="0" smtClean="0"/>
              <a:t>				upcoming </a:t>
            </a:r>
            <a:r>
              <a:rPr lang="en-US" sz="3200" dirty="0" smtClean="0"/>
              <a:t>SibShops</a:t>
            </a:r>
            <a:r>
              <a:rPr lang="en-US" sz="3200" dirty="0" smtClean="0"/>
              <a:t> </a:t>
            </a:r>
            <a:r>
              <a:rPr lang="en-US" sz="3200" dirty="0"/>
              <a:t>in </a:t>
            </a:r>
            <a:r>
              <a:rPr lang="en-US" sz="3200" dirty="0" smtClean="0"/>
              <a:t>St </a:t>
            </a:r>
            <a:r>
              <a:rPr lang="en-US" sz="3200" dirty="0"/>
              <a:t>Johns County. </a:t>
            </a:r>
          </a:p>
          <a:p>
            <a:pPr marL="0" indent="0">
              <a:buNone/>
            </a:pPr>
            <a:endParaRPr lang="en-US" dirty="0"/>
          </a:p>
          <a:p>
            <a:endParaRPr lang="en-US" dirty="0"/>
          </a:p>
        </p:txBody>
      </p:sp>
      <p:sp>
        <p:nvSpPr>
          <p:cNvPr id="7" name="Date Placeholder 6"/>
          <p:cNvSpPr>
            <a:spLocks noGrp="1"/>
          </p:cNvSpPr>
          <p:nvPr>
            <p:ph type="dt" sz="half" idx="10"/>
          </p:nvPr>
        </p:nvSpPr>
        <p:spPr/>
        <p:txBody>
          <a:bodyPr/>
          <a:lstStyle/>
          <a:p>
            <a:fld id="{232334EE-9674-43B9-BDE3-48E639C030C0}" type="datetime1">
              <a:rPr lang="en-US" smtClean="0"/>
              <a:t>10/10/2016</a:t>
            </a:fld>
            <a:endParaRPr lang="en-US" dirty="0"/>
          </a:p>
        </p:txBody>
      </p:sp>
    </p:spTree>
    <p:extLst>
      <p:ext uri="{BB962C8B-B14F-4D97-AF65-F5344CB8AC3E}">
        <p14:creationId xmlns:p14="http://schemas.microsoft.com/office/powerpoint/2010/main" val="4085918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1"/>
            <a:r>
              <a:rPr lang="en-US" sz="3500" dirty="0" smtClean="0"/>
              <a:t>The </a:t>
            </a:r>
            <a:r>
              <a:rPr lang="en-US" sz="3500" dirty="0"/>
              <a:t>facilitator who is a service provider will know about the special needs represented in the group and about services available in the community.  </a:t>
            </a:r>
            <a:endParaRPr lang="en-US" sz="3500" dirty="0" smtClean="0"/>
          </a:p>
          <a:p>
            <a:pPr lvl="1"/>
            <a:endParaRPr lang="en-US" sz="3500" dirty="0" smtClean="0"/>
          </a:p>
          <a:p>
            <a:pPr lvl="1"/>
            <a:r>
              <a:rPr lang="en-US" sz="3600" dirty="0"/>
              <a:t>We very much like having adult sibs as SibShop facilitators--and adult sibs tell us that they get much out of running the program.  </a:t>
            </a:r>
          </a:p>
        </p:txBody>
      </p:sp>
      <p:sp>
        <p:nvSpPr>
          <p:cNvPr id="7" name="Date Placeholder 6"/>
          <p:cNvSpPr>
            <a:spLocks noGrp="1"/>
          </p:cNvSpPr>
          <p:nvPr>
            <p:ph type="dt" sz="half" idx="10"/>
          </p:nvPr>
        </p:nvSpPr>
        <p:spPr/>
        <p:txBody>
          <a:bodyPr/>
          <a:lstStyle/>
          <a:p>
            <a:fld id="{D75FC7A6-822D-4275-86E2-976946F5D7FB}" type="datetime1">
              <a:rPr lang="en-US" smtClean="0"/>
              <a:t>10/10/2016</a:t>
            </a:fld>
            <a:endParaRPr lang="en-US" dirty="0"/>
          </a:p>
        </p:txBody>
      </p:sp>
      <p:sp>
        <p:nvSpPr>
          <p:cNvPr id="5" name="Title 1"/>
          <p:cNvSpPr>
            <a:spLocks noGrp="1"/>
          </p:cNvSpPr>
          <p:nvPr>
            <p:ph type="title"/>
          </p:nvPr>
        </p:nvSpPr>
        <p:spPr/>
        <p:txBody>
          <a:bodyPr>
            <a:normAutofit/>
          </a:bodyPr>
          <a:lstStyle/>
          <a:p>
            <a:pPr algn="ctr"/>
            <a:r>
              <a:rPr lang="en-US" sz="4800" b="1" dirty="0" smtClean="0"/>
              <a:t>Facilitators</a:t>
            </a:r>
            <a:endParaRPr lang="en-US" sz="4800" b="1" dirty="0"/>
          </a:p>
        </p:txBody>
      </p:sp>
    </p:spTree>
    <p:extLst>
      <p:ext uri="{BB962C8B-B14F-4D97-AF65-F5344CB8AC3E}">
        <p14:creationId xmlns:p14="http://schemas.microsoft.com/office/powerpoint/2010/main" val="4153284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Facilitators</a:t>
            </a:r>
            <a:endParaRPr lang="en-US" sz="4800" b="1" dirty="0"/>
          </a:p>
        </p:txBody>
      </p:sp>
      <p:sp>
        <p:nvSpPr>
          <p:cNvPr id="3" name="Content Placeholder 2"/>
          <p:cNvSpPr>
            <a:spLocks noGrp="1"/>
          </p:cNvSpPr>
          <p:nvPr>
            <p:ph idx="1"/>
          </p:nvPr>
        </p:nvSpPr>
        <p:spPr/>
        <p:txBody>
          <a:bodyPr>
            <a:normAutofit fontScale="62500" lnSpcReduction="20000"/>
          </a:bodyPr>
          <a:lstStyle/>
          <a:p>
            <a:pPr lvl="1"/>
            <a:r>
              <a:rPr lang="en-US" sz="4600" dirty="0"/>
              <a:t>Regardless of whether the facilitator is a family member or service provider, we seek certain qualities in a good SibShop facilitator.  </a:t>
            </a:r>
          </a:p>
          <a:p>
            <a:pPr lvl="1"/>
            <a:endParaRPr lang="en-US" sz="3200" dirty="0" smtClean="0"/>
          </a:p>
          <a:p>
            <a:pPr lvl="1"/>
            <a:r>
              <a:rPr lang="en-US" sz="3500" dirty="0" smtClean="0"/>
              <a:t>We </a:t>
            </a:r>
            <a:r>
              <a:rPr lang="en-US" sz="3500" dirty="0"/>
              <a:t>want them to truly enjoy the company of kids </a:t>
            </a:r>
            <a:endParaRPr lang="en-US" sz="3500" dirty="0" smtClean="0"/>
          </a:p>
          <a:p>
            <a:pPr lvl="1"/>
            <a:r>
              <a:rPr lang="en-US" sz="3500" dirty="0" smtClean="0"/>
              <a:t>Have </a:t>
            </a:r>
            <a:r>
              <a:rPr lang="en-US" sz="3500" dirty="0"/>
              <a:t>had experience working with </a:t>
            </a:r>
            <a:r>
              <a:rPr lang="en-US" sz="3500" dirty="0" smtClean="0"/>
              <a:t>kids</a:t>
            </a:r>
          </a:p>
          <a:p>
            <a:pPr lvl="1"/>
            <a:r>
              <a:rPr lang="en-US" sz="3500" dirty="0" smtClean="0"/>
              <a:t>Be </a:t>
            </a:r>
            <a:r>
              <a:rPr lang="en-US" sz="3500" dirty="0"/>
              <a:t>especially good </a:t>
            </a:r>
            <a:r>
              <a:rPr lang="en-US" sz="3500" dirty="0" smtClean="0"/>
              <a:t>listeners </a:t>
            </a:r>
          </a:p>
          <a:p>
            <a:pPr lvl="1"/>
            <a:r>
              <a:rPr lang="en-US" sz="3500" dirty="0" smtClean="0"/>
              <a:t>Have </a:t>
            </a:r>
            <a:r>
              <a:rPr lang="en-US" sz="3500" dirty="0"/>
              <a:t>the ability to convey a sense of joy, wonder, and fun.</a:t>
            </a:r>
            <a:br>
              <a:rPr lang="en-US" sz="3500" dirty="0"/>
            </a:br>
            <a:endParaRPr lang="en-US" sz="3500" dirty="0"/>
          </a:p>
        </p:txBody>
      </p:sp>
      <p:sp>
        <p:nvSpPr>
          <p:cNvPr id="7" name="Date Placeholder 6"/>
          <p:cNvSpPr>
            <a:spLocks noGrp="1"/>
          </p:cNvSpPr>
          <p:nvPr>
            <p:ph type="dt" sz="half" idx="10"/>
          </p:nvPr>
        </p:nvSpPr>
        <p:spPr/>
        <p:txBody>
          <a:bodyPr/>
          <a:lstStyle/>
          <a:p>
            <a:fld id="{64DA5385-F690-4C6B-828A-F05F1FD0520A}" type="datetime1">
              <a:rPr lang="en-US" smtClean="0"/>
              <a:t>10/10/2016</a:t>
            </a:fld>
            <a:endParaRPr lang="en-US" dirty="0"/>
          </a:p>
        </p:txBody>
      </p:sp>
    </p:spTree>
    <p:extLst>
      <p:ext uri="{BB962C8B-B14F-4D97-AF65-F5344CB8AC3E}">
        <p14:creationId xmlns:p14="http://schemas.microsoft.com/office/powerpoint/2010/main" val="37451638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Qualities </a:t>
            </a:r>
            <a:r>
              <a:rPr lang="en-US" sz="4800" b="1" dirty="0"/>
              <a:t>of A SibShop Facilitator</a:t>
            </a:r>
            <a:br>
              <a:rPr lang="en-US" sz="4800" b="1" dirty="0"/>
            </a:br>
            <a:endParaRPr lang="en-US" sz="4800" b="1" dirty="0"/>
          </a:p>
        </p:txBody>
      </p:sp>
      <p:sp>
        <p:nvSpPr>
          <p:cNvPr id="3" name="Content Placeholder 2"/>
          <p:cNvSpPr>
            <a:spLocks noGrp="1"/>
          </p:cNvSpPr>
          <p:nvPr>
            <p:ph idx="1"/>
          </p:nvPr>
        </p:nvSpPr>
        <p:spPr/>
        <p:txBody>
          <a:bodyPr/>
          <a:lstStyle/>
          <a:p>
            <a:r>
              <a:rPr lang="en-US" dirty="0" smtClean="0"/>
              <a:t>Must be trained***</a:t>
            </a:r>
          </a:p>
          <a:p>
            <a:pPr lvl="1"/>
            <a:r>
              <a:rPr lang="en-US" dirty="0" smtClean="0"/>
              <a:t>SibShops training </a:t>
            </a:r>
          </a:p>
          <a:p>
            <a:r>
              <a:rPr lang="en-US" dirty="0" smtClean="0"/>
              <a:t>Must have </a:t>
            </a:r>
            <a:r>
              <a:rPr lang="en-US" dirty="0"/>
              <a:t>experience working with </a:t>
            </a:r>
            <a:r>
              <a:rPr lang="en-US" dirty="0" smtClean="0"/>
              <a:t>children</a:t>
            </a:r>
          </a:p>
          <a:p>
            <a:pPr marL="228600" lvl="1">
              <a:spcBef>
                <a:spcPts val="1000"/>
              </a:spcBef>
            </a:pPr>
            <a:r>
              <a:rPr lang="en-US" sz="2800" dirty="0"/>
              <a:t>Enjoy the company of </a:t>
            </a:r>
            <a:r>
              <a:rPr lang="en-US" sz="2800" dirty="0" smtClean="0"/>
              <a:t>children</a:t>
            </a:r>
            <a:endParaRPr lang="en-US" sz="2800" dirty="0"/>
          </a:p>
          <a:p>
            <a:r>
              <a:rPr lang="en-US" dirty="0" smtClean="0"/>
              <a:t>Be able to play games, sing songs, express joy, and be curious, </a:t>
            </a:r>
          </a:p>
          <a:p>
            <a:r>
              <a:rPr lang="en-US" dirty="0" smtClean="0"/>
              <a:t>Be a good listener</a:t>
            </a:r>
          </a:p>
          <a:p>
            <a:r>
              <a:rPr lang="en-US" dirty="0" smtClean="0"/>
              <a:t>Have a sense of humor</a:t>
            </a:r>
          </a:p>
          <a:p>
            <a:r>
              <a:rPr lang="en-US" dirty="0" smtClean="0"/>
              <a:t>Be respectful of all participants</a:t>
            </a:r>
          </a:p>
          <a:p>
            <a:pPr marL="0" indent="0">
              <a:buNone/>
            </a:pPr>
            <a:endParaRPr lang="en-US" dirty="0"/>
          </a:p>
        </p:txBody>
      </p:sp>
      <p:sp>
        <p:nvSpPr>
          <p:cNvPr id="7" name="Date Placeholder 6"/>
          <p:cNvSpPr>
            <a:spLocks noGrp="1"/>
          </p:cNvSpPr>
          <p:nvPr>
            <p:ph type="dt" sz="half" idx="10"/>
          </p:nvPr>
        </p:nvSpPr>
        <p:spPr/>
        <p:txBody>
          <a:bodyPr/>
          <a:lstStyle/>
          <a:p>
            <a:fld id="{3079FDB6-5978-43AD-A1C7-5D1E33B18D3A}" type="datetime1">
              <a:rPr lang="en-US" smtClean="0"/>
              <a:t>10/10/2016</a:t>
            </a:fld>
            <a:endParaRPr lang="en-US" dirty="0"/>
          </a:p>
        </p:txBody>
      </p:sp>
    </p:spTree>
    <p:extLst>
      <p:ext uri="{BB962C8B-B14F-4D97-AF65-F5344CB8AC3E}">
        <p14:creationId xmlns:p14="http://schemas.microsoft.com/office/powerpoint/2010/main" val="2052600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smtClean="0"/>
              <a:t>What Is The Optimal </a:t>
            </a:r>
            <a:r>
              <a:rPr lang="en-US" sz="4800" b="1" dirty="0"/>
              <a:t>N</a:t>
            </a:r>
            <a:r>
              <a:rPr lang="en-US" sz="4800" b="1" dirty="0" smtClean="0"/>
              <a:t>umber for A SibShop?</a:t>
            </a:r>
            <a:endParaRPr lang="en-US" sz="4800" b="1" dirty="0"/>
          </a:p>
        </p:txBody>
      </p:sp>
      <p:sp>
        <p:nvSpPr>
          <p:cNvPr id="3" name="Content Placeholder 2"/>
          <p:cNvSpPr>
            <a:spLocks noGrp="1"/>
          </p:cNvSpPr>
          <p:nvPr>
            <p:ph idx="1"/>
          </p:nvPr>
        </p:nvSpPr>
        <p:spPr/>
        <p:txBody>
          <a:bodyPr/>
          <a:lstStyle/>
          <a:p>
            <a:endParaRPr lang="en-US" sz="3600" dirty="0" smtClean="0"/>
          </a:p>
          <a:p>
            <a:r>
              <a:rPr lang="en-US" sz="3600" dirty="0" smtClean="0"/>
              <a:t>Ideally, 12 - 20 children</a:t>
            </a:r>
          </a:p>
          <a:p>
            <a:endParaRPr lang="en-US" sz="3600" dirty="0" smtClean="0"/>
          </a:p>
          <a:p>
            <a:r>
              <a:rPr lang="en-US" sz="3600" dirty="0" smtClean="0"/>
              <a:t>Less than 12 children?</a:t>
            </a:r>
          </a:p>
          <a:p>
            <a:pPr lvl="1"/>
            <a:r>
              <a:rPr lang="en-US" sz="3200" dirty="0"/>
              <a:t>C</a:t>
            </a:r>
            <a:r>
              <a:rPr lang="en-US" sz="3200" dirty="0" smtClean="0"/>
              <a:t>an have 5 children and still be successful!</a:t>
            </a:r>
          </a:p>
          <a:p>
            <a:pPr marL="457200" lvl="1" indent="0">
              <a:buNone/>
            </a:pPr>
            <a:endParaRPr lang="en-US" dirty="0"/>
          </a:p>
        </p:txBody>
      </p:sp>
      <p:sp>
        <p:nvSpPr>
          <p:cNvPr id="7" name="Date Placeholder 6"/>
          <p:cNvSpPr>
            <a:spLocks noGrp="1"/>
          </p:cNvSpPr>
          <p:nvPr>
            <p:ph type="dt" sz="half" idx="10"/>
          </p:nvPr>
        </p:nvSpPr>
        <p:spPr/>
        <p:txBody>
          <a:bodyPr/>
          <a:lstStyle/>
          <a:p>
            <a:fld id="{570F727A-66ED-4A27-9B99-354BE7C1F103}" type="datetime1">
              <a:rPr lang="en-US" smtClean="0"/>
              <a:t>10/10/2016</a:t>
            </a:fld>
            <a:endParaRPr lang="en-US" dirty="0"/>
          </a:p>
        </p:txBody>
      </p:sp>
    </p:spTree>
    <p:extLst>
      <p:ext uri="{BB962C8B-B14F-4D97-AF65-F5344CB8AC3E}">
        <p14:creationId xmlns:p14="http://schemas.microsoft.com/office/powerpoint/2010/main" val="33944315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When Are SibShops Offered?</a:t>
            </a:r>
            <a:endParaRPr lang="en-US" sz="4800" b="1" dirty="0"/>
          </a:p>
        </p:txBody>
      </p:sp>
      <p:sp>
        <p:nvSpPr>
          <p:cNvPr id="3" name="Content Placeholder 2"/>
          <p:cNvSpPr>
            <a:spLocks noGrp="1"/>
          </p:cNvSpPr>
          <p:nvPr>
            <p:ph idx="1"/>
          </p:nvPr>
        </p:nvSpPr>
        <p:spPr/>
        <p:txBody>
          <a:bodyPr>
            <a:normAutofit fontScale="77500" lnSpcReduction="20000"/>
          </a:bodyPr>
          <a:lstStyle/>
          <a:p>
            <a:r>
              <a:rPr lang="en-US" sz="2800" dirty="0" smtClean="0"/>
              <a:t>After school</a:t>
            </a:r>
          </a:p>
          <a:p>
            <a:endParaRPr lang="en-US" sz="2800" dirty="0" smtClean="0"/>
          </a:p>
          <a:p>
            <a:r>
              <a:rPr lang="en-US" sz="2800" dirty="0" smtClean="0"/>
              <a:t>Early release day</a:t>
            </a:r>
          </a:p>
          <a:p>
            <a:endParaRPr lang="en-US" sz="2800" dirty="0" smtClean="0"/>
          </a:p>
          <a:p>
            <a:r>
              <a:rPr lang="en-US" sz="2800" dirty="0" smtClean="0"/>
              <a:t>Teacher planning/work days</a:t>
            </a:r>
          </a:p>
          <a:p>
            <a:endParaRPr lang="en-US" sz="2800" dirty="0" smtClean="0"/>
          </a:p>
          <a:p>
            <a:r>
              <a:rPr lang="en-US" sz="2800" dirty="0" smtClean="0"/>
              <a:t>Saturday’s</a:t>
            </a:r>
          </a:p>
          <a:p>
            <a:pPr lvl="1"/>
            <a:r>
              <a:rPr lang="en-US" sz="2400" dirty="0" smtClean="0"/>
              <a:t>Time:</a:t>
            </a:r>
          </a:p>
          <a:p>
            <a:pPr lvl="2"/>
            <a:r>
              <a:rPr lang="en-US" sz="2400" dirty="0"/>
              <a:t>W</a:t>
            </a:r>
            <a:r>
              <a:rPr lang="en-US" sz="2400" dirty="0" smtClean="0"/>
              <a:t>ant </a:t>
            </a:r>
            <a:r>
              <a:rPr lang="en-US" sz="2400" dirty="0"/>
              <a:t>to have ample time for: information sharing activities, </a:t>
            </a:r>
            <a:r>
              <a:rPr lang="en-US" sz="2400" dirty="0" smtClean="0"/>
              <a:t>discussions</a:t>
            </a:r>
            <a:r>
              <a:rPr lang="en-US" sz="2400" dirty="0"/>
              <a:t>, </a:t>
            </a:r>
            <a:r>
              <a:rPr lang="en-US" sz="2400" dirty="0" smtClean="0"/>
              <a:t>games, songs</a:t>
            </a:r>
            <a:r>
              <a:rPr lang="en-US" sz="2400" dirty="0"/>
              <a:t>, </a:t>
            </a:r>
            <a:r>
              <a:rPr lang="en-US" sz="2400" dirty="0" smtClean="0"/>
              <a:t>crafts, and food/snacks</a:t>
            </a:r>
            <a:endParaRPr lang="en-US" sz="2400" dirty="0"/>
          </a:p>
          <a:p>
            <a:pPr marL="457200" lvl="1" indent="0">
              <a:buNone/>
            </a:pPr>
            <a:endParaRPr lang="en-US" dirty="0" smtClean="0"/>
          </a:p>
          <a:p>
            <a:pPr lvl="1"/>
            <a:endParaRPr lang="en-US" dirty="0"/>
          </a:p>
        </p:txBody>
      </p:sp>
      <p:sp>
        <p:nvSpPr>
          <p:cNvPr id="7" name="Date Placeholder 6"/>
          <p:cNvSpPr>
            <a:spLocks noGrp="1"/>
          </p:cNvSpPr>
          <p:nvPr>
            <p:ph type="dt" sz="half" idx="10"/>
          </p:nvPr>
        </p:nvSpPr>
        <p:spPr/>
        <p:txBody>
          <a:bodyPr/>
          <a:lstStyle/>
          <a:p>
            <a:fld id="{D203DF87-5B15-4F10-98EF-992E4D67F2C8}" type="datetime1">
              <a:rPr lang="en-US" smtClean="0"/>
              <a:t>10/10/2016</a:t>
            </a:fld>
            <a:endParaRPr lang="en-US" dirty="0"/>
          </a:p>
        </p:txBody>
      </p:sp>
    </p:spTree>
    <p:extLst>
      <p:ext uri="{BB962C8B-B14F-4D97-AF65-F5344CB8AC3E}">
        <p14:creationId xmlns:p14="http://schemas.microsoft.com/office/powerpoint/2010/main" val="41609753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676021" cy="1325563"/>
          </a:xfrm>
        </p:spPr>
        <p:txBody>
          <a:bodyPr>
            <a:noAutofit/>
          </a:bodyPr>
          <a:lstStyle/>
          <a:p>
            <a:pPr algn="ctr"/>
            <a:r>
              <a:rPr lang="en-US" sz="4800" b="1" dirty="0" smtClean="0"/>
              <a:t>What Are the Goals of </a:t>
            </a:r>
            <a:r>
              <a:rPr lang="en-US" sz="4800" b="1" dirty="0"/>
              <a:t>t</a:t>
            </a:r>
            <a:r>
              <a:rPr lang="en-US" sz="4800" b="1" dirty="0" smtClean="0"/>
              <a:t>he SibShop Model?</a:t>
            </a:r>
            <a:endParaRPr lang="en-US" sz="4800" b="1" dirty="0"/>
          </a:p>
        </p:txBody>
      </p:sp>
      <p:sp>
        <p:nvSpPr>
          <p:cNvPr id="3" name="Content Placeholder 2"/>
          <p:cNvSpPr>
            <a:spLocks noGrp="1"/>
          </p:cNvSpPr>
          <p:nvPr>
            <p:ph idx="1"/>
          </p:nvPr>
        </p:nvSpPr>
        <p:spPr>
          <a:xfrm>
            <a:off x="0" y="1825625"/>
            <a:ext cx="12192000" cy="4351338"/>
          </a:xfrm>
        </p:spPr>
        <p:txBody>
          <a:bodyPr>
            <a:normAutofit fontScale="85000" lnSpcReduction="10000"/>
          </a:bodyPr>
          <a:lstStyle/>
          <a:p>
            <a:r>
              <a:rPr lang="en-US" sz="3600" dirty="0" smtClean="0"/>
              <a:t>Provide siblings of children with special needs opportunities</a:t>
            </a:r>
            <a:endParaRPr lang="en-US" sz="3600" dirty="0"/>
          </a:p>
          <a:p>
            <a:pPr lvl="1"/>
            <a:r>
              <a:rPr lang="en-US" sz="3200" dirty="0" smtClean="0"/>
              <a:t>To meet other siblings in a relaxed, recreational setting</a:t>
            </a:r>
          </a:p>
          <a:p>
            <a:pPr lvl="2"/>
            <a:r>
              <a:rPr lang="en-US" dirty="0" smtClean="0"/>
              <a:t>Reducing the feeling of isolation</a:t>
            </a:r>
          </a:p>
          <a:p>
            <a:pPr lvl="2"/>
            <a:r>
              <a:rPr lang="en-US" dirty="0" smtClean="0"/>
              <a:t>Promoting informal sharing and friendships </a:t>
            </a:r>
          </a:p>
          <a:p>
            <a:pPr lvl="1"/>
            <a:r>
              <a:rPr lang="en-US" sz="3200" dirty="0" smtClean="0"/>
              <a:t>To discuss common feelings, concerns, and joys</a:t>
            </a:r>
          </a:p>
          <a:p>
            <a:pPr lvl="1"/>
            <a:r>
              <a:rPr lang="en-US" sz="3200" dirty="0" smtClean="0"/>
              <a:t>To learn from each other and how to handle situations commonly experienced/shared by siblings of children with special needs</a:t>
            </a:r>
          </a:p>
          <a:p>
            <a:pPr lvl="1"/>
            <a:r>
              <a:rPr lang="en-US" sz="3200" dirty="0" smtClean="0"/>
              <a:t>To learn more about their siblings disability and how it impacts their lives</a:t>
            </a:r>
          </a:p>
          <a:p>
            <a:pPr lvl="1"/>
            <a:r>
              <a:rPr lang="en-US" sz="3200" dirty="0" smtClean="0"/>
              <a:t>To share what’s learned with others</a:t>
            </a:r>
          </a:p>
          <a:p>
            <a:pPr marL="457200" lvl="1" indent="0">
              <a:buNone/>
            </a:pPr>
            <a:endParaRPr lang="en-US" dirty="0"/>
          </a:p>
        </p:txBody>
      </p:sp>
      <p:sp>
        <p:nvSpPr>
          <p:cNvPr id="7" name="Date Placeholder 6"/>
          <p:cNvSpPr>
            <a:spLocks noGrp="1"/>
          </p:cNvSpPr>
          <p:nvPr>
            <p:ph type="dt" sz="half" idx="10"/>
          </p:nvPr>
        </p:nvSpPr>
        <p:spPr/>
        <p:txBody>
          <a:bodyPr/>
          <a:lstStyle/>
          <a:p>
            <a:fld id="{FDF3C385-F29D-46CE-AF4E-1A34CC0DAD06}" type="datetime1">
              <a:rPr lang="en-US" smtClean="0"/>
              <a:t>10/10/2016</a:t>
            </a:fld>
            <a:endParaRPr lang="en-US" dirty="0"/>
          </a:p>
        </p:txBody>
      </p:sp>
    </p:spTree>
    <p:extLst>
      <p:ext uri="{BB962C8B-B14F-4D97-AF65-F5344CB8AC3E}">
        <p14:creationId xmlns:p14="http://schemas.microsoft.com/office/powerpoint/2010/main" val="38599043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Autofit/>
          </a:bodyPr>
          <a:lstStyle/>
          <a:p>
            <a:pPr algn="ctr"/>
            <a:r>
              <a:rPr lang="en-US" sz="4800" b="1" dirty="0" smtClean="0"/>
              <a:t>What Are the Goals of </a:t>
            </a:r>
            <a:r>
              <a:rPr lang="en-US" sz="4800" b="1" dirty="0"/>
              <a:t>t</a:t>
            </a:r>
            <a:r>
              <a:rPr lang="en-US" sz="4800" b="1" dirty="0" smtClean="0"/>
              <a:t>he SibShop Model?</a:t>
            </a:r>
            <a:endParaRPr lang="en-US" sz="4800" b="1" dirty="0"/>
          </a:p>
        </p:txBody>
      </p:sp>
      <p:sp>
        <p:nvSpPr>
          <p:cNvPr id="3" name="Content Placeholder 2"/>
          <p:cNvSpPr>
            <a:spLocks noGrp="1"/>
          </p:cNvSpPr>
          <p:nvPr>
            <p:ph idx="1"/>
          </p:nvPr>
        </p:nvSpPr>
        <p:spPr/>
        <p:txBody>
          <a:bodyPr/>
          <a:lstStyle/>
          <a:p>
            <a:endParaRPr lang="en-US" dirty="0" smtClean="0"/>
          </a:p>
          <a:p>
            <a:r>
              <a:rPr lang="en-US" sz="3600" dirty="0" smtClean="0"/>
              <a:t>Provides parents and other professionals an opportunity to learn more about the concerns, views, and visions frequently experienced by siblings of children with special needs</a:t>
            </a:r>
            <a:endParaRPr lang="en-US" sz="3600" dirty="0"/>
          </a:p>
        </p:txBody>
      </p:sp>
      <p:sp>
        <p:nvSpPr>
          <p:cNvPr id="7" name="Date Placeholder 6"/>
          <p:cNvSpPr>
            <a:spLocks noGrp="1"/>
          </p:cNvSpPr>
          <p:nvPr>
            <p:ph type="dt" sz="half" idx="10"/>
          </p:nvPr>
        </p:nvSpPr>
        <p:spPr/>
        <p:txBody>
          <a:bodyPr/>
          <a:lstStyle/>
          <a:p>
            <a:fld id="{79781DE1-DC73-449B-AA45-C1D94BAFAC69}" type="datetime1">
              <a:rPr lang="en-US" smtClean="0"/>
              <a:t>10/10/2016</a:t>
            </a:fld>
            <a:endParaRPr lang="en-US" dirty="0"/>
          </a:p>
        </p:txBody>
      </p:sp>
    </p:spTree>
    <p:extLst>
      <p:ext uri="{BB962C8B-B14F-4D97-AF65-F5344CB8AC3E}">
        <p14:creationId xmlns:p14="http://schemas.microsoft.com/office/powerpoint/2010/main" val="33991224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a:bodyPr>
          <a:lstStyle/>
          <a:p>
            <a:pPr algn="ctr"/>
            <a:r>
              <a:rPr lang="en-US" sz="4800" b="1" dirty="0" smtClean="0"/>
              <a:t>Are There Any Guarantees?</a:t>
            </a:r>
            <a:endParaRPr lang="en-US" sz="4800" b="1" dirty="0"/>
          </a:p>
        </p:txBody>
      </p:sp>
      <p:sp>
        <p:nvSpPr>
          <p:cNvPr id="3" name="Content Placeholder 2"/>
          <p:cNvSpPr>
            <a:spLocks noGrp="1"/>
          </p:cNvSpPr>
          <p:nvPr>
            <p:ph idx="1"/>
          </p:nvPr>
        </p:nvSpPr>
        <p:spPr/>
        <p:txBody>
          <a:bodyPr>
            <a:normAutofit fontScale="62500" lnSpcReduction="20000"/>
          </a:bodyPr>
          <a:lstStyle/>
          <a:p>
            <a:r>
              <a:rPr lang="en-US" sz="4500" dirty="0"/>
              <a:t>Parent Assurance</a:t>
            </a:r>
          </a:p>
          <a:p>
            <a:pPr lvl="1"/>
            <a:r>
              <a:rPr lang="en-US" sz="3200" dirty="0" smtClean="0"/>
              <a:t>When a parent sends their child(ren) to a SibShop, they are sending them to a program that is true to the spirit and goals of the SibShop model</a:t>
            </a:r>
          </a:p>
          <a:p>
            <a:r>
              <a:rPr lang="en-US" sz="4500" dirty="0" smtClean="0"/>
              <a:t>Child Assurance</a:t>
            </a:r>
          </a:p>
          <a:p>
            <a:pPr lvl="1"/>
            <a:r>
              <a:rPr lang="en-US" sz="3500" dirty="0" smtClean="0"/>
              <a:t>Good time</a:t>
            </a:r>
          </a:p>
          <a:p>
            <a:endParaRPr lang="en-US" sz="3600" dirty="0" smtClean="0"/>
          </a:p>
          <a:p>
            <a:r>
              <a:rPr lang="en-US" sz="4500" dirty="0" smtClean="0"/>
              <a:t>SibShop Trademark</a:t>
            </a:r>
          </a:p>
          <a:p>
            <a:pPr lvl="1"/>
            <a:r>
              <a:rPr lang="en-US" sz="3500" dirty="0" smtClean="0"/>
              <a:t>The program must be </a:t>
            </a:r>
            <a:r>
              <a:rPr lang="en-US" sz="3500" dirty="0"/>
              <a:t>registered </a:t>
            </a:r>
            <a:r>
              <a:rPr lang="en-US" sz="3500" dirty="0" smtClean="0"/>
              <a:t>in </a:t>
            </a:r>
            <a:r>
              <a:rPr lang="en-US" sz="3500" dirty="0"/>
              <a:t>order for a </a:t>
            </a:r>
            <a:r>
              <a:rPr lang="en-US" sz="3500" dirty="0" smtClean="0"/>
              <a:t>SibShop </a:t>
            </a:r>
            <a:r>
              <a:rPr lang="en-US" sz="3500" dirty="0"/>
              <a:t>to call itself a </a:t>
            </a:r>
            <a:r>
              <a:rPr lang="en-US" sz="3500" dirty="0" smtClean="0"/>
              <a:t>“SibShop”</a:t>
            </a:r>
            <a:endParaRPr lang="en-US" sz="3500" dirty="0"/>
          </a:p>
          <a:p>
            <a:pPr lvl="1"/>
            <a:endParaRPr lang="en-US" dirty="0"/>
          </a:p>
        </p:txBody>
      </p:sp>
      <p:sp>
        <p:nvSpPr>
          <p:cNvPr id="7" name="Date Placeholder 6"/>
          <p:cNvSpPr>
            <a:spLocks noGrp="1"/>
          </p:cNvSpPr>
          <p:nvPr>
            <p:ph type="dt" sz="half" idx="10"/>
          </p:nvPr>
        </p:nvSpPr>
        <p:spPr/>
        <p:txBody>
          <a:bodyPr/>
          <a:lstStyle/>
          <a:p>
            <a:fld id="{5F887947-27D7-44C4-A1C1-B67B8BBC8504}" type="datetime1">
              <a:rPr lang="en-US" smtClean="0"/>
              <a:t>10/10/2016</a:t>
            </a:fld>
            <a:endParaRPr lang="en-US" dirty="0"/>
          </a:p>
        </p:txBody>
      </p:sp>
    </p:spTree>
    <p:extLst>
      <p:ext uri="{BB962C8B-B14F-4D97-AF65-F5344CB8AC3E}">
        <p14:creationId xmlns:p14="http://schemas.microsoft.com/office/powerpoint/2010/main" val="14361276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b="1" dirty="0" smtClean="0"/>
              <a:t>How Often Are SibShops Held?</a:t>
            </a:r>
            <a:endParaRPr lang="en-US" sz="4800" b="1" dirty="0"/>
          </a:p>
        </p:txBody>
      </p:sp>
      <p:sp>
        <p:nvSpPr>
          <p:cNvPr id="3" name="Content Placeholder 2"/>
          <p:cNvSpPr>
            <a:spLocks noGrp="1"/>
          </p:cNvSpPr>
          <p:nvPr>
            <p:ph idx="1"/>
          </p:nvPr>
        </p:nvSpPr>
        <p:spPr/>
        <p:txBody>
          <a:bodyPr>
            <a:normAutofit fontScale="77500" lnSpcReduction="20000"/>
          </a:bodyPr>
          <a:lstStyle/>
          <a:p>
            <a:r>
              <a:rPr lang="en-US" sz="3600" dirty="0" smtClean="0"/>
              <a:t>Frequency depends on needs and resources!</a:t>
            </a:r>
          </a:p>
          <a:p>
            <a:pPr marL="0" indent="0">
              <a:buNone/>
            </a:pPr>
            <a:endParaRPr lang="en-US" dirty="0" smtClean="0"/>
          </a:p>
          <a:p>
            <a:r>
              <a:rPr lang="en-US" sz="3200" dirty="0" smtClean="0"/>
              <a:t>SibShops can operate as a club</a:t>
            </a:r>
          </a:p>
          <a:p>
            <a:pPr lvl="1"/>
            <a:r>
              <a:rPr lang="en-US" sz="2600" dirty="0" smtClean="0"/>
              <a:t>Weekly </a:t>
            </a:r>
          </a:p>
          <a:p>
            <a:pPr lvl="1"/>
            <a:r>
              <a:rPr lang="en-US" sz="2600" dirty="0" smtClean="0"/>
              <a:t>Bimonthly</a:t>
            </a:r>
          </a:p>
          <a:p>
            <a:pPr marL="457200" lvl="1" indent="0">
              <a:buNone/>
            </a:pPr>
            <a:endParaRPr lang="en-US" dirty="0" smtClean="0"/>
          </a:p>
          <a:p>
            <a:r>
              <a:rPr lang="en-US" sz="3200" dirty="0" smtClean="0"/>
              <a:t>SibShops can operate as a class</a:t>
            </a:r>
          </a:p>
          <a:p>
            <a:pPr lvl="1"/>
            <a:r>
              <a:rPr lang="en-US" sz="2800" dirty="0"/>
              <a:t>Example: </a:t>
            </a:r>
            <a:r>
              <a:rPr lang="en-US" sz="2800" dirty="0" smtClean="0"/>
              <a:t>5 SibShops, meeting </a:t>
            </a:r>
            <a:r>
              <a:rPr lang="en-US" sz="2800" dirty="0"/>
              <a:t>once a month, </a:t>
            </a:r>
            <a:r>
              <a:rPr lang="en-US" sz="2800" dirty="0" smtClean="0"/>
              <a:t>registration.</a:t>
            </a:r>
          </a:p>
          <a:p>
            <a:pPr lvl="2"/>
            <a:r>
              <a:rPr lang="en-US" sz="2800" dirty="0" smtClean="0"/>
              <a:t>Encourages same participants </a:t>
            </a:r>
          </a:p>
          <a:p>
            <a:endParaRPr lang="en-US" dirty="0"/>
          </a:p>
        </p:txBody>
      </p:sp>
      <p:sp>
        <p:nvSpPr>
          <p:cNvPr id="7" name="Date Placeholder 6"/>
          <p:cNvSpPr>
            <a:spLocks noGrp="1"/>
          </p:cNvSpPr>
          <p:nvPr>
            <p:ph type="dt" sz="half" idx="10"/>
          </p:nvPr>
        </p:nvSpPr>
        <p:spPr/>
        <p:txBody>
          <a:bodyPr/>
          <a:lstStyle/>
          <a:p>
            <a:fld id="{5718B60B-6F65-449E-8B75-4CFA3AA46CBC}" type="datetime1">
              <a:rPr lang="en-US" smtClean="0"/>
              <a:t>10/10/2016</a:t>
            </a:fld>
            <a:endParaRPr lang="en-US" dirty="0"/>
          </a:p>
        </p:txBody>
      </p:sp>
    </p:spTree>
    <p:extLst>
      <p:ext uri="{BB962C8B-B14F-4D97-AF65-F5344CB8AC3E}">
        <p14:creationId xmlns:p14="http://schemas.microsoft.com/office/powerpoint/2010/main" val="40530518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pPr algn="ctr"/>
            <a:r>
              <a:rPr lang="en-US" sz="4800" b="1" dirty="0" smtClean="0"/>
              <a:t>Resources</a:t>
            </a:r>
            <a:endParaRPr lang="en-US" sz="4800" b="1" dirty="0"/>
          </a:p>
        </p:txBody>
      </p:sp>
      <p:sp>
        <p:nvSpPr>
          <p:cNvPr id="3" name="Content Placeholder 2"/>
          <p:cNvSpPr>
            <a:spLocks noGrp="1"/>
          </p:cNvSpPr>
          <p:nvPr>
            <p:ph idx="1"/>
          </p:nvPr>
        </p:nvSpPr>
        <p:spPr/>
        <p:txBody>
          <a:bodyPr>
            <a:normAutofit/>
          </a:bodyPr>
          <a:lstStyle/>
          <a:p>
            <a:r>
              <a:rPr lang="en-US" sz="3200" b="1" dirty="0" smtClean="0"/>
              <a:t>Sibling Support Project Website.</a:t>
            </a:r>
          </a:p>
          <a:p>
            <a:endParaRPr lang="en-US" b="1" dirty="0"/>
          </a:p>
          <a:p>
            <a:pPr lvl="0"/>
            <a:r>
              <a:rPr lang="en-US" sz="3600" b="1" dirty="0">
                <a:solidFill>
                  <a:prstClr val="black"/>
                </a:solidFill>
                <a:hlinkClick r:id="rId2"/>
              </a:rPr>
              <a:t>https://siblingsupport.org/SibShops</a:t>
            </a:r>
            <a:r>
              <a:rPr lang="en-US" sz="3600" b="1" dirty="0">
                <a:solidFill>
                  <a:prstClr val="black"/>
                </a:solidFill>
              </a:rPr>
              <a:t> </a:t>
            </a:r>
          </a:p>
          <a:p>
            <a:endParaRPr lang="en-US" b="1" dirty="0" smtClean="0"/>
          </a:p>
          <a:p>
            <a:endParaRPr lang="en-US" b="1" dirty="0"/>
          </a:p>
          <a:p>
            <a:endParaRPr lang="en-US" b="1" dirty="0" smtClean="0"/>
          </a:p>
        </p:txBody>
      </p:sp>
      <p:sp>
        <p:nvSpPr>
          <p:cNvPr id="7" name="Date Placeholder 6"/>
          <p:cNvSpPr>
            <a:spLocks noGrp="1"/>
          </p:cNvSpPr>
          <p:nvPr>
            <p:ph type="dt" sz="half" idx="10"/>
          </p:nvPr>
        </p:nvSpPr>
        <p:spPr/>
        <p:txBody>
          <a:bodyPr/>
          <a:lstStyle/>
          <a:p>
            <a:fld id="{DFFC46B4-6A66-42DF-8753-1CCABD486631}" type="datetime1">
              <a:rPr lang="en-US" smtClean="0"/>
              <a:t>10/10/2016</a:t>
            </a:fld>
            <a:endParaRPr lang="en-US" dirty="0"/>
          </a:p>
        </p:txBody>
      </p:sp>
    </p:spTree>
    <p:extLst>
      <p:ext uri="{BB962C8B-B14F-4D97-AF65-F5344CB8AC3E}">
        <p14:creationId xmlns:p14="http://schemas.microsoft.com/office/powerpoint/2010/main" val="1695228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normAutofit fontScale="92500" lnSpcReduction="10000"/>
          </a:bodyPr>
          <a:lstStyle/>
          <a:p>
            <a:r>
              <a:rPr lang="en-US" sz="3900" dirty="0"/>
              <a:t>For the adults and agencies that sponsor SibShops</a:t>
            </a:r>
          </a:p>
          <a:p>
            <a:endParaRPr lang="en-US" dirty="0" smtClean="0"/>
          </a:p>
          <a:p>
            <a:endParaRPr lang="en-US" dirty="0"/>
          </a:p>
          <a:p>
            <a:pPr lvl="1"/>
            <a:r>
              <a:rPr lang="en-US" sz="3200" dirty="0" smtClean="0"/>
              <a:t>SibShops </a:t>
            </a:r>
            <a:r>
              <a:rPr lang="en-US" sz="3200" dirty="0"/>
              <a:t>are evidence of their loving concern for the family member who will have the longest-lasting relationship with a person who has a disability.  </a:t>
            </a:r>
            <a:endParaRPr lang="en-US" sz="3200" dirty="0" smtClean="0"/>
          </a:p>
        </p:txBody>
      </p:sp>
      <p:sp>
        <p:nvSpPr>
          <p:cNvPr id="7" name="Date Placeholder 6"/>
          <p:cNvSpPr>
            <a:spLocks noGrp="1"/>
          </p:cNvSpPr>
          <p:nvPr>
            <p:ph type="dt" sz="half" idx="10"/>
          </p:nvPr>
        </p:nvSpPr>
        <p:spPr/>
        <p:txBody>
          <a:bodyPr/>
          <a:lstStyle/>
          <a:p>
            <a:fld id="{03F912F7-860C-4D19-9302-DB3C9C4C5FE7}" type="datetime1">
              <a:rPr lang="en-US" smtClean="0"/>
              <a:t>10/10/2016</a:t>
            </a:fld>
            <a:endParaRPr lang="en-US" dirty="0"/>
          </a:p>
        </p:txBody>
      </p:sp>
    </p:spTree>
    <p:extLst>
      <p:ext uri="{BB962C8B-B14F-4D97-AF65-F5344CB8AC3E}">
        <p14:creationId xmlns:p14="http://schemas.microsoft.com/office/powerpoint/2010/main" val="21015098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6"/>
          <p:cNvPicPr>
            <a:picLocks noGrp="1" noChangeAspect="1"/>
          </p:cNvPicPr>
          <p:nvPr>
            <p:ph type="pic" idx="1"/>
          </p:nvPr>
        </p:nvPicPr>
        <p:blipFill>
          <a:blip r:embed="rId2"/>
          <a:srcRect t="33463" b="33463"/>
          <a:stretch>
            <a:fillRect/>
          </a:stretch>
        </p:blipFill>
        <p:spPr>
          <a:xfrm>
            <a:off x="6877317" y="0"/>
            <a:ext cx="5434885" cy="7122017"/>
          </a:xfrm>
          <a:prstGeom prst="rect">
            <a:avLst/>
          </a:prstGeom>
        </p:spPr>
      </p:pic>
      <p:sp>
        <p:nvSpPr>
          <p:cNvPr id="12" name="Title 3"/>
          <p:cNvSpPr>
            <a:spLocks noGrp="1"/>
          </p:cNvSpPr>
          <p:nvPr>
            <p:ph type="body" sz="half" idx="2"/>
          </p:nvPr>
        </p:nvSpPr>
        <p:spPr>
          <a:xfrm>
            <a:off x="839788" y="69850"/>
            <a:ext cx="5630862" cy="6788150"/>
          </a:xfrm>
        </p:spPr>
        <p:txBody>
          <a:bodyPr>
            <a:normAutofit fontScale="90000" lnSpcReduction="10000"/>
          </a:bodyPr>
          <a:lstStyle/>
          <a:p>
            <a:pPr marL="285750" indent="-285750">
              <a:buFont typeface="Arial" panose="020B0604020202020204" pitchFamily="34" charset="0"/>
              <a:buChar char="•"/>
            </a:pPr>
            <a:r>
              <a:rPr lang="en-US" dirty="0"/>
              <a:t/>
            </a:r>
            <a:br>
              <a:rPr lang="en-US" dirty="0"/>
            </a:br>
            <a:r>
              <a:rPr lang="en-US" sz="2100" dirty="0"/>
              <a:t>"I can’t imagine having a plain old sister," writes ten-year-old Ryan Clearwater. </a:t>
            </a:r>
            <a:endParaRPr lang="en-US" sz="2100" dirty="0" smtClean="0"/>
          </a:p>
          <a:p>
            <a:pPr marL="342900" indent="-342900">
              <a:buFont typeface="Arial" panose="020B0604020202020204" pitchFamily="34" charset="0"/>
              <a:buChar char="•"/>
            </a:pPr>
            <a:r>
              <a:rPr lang="en-US" sz="2100" dirty="0" smtClean="0"/>
              <a:t>He </a:t>
            </a:r>
            <a:r>
              <a:rPr lang="en-US" sz="2100" dirty="0"/>
              <a:t>is one of 45 siblings in </a:t>
            </a:r>
            <a:r>
              <a:rPr lang="en-US" sz="2100" b="1" i="1" dirty="0"/>
              <a:t>Views from Our Shoes </a:t>
            </a:r>
            <a:r>
              <a:rPr lang="en-US" sz="2100" dirty="0"/>
              <a:t>who share their experience as the brother or sister of someone with a disability. </a:t>
            </a:r>
            <a:endParaRPr lang="en-US" sz="2100" dirty="0" smtClean="0"/>
          </a:p>
          <a:p>
            <a:pPr marL="342900" indent="-342900">
              <a:buFont typeface="Arial" panose="020B0604020202020204" pitchFamily="34" charset="0"/>
              <a:buChar char="•"/>
            </a:pPr>
            <a:r>
              <a:rPr lang="en-US" sz="2100" dirty="0" smtClean="0"/>
              <a:t>The </a:t>
            </a:r>
            <a:r>
              <a:rPr lang="en-US" sz="2100" dirty="0"/>
              <a:t>kids whose essays are featured range in age from four to eighteen and are the siblings of youngsters with a variety of special needs including autism, cerebral palsy, developmental delays, chronic health conditions, attention deficit disorder, hydrocephalus, visual and hearing impairments, Down syndrome, Prader-Willi and Tourette's syndrome. </a:t>
            </a:r>
            <a:endParaRPr lang="en-US" sz="2100" dirty="0" smtClean="0"/>
          </a:p>
          <a:p>
            <a:pPr marL="342900" indent="-342900">
              <a:buFont typeface="Arial" panose="020B0604020202020204" pitchFamily="34" charset="0"/>
              <a:buChar char="•"/>
            </a:pPr>
            <a:r>
              <a:rPr lang="en-US" sz="2100" dirty="0" smtClean="0"/>
              <a:t>Their </a:t>
            </a:r>
            <a:r>
              <a:rPr lang="en-US" sz="2100" dirty="0"/>
              <a:t>personal tales introduce young siblings to others like </a:t>
            </a:r>
            <a:r>
              <a:rPr lang="en-US" sz="2100" dirty="0" smtClean="0"/>
              <a:t>them, </a:t>
            </a:r>
            <a:r>
              <a:rPr lang="en-US" sz="2100" dirty="0"/>
              <a:t>perhaps for the first time, and allow them to compare experiences. </a:t>
            </a:r>
            <a:endParaRPr lang="en-US" sz="2100" dirty="0" smtClean="0"/>
          </a:p>
          <a:p>
            <a:pPr marL="342900" indent="-342900">
              <a:buFont typeface="Arial" panose="020B0604020202020204" pitchFamily="34" charset="0"/>
              <a:buChar char="•"/>
            </a:pPr>
            <a:r>
              <a:rPr lang="en-US" sz="2100" dirty="0" smtClean="0"/>
              <a:t>A </a:t>
            </a:r>
            <a:r>
              <a:rPr lang="en-US" sz="2100" dirty="0"/>
              <a:t>glossary of disabilities provides easy-to-understand definitions of many of the conditions covered.</a:t>
            </a:r>
          </a:p>
          <a:p>
            <a:endParaRPr lang="en-US" dirty="0"/>
          </a:p>
        </p:txBody>
      </p:sp>
      <p:sp>
        <p:nvSpPr>
          <p:cNvPr id="16" name="Date Placeholder 15"/>
          <p:cNvSpPr>
            <a:spLocks noGrp="1"/>
          </p:cNvSpPr>
          <p:nvPr>
            <p:ph type="dt" sz="half" idx="10"/>
          </p:nvPr>
        </p:nvSpPr>
        <p:spPr/>
        <p:txBody>
          <a:bodyPr/>
          <a:lstStyle/>
          <a:p>
            <a:fld id="{CF77A402-4508-4568-95C3-F547C2600426}" type="datetime1">
              <a:rPr lang="en-US" smtClean="0"/>
              <a:t>10/10/2016</a:t>
            </a:fld>
            <a:endParaRPr lang="en-US" dirty="0"/>
          </a:p>
        </p:txBody>
      </p:sp>
    </p:spTree>
    <p:extLst>
      <p:ext uri="{BB962C8B-B14F-4D97-AF65-F5344CB8AC3E}">
        <p14:creationId xmlns:p14="http://schemas.microsoft.com/office/powerpoint/2010/main" val="22432497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https://siblingsupport.org/site-images/SiblingSlamBook.jpg/@@images/456fdeb3-bcfb-4cee-b397-16b4bc81758f.jpeg"/>
          <p:cNvPicPr>
            <a:picLocks noGrp="1"/>
          </p:cNvPicPr>
          <p:nvPr>
            <p:ph type="pic" idx="1"/>
          </p:nvPr>
        </p:nvPicPr>
        <p:blipFill>
          <a:blip r:embed="rId2">
            <a:extLst>
              <a:ext uri="{28A0092B-C50C-407E-A947-70E740481C1C}">
                <a14:useLocalDpi xmlns:a14="http://schemas.microsoft.com/office/drawing/2010/main" val="0"/>
              </a:ext>
            </a:extLst>
          </a:blip>
          <a:srcRect t="33881" b="33881"/>
          <a:stretch>
            <a:fillRect/>
          </a:stretch>
        </p:blipFill>
        <p:spPr bwMode="auto">
          <a:xfrm>
            <a:off x="6838682" y="0"/>
            <a:ext cx="5353318" cy="6857999"/>
          </a:xfrm>
          <a:prstGeom prst="rect">
            <a:avLst/>
          </a:prstGeom>
          <a:noFill/>
          <a:ln>
            <a:noFill/>
          </a:ln>
        </p:spPr>
      </p:pic>
      <p:sp>
        <p:nvSpPr>
          <p:cNvPr id="12" name="Title 3"/>
          <p:cNvSpPr>
            <a:spLocks noGrp="1"/>
          </p:cNvSpPr>
          <p:nvPr>
            <p:ph type="body" sz="half" idx="2"/>
          </p:nvPr>
        </p:nvSpPr>
        <p:spPr>
          <a:xfrm>
            <a:off x="839788" y="69850"/>
            <a:ext cx="5630862" cy="6788150"/>
          </a:xfrm>
        </p:spPr>
        <p:txBody>
          <a:bodyPr>
            <a:normAutofit fontScale="90000"/>
          </a:bodyPr>
          <a:lstStyle/>
          <a:p>
            <a:pPr marL="285750" indent="-285750">
              <a:buFont typeface="Arial" panose="020B0604020202020204" pitchFamily="34" charset="0"/>
              <a:buChar char="•"/>
            </a:pPr>
            <a:r>
              <a:rPr lang="en-US" sz="1800" dirty="0" smtClean="0"/>
              <a:t>Give </a:t>
            </a:r>
            <a:r>
              <a:rPr lang="en-US" sz="1800" dirty="0"/>
              <a:t>teenagers a chance to say what’s on their minds, and you might be surprised by what you </a:t>
            </a:r>
            <a:r>
              <a:rPr lang="en-US" sz="1800" dirty="0" smtClean="0"/>
              <a:t>hear from a </a:t>
            </a:r>
            <a:r>
              <a:rPr lang="en-US" sz="1800" dirty="0"/>
              <a:t>group of 80 teenagers, from all over the United States and abroad, to talk about what it’s like to have a brother or sister with special needs. </a:t>
            </a:r>
            <a:endParaRPr lang="en-US" sz="1800" dirty="0" smtClean="0"/>
          </a:p>
          <a:p>
            <a:pPr marL="285750" indent="-285750">
              <a:buFont typeface="Arial" panose="020B0604020202020204" pitchFamily="34" charset="0"/>
              <a:buChar char="•"/>
            </a:pPr>
            <a:r>
              <a:rPr lang="en-US" sz="1800" dirty="0" smtClean="0"/>
              <a:t>Their </a:t>
            </a:r>
            <a:r>
              <a:rPr lang="en-US" sz="1800" dirty="0"/>
              <a:t>unedited words are found in </a:t>
            </a:r>
            <a:r>
              <a:rPr lang="en-US" sz="1800" b="1" i="1" dirty="0"/>
              <a:t>The Sibling Slam Book</a:t>
            </a:r>
            <a:r>
              <a:rPr lang="en-US" sz="1800" dirty="0"/>
              <a:t>, an honest, non-PC look at the lives, experiences, and opinions of siblings without </a:t>
            </a:r>
            <a:r>
              <a:rPr lang="en-US" sz="1800" dirty="0" smtClean="0"/>
              <a:t>disabilities.</a:t>
            </a:r>
          </a:p>
          <a:p>
            <a:pPr marL="285750" indent="-285750">
              <a:buFont typeface="Arial" panose="020B0604020202020204" pitchFamily="34" charset="0"/>
              <a:buChar char="•"/>
            </a:pPr>
            <a:r>
              <a:rPr lang="en-US" sz="1800" dirty="0" smtClean="0"/>
              <a:t>Formatted </a:t>
            </a:r>
            <a:r>
              <a:rPr lang="en-US" sz="1800" dirty="0"/>
              <a:t>like the slam books passed around in many junior high and high schools, this one poses a series of 50 personal questions along the lines of</a:t>
            </a:r>
            <a:r>
              <a:rPr lang="en-US" sz="1800" dirty="0" smtClean="0"/>
              <a:t>:</a:t>
            </a:r>
          </a:p>
          <a:p>
            <a:pPr marL="285750" indent="-285750">
              <a:buFont typeface="Arial" panose="020B0604020202020204" pitchFamily="34" charset="0"/>
              <a:buChar char="•"/>
            </a:pPr>
            <a:endParaRPr lang="en-US" sz="1800" dirty="0" smtClean="0"/>
          </a:p>
          <a:p>
            <a:pPr marL="742950" lvl="1" indent="-285750">
              <a:buFont typeface="Arial" panose="020B0604020202020204" pitchFamily="34" charset="0"/>
              <a:buChar char="•"/>
            </a:pPr>
            <a:r>
              <a:rPr lang="en-US" dirty="0" smtClean="0"/>
              <a:t>“</a:t>
            </a:r>
            <a:r>
              <a:rPr lang="en-US" sz="1800" dirty="0"/>
              <a:t>What should we know about you</a:t>
            </a:r>
            <a:r>
              <a:rPr lang="en-US" sz="1800" dirty="0" smtClean="0"/>
              <a:t>?”</a:t>
            </a:r>
          </a:p>
          <a:p>
            <a:pPr marL="742950" lvl="1" indent="-285750">
              <a:buFont typeface="Arial" panose="020B0604020202020204" pitchFamily="34" charset="0"/>
              <a:buChar char="•"/>
            </a:pPr>
            <a:r>
              <a:rPr lang="en-US" sz="1800" dirty="0" smtClean="0"/>
              <a:t>“</a:t>
            </a:r>
            <a:r>
              <a:rPr lang="en-US" sz="1800" dirty="0"/>
              <a:t>What do you tell your friends about your sib’s disability</a:t>
            </a:r>
            <a:r>
              <a:rPr lang="en-US" sz="1800" dirty="0" smtClean="0"/>
              <a:t>?”</a:t>
            </a:r>
          </a:p>
          <a:p>
            <a:pPr marL="742950" lvl="1" indent="-285750">
              <a:buFont typeface="Arial" panose="020B0604020202020204" pitchFamily="34" charset="0"/>
              <a:buChar char="•"/>
            </a:pPr>
            <a:r>
              <a:rPr lang="en-US" sz="1800" dirty="0"/>
              <a:t> “What’s the weirdest question you have ever been asked about your sib</a:t>
            </a:r>
            <a:r>
              <a:rPr lang="en-US" sz="1800" dirty="0" smtClean="0"/>
              <a:t>?”</a:t>
            </a:r>
          </a:p>
          <a:p>
            <a:pPr marL="742950" lvl="1" indent="-285750">
              <a:buFont typeface="Arial" panose="020B0604020202020204" pitchFamily="34" charset="0"/>
              <a:buChar char="•"/>
            </a:pPr>
            <a:r>
              <a:rPr lang="en-US" sz="1800" dirty="0" smtClean="0"/>
              <a:t>“</a:t>
            </a:r>
            <a:r>
              <a:rPr lang="en-US" sz="1800" dirty="0"/>
              <a:t>If you could change one thing about your sib (or your sib’s disability) what would it be</a:t>
            </a:r>
            <a:r>
              <a:rPr lang="en-US" sz="1800" dirty="0" smtClean="0"/>
              <a:t>?”</a:t>
            </a:r>
          </a:p>
          <a:p>
            <a:pPr marL="742950" lvl="1" indent="-285750">
              <a:buFont typeface="Arial" panose="020B0604020202020204" pitchFamily="34" charset="0"/>
              <a:buChar char="•"/>
            </a:pPr>
            <a:r>
              <a:rPr lang="en-US" sz="1800" dirty="0" smtClean="0"/>
              <a:t>“</a:t>
            </a:r>
            <a:r>
              <a:rPr lang="en-US" sz="1800" dirty="0"/>
              <a:t>What annoys you most about how people treat your sib?”</a:t>
            </a:r>
            <a:br>
              <a:rPr lang="en-US" sz="1800" dirty="0"/>
            </a:br>
            <a:endParaRPr lang="en-US" sz="1800" dirty="0"/>
          </a:p>
        </p:txBody>
      </p:sp>
      <p:sp>
        <p:nvSpPr>
          <p:cNvPr id="7" name="Date Placeholder 6"/>
          <p:cNvSpPr>
            <a:spLocks noGrp="1"/>
          </p:cNvSpPr>
          <p:nvPr>
            <p:ph type="dt" sz="half" idx="10"/>
          </p:nvPr>
        </p:nvSpPr>
        <p:spPr/>
        <p:txBody>
          <a:bodyPr/>
          <a:lstStyle/>
          <a:p>
            <a:fld id="{AF16B7BF-F9E8-4C5A-B430-24DC1C6A29CD}" type="datetime1">
              <a:rPr lang="en-US" smtClean="0"/>
              <a:t>10/10/2016</a:t>
            </a:fld>
            <a:endParaRPr lang="en-US" dirty="0"/>
          </a:p>
        </p:txBody>
      </p:sp>
    </p:spTree>
    <p:extLst>
      <p:ext uri="{BB962C8B-B14F-4D97-AF65-F5344CB8AC3E}">
        <p14:creationId xmlns:p14="http://schemas.microsoft.com/office/powerpoint/2010/main" val="26726527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p:cNvPicPr>
            <a:picLocks noGrp="1" noChangeAspect="1"/>
          </p:cNvPicPr>
          <p:nvPr>
            <p:ph type="pic" idx="1"/>
          </p:nvPr>
        </p:nvPicPr>
        <p:blipFill>
          <a:blip r:embed="rId2">
            <a:extLst>
              <a:ext uri="{28A0092B-C50C-407E-A947-70E740481C1C}">
                <a14:useLocalDpi xmlns:a14="http://schemas.microsoft.com/office/drawing/2010/main" val="0"/>
              </a:ext>
            </a:extLst>
          </a:blip>
          <a:srcRect t="32653" b="32653"/>
          <a:stretch>
            <a:fillRect/>
          </a:stretch>
        </p:blipFill>
        <p:spPr>
          <a:xfrm>
            <a:off x="6761407" y="69850"/>
            <a:ext cx="5462185" cy="6788150"/>
          </a:xfrm>
        </p:spPr>
      </p:pic>
      <p:sp>
        <p:nvSpPr>
          <p:cNvPr id="12" name="Title 3"/>
          <p:cNvSpPr>
            <a:spLocks noGrp="1"/>
          </p:cNvSpPr>
          <p:nvPr>
            <p:ph type="body" sz="half" idx="2"/>
          </p:nvPr>
        </p:nvSpPr>
        <p:spPr>
          <a:xfrm>
            <a:off x="839788" y="69850"/>
            <a:ext cx="5630862" cy="6788150"/>
          </a:xfrm>
        </p:spPr>
        <p:txBody>
          <a:bodyPr>
            <a:normAutofit fontScale="90000"/>
          </a:bodyPr>
          <a:lstStyle/>
          <a:p>
            <a:pPr marL="285750" indent="-285750">
              <a:buFont typeface="Arial" panose="020B0604020202020204" pitchFamily="34" charset="0"/>
              <a:buChar char="•"/>
            </a:pPr>
            <a:r>
              <a:rPr lang="en-US" dirty="0"/>
              <a:t/>
            </a:r>
            <a:br>
              <a:rPr lang="en-US" dirty="0"/>
            </a:br>
            <a:r>
              <a:rPr lang="en-US" sz="1800" b="1" i="1" dirty="0"/>
              <a:t>Living with a Brother or Sister with Special Needs </a:t>
            </a:r>
            <a:r>
              <a:rPr lang="en-US" sz="1800" dirty="0"/>
              <a:t>focuses on the intensity of emotions that brothers and sisters experience when they have a sibling with special needs, and the hard questions they ask: </a:t>
            </a:r>
            <a:endParaRPr lang="en-US" sz="1800" dirty="0" smtClean="0"/>
          </a:p>
          <a:p>
            <a:pPr marL="742950" lvl="1" indent="-285750">
              <a:buFont typeface="Arial" panose="020B0604020202020204" pitchFamily="34" charset="0"/>
              <a:buChar char="•"/>
            </a:pPr>
            <a:r>
              <a:rPr lang="en-US" dirty="0" smtClean="0"/>
              <a:t>What </a:t>
            </a:r>
            <a:r>
              <a:rPr lang="en-US" dirty="0"/>
              <a:t>caused my sibling's disability? </a:t>
            </a:r>
            <a:endParaRPr lang="en-US" dirty="0" smtClean="0"/>
          </a:p>
          <a:p>
            <a:pPr marL="742950" lvl="1" indent="-285750">
              <a:buFont typeface="Arial" panose="020B0604020202020204" pitchFamily="34" charset="0"/>
              <a:buChar char="•"/>
            </a:pPr>
            <a:r>
              <a:rPr lang="en-US" dirty="0" smtClean="0"/>
              <a:t>Could </a:t>
            </a:r>
            <a:r>
              <a:rPr lang="en-US" dirty="0"/>
              <a:t>my own child have a disability as well? </a:t>
            </a:r>
            <a:endParaRPr lang="en-US" dirty="0" smtClean="0"/>
          </a:p>
          <a:p>
            <a:pPr marL="742950" lvl="1" indent="-285750">
              <a:buFont typeface="Arial" panose="020B0604020202020204" pitchFamily="34" charset="0"/>
              <a:buChar char="•"/>
            </a:pPr>
            <a:r>
              <a:rPr lang="en-US" dirty="0" smtClean="0"/>
              <a:t>What </a:t>
            </a:r>
            <a:r>
              <a:rPr lang="en-US" dirty="0"/>
              <a:t>will happen to my brother or sister if my parents die? </a:t>
            </a:r>
            <a:endParaRPr lang="en-US" dirty="0" smtClean="0"/>
          </a:p>
          <a:p>
            <a:pPr marL="285750" indent="-285750">
              <a:buFont typeface="Arial" panose="020B0604020202020204" pitchFamily="34" charset="0"/>
              <a:buChar char="•"/>
            </a:pPr>
            <a:r>
              <a:rPr lang="en-US" sz="1800" dirty="0" smtClean="0"/>
              <a:t>Written </a:t>
            </a:r>
            <a:r>
              <a:rPr lang="en-US" sz="1800" dirty="0"/>
              <a:t>for young readers, the book discusses specific disabilities in easy to understand terms. It talks about the good and not-so-good parts of having a brother or sister who has special needs, and offers suggestions for how to make life easier for everyone in the family.</a:t>
            </a:r>
            <a:br>
              <a:rPr lang="en-US" sz="1800" dirty="0"/>
            </a:br>
            <a:r>
              <a:rPr lang="en-US" sz="1800" dirty="0"/>
              <a:t/>
            </a:r>
            <a:br>
              <a:rPr lang="en-US" sz="1800" dirty="0"/>
            </a:br>
            <a:r>
              <a:rPr lang="en-US" sz="1800" dirty="0"/>
              <a:t>The book is a wonderful resource, not just for siblings and their parents but also for teachers and other professionals who work with children with special needs. This revised and updated edition includes new sections on attention deficit hyperactivity disorder, fetal alcohol syndrome, fragile X syndrome, traumatic brain injuries, ultrasound, speech therapy, recent legislation on disabilities, and an extensive bibliography.</a:t>
            </a:r>
          </a:p>
        </p:txBody>
      </p:sp>
      <p:sp>
        <p:nvSpPr>
          <p:cNvPr id="7" name="Date Placeholder 6"/>
          <p:cNvSpPr>
            <a:spLocks noGrp="1"/>
          </p:cNvSpPr>
          <p:nvPr>
            <p:ph type="dt" sz="half" idx="10"/>
          </p:nvPr>
        </p:nvSpPr>
        <p:spPr/>
        <p:txBody>
          <a:bodyPr/>
          <a:lstStyle/>
          <a:p>
            <a:fld id="{EBDF9B87-3DC9-4CA1-AF79-7B308518D64B}" type="datetime1">
              <a:rPr lang="en-US" smtClean="0"/>
              <a:t>10/10/2016</a:t>
            </a:fld>
            <a:endParaRPr lang="en-US" dirty="0"/>
          </a:p>
        </p:txBody>
      </p:sp>
    </p:spTree>
    <p:extLst>
      <p:ext uri="{BB962C8B-B14F-4D97-AF65-F5344CB8AC3E}">
        <p14:creationId xmlns:p14="http://schemas.microsoft.com/office/powerpoint/2010/main" val="29977390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When Are SibShops Offered?</a:t>
            </a:r>
            <a:endParaRPr lang="en-US" sz="4800" b="1" dirty="0"/>
          </a:p>
        </p:txBody>
      </p:sp>
      <p:sp>
        <p:nvSpPr>
          <p:cNvPr id="3" name="Content Placeholder 2"/>
          <p:cNvSpPr>
            <a:spLocks noGrp="1"/>
          </p:cNvSpPr>
          <p:nvPr>
            <p:ph idx="1"/>
          </p:nvPr>
        </p:nvSpPr>
        <p:spPr/>
        <p:txBody>
          <a:bodyPr>
            <a:normAutofit/>
          </a:bodyPr>
          <a:lstStyle/>
          <a:p>
            <a:r>
              <a:rPr lang="en-US" sz="3600" b="1" u="sng" dirty="0" smtClean="0"/>
              <a:t>St. Johns County – currently </a:t>
            </a:r>
            <a:r>
              <a:rPr lang="en-US" sz="3600" b="1" u="sng" dirty="0" smtClean="0"/>
              <a:t>planned</a:t>
            </a:r>
            <a:endParaRPr lang="en-US" sz="3200" b="1" dirty="0" smtClean="0"/>
          </a:p>
          <a:p>
            <a:pPr lvl="1"/>
            <a:r>
              <a:rPr lang="en-US" sz="3200" b="1" dirty="0" smtClean="0"/>
              <a:t>9:00 AM – 12:00 PM</a:t>
            </a:r>
          </a:p>
          <a:p>
            <a:pPr lvl="2"/>
            <a:r>
              <a:rPr lang="en-US" sz="3200" b="1" dirty="0" smtClean="0"/>
              <a:t>Friday - February  17, </a:t>
            </a:r>
            <a:r>
              <a:rPr lang="en-US" sz="3200" b="1" dirty="0" smtClean="0"/>
              <a:t>2017 </a:t>
            </a:r>
          </a:p>
          <a:p>
            <a:pPr marL="1371600" lvl="3" indent="0">
              <a:buNone/>
            </a:pPr>
            <a:r>
              <a:rPr lang="en-US" sz="2400" b="1" dirty="0" smtClean="0"/>
              <a:t>Palencia Elementary School</a:t>
            </a:r>
            <a:endParaRPr lang="en-US" sz="2400" b="1" dirty="0" smtClean="0"/>
          </a:p>
          <a:p>
            <a:pPr lvl="2"/>
            <a:r>
              <a:rPr lang="en-US" sz="3200" b="1" dirty="0" smtClean="0"/>
              <a:t>Monday - March 20</a:t>
            </a:r>
            <a:r>
              <a:rPr lang="en-US" sz="3200" b="1" baseline="30000" dirty="0"/>
              <a:t> </a:t>
            </a:r>
            <a:r>
              <a:rPr lang="en-US" sz="3200" b="1" dirty="0" smtClean="0"/>
              <a:t>, </a:t>
            </a:r>
            <a:r>
              <a:rPr lang="en-US" sz="3200" b="1" dirty="0" smtClean="0"/>
              <a:t>2017</a:t>
            </a:r>
          </a:p>
          <a:p>
            <a:pPr marL="1371600" lvl="3" indent="0">
              <a:buNone/>
            </a:pPr>
            <a:r>
              <a:rPr lang="en-US" sz="2400" b="1" dirty="0" smtClean="0"/>
              <a:t>Fullerwood</a:t>
            </a:r>
            <a:r>
              <a:rPr lang="en-US" sz="2400" b="1" dirty="0" smtClean="0"/>
              <a:t> Training Center</a:t>
            </a:r>
            <a:endParaRPr lang="en-US" sz="2400" b="1" dirty="0" smtClean="0"/>
          </a:p>
          <a:p>
            <a:pPr lvl="1"/>
            <a:endParaRPr lang="en-US" dirty="0" smtClean="0"/>
          </a:p>
          <a:p>
            <a:pPr lvl="1"/>
            <a:endParaRPr lang="en-US" dirty="0"/>
          </a:p>
        </p:txBody>
      </p:sp>
      <p:sp>
        <p:nvSpPr>
          <p:cNvPr id="7" name="Date Placeholder 6"/>
          <p:cNvSpPr>
            <a:spLocks noGrp="1"/>
          </p:cNvSpPr>
          <p:nvPr>
            <p:ph type="dt" sz="half" idx="10"/>
          </p:nvPr>
        </p:nvSpPr>
        <p:spPr/>
        <p:txBody>
          <a:bodyPr/>
          <a:lstStyle/>
          <a:p>
            <a:fld id="{14E9EA97-698C-43F6-8AE8-68A61BA4F5AD}" type="datetime1">
              <a:rPr lang="en-US" smtClean="0"/>
              <a:t>10/10/2016</a:t>
            </a:fld>
            <a:endParaRPr lang="en-US" dirty="0"/>
          </a:p>
        </p:txBody>
      </p:sp>
    </p:spTree>
    <p:extLst>
      <p:ext uri="{BB962C8B-B14F-4D97-AF65-F5344CB8AC3E}">
        <p14:creationId xmlns:p14="http://schemas.microsoft.com/office/powerpoint/2010/main" val="1321474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gn="ctr"/>
            <a:r>
              <a:rPr lang="en-US" sz="4800" b="1" dirty="0"/>
              <a:t>How To Register?</a:t>
            </a:r>
          </a:p>
        </p:txBody>
      </p:sp>
      <p:sp>
        <p:nvSpPr>
          <p:cNvPr id="3" name="Content Placeholder 2"/>
          <p:cNvSpPr>
            <a:spLocks noGrp="1"/>
          </p:cNvSpPr>
          <p:nvPr>
            <p:ph idx="1"/>
          </p:nvPr>
        </p:nvSpPr>
        <p:spPr/>
        <p:txBody>
          <a:bodyPr>
            <a:normAutofit fontScale="92500" lnSpcReduction="10000"/>
          </a:bodyPr>
          <a:lstStyle/>
          <a:p>
            <a:r>
              <a:rPr lang="en-US" sz="3600" dirty="0"/>
              <a:t>Registration is required </a:t>
            </a:r>
          </a:p>
          <a:p>
            <a:pPr lvl="1"/>
            <a:endParaRPr lang="en-US" sz="3200" dirty="0" smtClean="0"/>
          </a:p>
          <a:p>
            <a:pPr lvl="1"/>
            <a:r>
              <a:rPr lang="en-US" sz="3200" dirty="0" smtClean="0"/>
              <a:t>Want </a:t>
            </a:r>
            <a:r>
              <a:rPr lang="en-US" sz="3200" dirty="0"/>
              <a:t>to reserve a </a:t>
            </a:r>
            <a:r>
              <a:rPr lang="en-US" sz="3200" dirty="0" smtClean="0"/>
              <a:t>spot</a:t>
            </a:r>
          </a:p>
          <a:p>
            <a:pPr lvl="1"/>
            <a:endParaRPr lang="en-US" sz="3200" dirty="0"/>
          </a:p>
          <a:p>
            <a:pPr lvl="1"/>
            <a:r>
              <a:rPr lang="en-US" sz="3200" dirty="0" smtClean="0"/>
              <a:t>There are 12 spots available</a:t>
            </a:r>
          </a:p>
          <a:p>
            <a:pPr lvl="1"/>
            <a:endParaRPr lang="en-US" sz="3200" dirty="0"/>
          </a:p>
          <a:p>
            <a:pPr lvl="1"/>
            <a:r>
              <a:rPr lang="en-US" sz="3200" b="1" u="sng" dirty="0">
                <a:hlinkClick r:id="rId2"/>
              </a:rPr>
              <a:t>http://stjohnssibshops.eventbrite.com</a:t>
            </a:r>
            <a:endParaRPr lang="en-US" sz="3200" b="1" dirty="0"/>
          </a:p>
          <a:p>
            <a:endParaRPr lang="en-US" dirty="0"/>
          </a:p>
        </p:txBody>
      </p:sp>
      <p:sp>
        <p:nvSpPr>
          <p:cNvPr id="4" name="Date Placeholder 3"/>
          <p:cNvSpPr>
            <a:spLocks noGrp="1"/>
          </p:cNvSpPr>
          <p:nvPr>
            <p:ph type="dt" sz="half" idx="10"/>
          </p:nvPr>
        </p:nvSpPr>
        <p:spPr/>
        <p:txBody>
          <a:bodyPr/>
          <a:lstStyle/>
          <a:p>
            <a:fld id="{427279ED-C766-4297-9AFE-BD9B55711F75}" type="datetime1">
              <a:rPr lang="en-US" smtClean="0"/>
              <a:t>10/10/2016</a:t>
            </a:fld>
            <a:endParaRPr lang="en-US" dirty="0"/>
          </a:p>
        </p:txBody>
      </p:sp>
    </p:spTree>
    <p:extLst>
      <p:ext uri="{BB962C8B-B14F-4D97-AF65-F5344CB8AC3E}">
        <p14:creationId xmlns:p14="http://schemas.microsoft.com/office/powerpoint/2010/main" val="2662386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Why Sponsor SibShop?</a:t>
            </a:r>
            <a:endParaRPr lang="en-US" sz="4800" b="1" dirty="0"/>
          </a:p>
        </p:txBody>
      </p:sp>
      <p:sp>
        <p:nvSpPr>
          <p:cNvPr id="3" name="Content Placeholder 2"/>
          <p:cNvSpPr>
            <a:spLocks noGrp="1"/>
          </p:cNvSpPr>
          <p:nvPr>
            <p:ph idx="1"/>
          </p:nvPr>
        </p:nvSpPr>
        <p:spPr/>
        <p:txBody>
          <a:bodyPr>
            <a:normAutofit fontScale="77500" lnSpcReduction="20000"/>
          </a:bodyPr>
          <a:lstStyle/>
          <a:p>
            <a:r>
              <a:rPr lang="en-US" sz="3600" dirty="0" smtClean="0"/>
              <a:t>More than 6,000,000 siblings of children with disabilities in the U.S.</a:t>
            </a:r>
          </a:p>
          <a:p>
            <a:pPr marL="0" indent="0">
              <a:buNone/>
            </a:pPr>
            <a:endParaRPr lang="en-US" sz="3600" dirty="0" smtClean="0"/>
          </a:p>
          <a:p>
            <a:r>
              <a:rPr lang="en-US" sz="3600" dirty="0" smtClean="0"/>
              <a:t>Siblings frequently have the worst deal</a:t>
            </a:r>
          </a:p>
          <a:p>
            <a:pPr lvl="1"/>
            <a:r>
              <a:rPr lang="en-US" sz="3200" dirty="0" smtClean="0"/>
              <a:t>Asked to be too independent too soon</a:t>
            </a:r>
          </a:p>
          <a:p>
            <a:pPr lvl="1"/>
            <a:r>
              <a:rPr lang="en-US" sz="3200" dirty="0" smtClean="0"/>
              <a:t>Asked to be a primary caretaker</a:t>
            </a:r>
          </a:p>
          <a:p>
            <a:pPr lvl="1"/>
            <a:r>
              <a:rPr lang="en-US" sz="3200" dirty="0" smtClean="0"/>
              <a:t>Miss out on childhood experiences (Scouts, sports, sleepovers)</a:t>
            </a:r>
          </a:p>
          <a:p>
            <a:pPr lvl="1"/>
            <a:r>
              <a:rPr lang="en-US" sz="3200" dirty="0" smtClean="0"/>
              <a:t>Expected to be the lifelong caregiver</a:t>
            </a:r>
          </a:p>
          <a:p>
            <a:endParaRPr lang="en-US" sz="3600" dirty="0" smtClean="0"/>
          </a:p>
          <a:p>
            <a:endParaRPr lang="en-US" dirty="0"/>
          </a:p>
        </p:txBody>
      </p:sp>
      <p:sp>
        <p:nvSpPr>
          <p:cNvPr id="4" name="Date Placeholder 3"/>
          <p:cNvSpPr>
            <a:spLocks noGrp="1"/>
          </p:cNvSpPr>
          <p:nvPr>
            <p:ph type="dt" sz="half" idx="10"/>
          </p:nvPr>
        </p:nvSpPr>
        <p:spPr/>
        <p:txBody>
          <a:bodyPr/>
          <a:lstStyle/>
          <a:p>
            <a:fld id="{9FE45439-E359-4B06-8E2C-FD4EB8413533}" type="datetime1">
              <a:rPr lang="en-US" smtClean="0"/>
              <a:t>10/10/2016</a:t>
            </a:fld>
            <a:endParaRPr lang="en-US" dirty="0"/>
          </a:p>
        </p:txBody>
      </p:sp>
    </p:spTree>
    <p:extLst>
      <p:ext uri="{BB962C8B-B14F-4D97-AF65-F5344CB8AC3E}">
        <p14:creationId xmlns:p14="http://schemas.microsoft.com/office/powerpoint/2010/main" val="1593367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Why Sponsor SibShop?</a:t>
            </a:r>
            <a:endParaRPr lang="en-US" sz="4800" b="1" dirty="0"/>
          </a:p>
        </p:txBody>
      </p:sp>
      <p:sp>
        <p:nvSpPr>
          <p:cNvPr id="3" name="Content Placeholder 2"/>
          <p:cNvSpPr>
            <a:spLocks noGrp="1"/>
          </p:cNvSpPr>
          <p:nvPr>
            <p:ph idx="1"/>
          </p:nvPr>
        </p:nvSpPr>
        <p:spPr/>
        <p:txBody>
          <a:bodyPr/>
          <a:lstStyle/>
          <a:p>
            <a:endParaRPr lang="en-US" dirty="0" smtClean="0"/>
          </a:p>
          <a:p>
            <a:endParaRPr lang="en-US" dirty="0"/>
          </a:p>
          <a:p>
            <a:r>
              <a:rPr lang="en-US" sz="3600" dirty="0" smtClean="0"/>
              <a:t>The patient is never the child with the disability- </a:t>
            </a:r>
          </a:p>
          <a:p>
            <a:pPr marL="0" indent="0">
              <a:buNone/>
            </a:pPr>
            <a:r>
              <a:rPr lang="en-US" sz="3600" dirty="0"/>
              <a:t>	</a:t>
            </a:r>
            <a:r>
              <a:rPr lang="en-US" sz="3600" dirty="0" smtClean="0"/>
              <a:t>	</a:t>
            </a:r>
          </a:p>
          <a:p>
            <a:pPr marL="0" indent="0">
              <a:buNone/>
            </a:pPr>
            <a:r>
              <a:rPr lang="en-US" sz="3600" dirty="0" smtClean="0"/>
              <a:t>	it is the entire family</a:t>
            </a:r>
          </a:p>
          <a:p>
            <a:endParaRPr lang="en-US" dirty="0" smtClean="0"/>
          </a:p>
          <a:p>
            <a:endParaRPr lang="en-US" dirty="0"/>
          </a:p>
        </p:txBody>
      </p:sp>
      <p:sp>
        <p:nvSpPr>
          <p:cNvPr id="4" name="Date Placeholder 3"/>
          <p:cNvSpPr>
            <a:spLocks noGrp="1"/>
          </p:cNvSpPr>
          <p:nvPr>
            <p:ph type="dt" sz="half" idx="10"/>
          </p:nvPr>
        </p:nvSpPr>
        <p:spPr/>
        <p:txBody>
          <a:bodyPr/>
          <a:lstStyle/>
          <a:p>
            <a:fld id="{0E598C8F-FB21-43F4-B25B-0E8B7BF0A5B8}" type="datetime1">
              <a:rPr lang="en-US" smtClean="0"/>
              <a:t>10/10/2016</a:t>
            </a:fld>
            <a:endParaRPr lang="en-US" dirty="0"/>
          </a:p>
        </p:txBody>
      </p:sp>
    </p:spTree>
    <p:extLst>
      <p:ext uri="{BB962C8B-B14F-4D97-AF65-F5344CB8AC3E}">
        <p14:creationId xmlns:p14="http://schemas.microsoft.com/office/powerpoint/2010/main" val="307608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Why Sponsor SibShop?</a:t>
            </a:r>
            <a:endParaRPr lang="en-US" sz="4800" b="1" dirty="0"/>
          </a:p>
        </p:txBody>
      </p:sp>
      <p:sp>
        <p:nvSpPr>
          <p:cNvPr id="3" name="Content Placeholder 2"/>
          <p:cNvSpPr>
            <a:spLocks noGrp="1"/>
          </p:cNvSpPr>
          <p:nvPr>
            <p:ph idx="1"/>
          </p:nvPr>
        </p:nvSpPr>
        <p:spPr/>
        <p:txBody>
          <a:bodyPr>
            <a:normAutofit/>
          </a:bodyPr>
          <a:lstStyle/>
          <a:p>
            <a:r>
              <a:rPr lang="en-US" sz="3600" dirty="0" smtClean="0"/>
              <a:t>Look for the “15 minute” date.</a:t>
            </a:r>
          </a:p>
          <a:p>
            <a:endParaRPr lang="en-US" sz="3600" dirty="0" smtClean="0"/>
          </a:p>
          <a:p>
            <a:r>
              <a:rPr lang="en-US" sz="3600" dirty="0" smtClean="0"/>
              <a:t>Unscheduled- not really</a:t>
            </a:r>
          </a:p>
          <a:p>
            <a:endParaRPr lang="en-US" sz="3600" dirty="0" smtClean="0"/>
          </a:p>
          <a:p>
            <a:endParaRPr lang="en-US" dirty="0"/>
          </a:p>
        </p:txBody>
      </p:sp>
      <p:sp>
        <p:nvSpPr>
          <p:cNvPr id="4" name="Date Placeholder 3"/>
          <p:cNvSpPr>
            <a:spLocks noGrp="1"/>
          </p:cNvSpPr>
          <p:nvPr>
            <p:ph type="dt" sz="half" idx="10"/>
          </p:nvPr>
        </p:nvSpPr>
        <p:spPr/>
        <p:txBody>
          <a:bodyPr/>
          <a:lstStyle/>
          <a:p>
            <a:fld id="{91110FE7-08E3-44AB-ABB7-B65337B9BD33}" type="datetime1">
              <a:rPr lang="en-US" smtClean="0"/>
              <a:t>10/10/2016</a:t>
            </a:fld>
            <a:endParaRPr lang="en-US" dirty="0"/>
          </a:p>
        </p:txBody>
      </p:sp>
    </p:spTree>
    <p:extLst>
      <p:ext uri="{BB962C8B-B14F-4D97-AF65-F5344CB8AC3E}">
        <p14:creationId xmlns:p14="http://schemas.microsoft.com/office/powerpoint/2010/main" val="33512858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normAutofit fontScale="85000" lnSpcReduction="20000"/>
          </a:bodyPr>
          <a:lstStyle/>
          <a:p>
            <a:r>
              <a:rPr lang="en-US" sz="3600" dirty="0" smtClean="0"/>
              <a:t>For the adults and agencies that sponsor SibShops</a:t>
            </a:r>
          </a:p>
          <a:p>
            <a:pPr lvl="1"/>
            <a:endParaRPr lang="en-US" dirty="0" smtClean="0"/>
          </a:p>
          <a:p>
            <a:pPr lvl="1"/>
            <a:r>
              <a:rPr lang="en-US" sz="3200" dirty="0" smtClean="0"/>
              <a:t>Opportunities for brothers and sisters of children with special needs to obtain peer support and education within a recreational context</a:t>
            </a:r>
          </a:p>
          <a:p>
            <a:pPr lvl="1"/>
            <a:endParaRPr lang="en-US" dirty="0" smtClean="0"/>
          </a:p>
          <a:p>
            <a:pPr lvl="1"/>
            <a:r>
              <a:rPr lang="en-US" sz="3200" dirty="0" smtClean="0"/>
              <a:t>Reflect an agency’s commitment to the family members in developing  long-lasting relationships with the person with special needs</a:t>
            </a:r>
          </a:p>
          <a:p>
            <a:pPr marL="457200" lvl="1" indent="0">
              <a:buNone/>
            </a:pPr>
            <a:endParaRPr lang="en-US" dirty="0"/>
          </a:p>
        </p:txBody>
      </p:sp>
      <p:sp>
        <p:nvSpPr>
          <p:cNvPr id="8" name="Date Placeholder 7"/>
          <p:cNvSpPr>
            <a:spLocks noGrp="1"/>
          </p:cNvSpPr>
          <p:nvPr>
            <p:ph type="dt" sz="half" idx="10"/>
          </p:nvPr>
        </p:nvSpPr>
        <p:spPr/>
        <p:txBody>
          <a:bodyPr/>
          <a:lstStyle/>
          <a:p>
            <a:fld id="{8680055E-59D0-4832-AC5C-900259A9DC47}" type="datetime1">
              <a:rPr lang="en-US" smtClean="0"/>
              <a:t>10/10/2016</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1931" y="5934984"/>
            <a:ext cx="1423737" cy="923016"/>
          </a:xfrm>
          <a:prstGeom prst="rect">
            <a:avLst/>
          </a:prstGeom>
        </p:spPr>
      </p:pic>
    </p:spTree>
    <p:extLst>
      <p:ext uri="{BB962C8B-B14F-4D97-AF65-F5344CB8AC3E}">
        <p14:creationId xmlns:p14="http://schemas.microsoft.com/office/powerpoint/2010/main" val="88367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normAutofit fontScale="92500" lnSpcReduction="10000"/>
          </a:bodyPr>
          <a:lstStyle/>
          <a:p>
            <a:r>
              <a:rPr lang="en-US" sz="3600" dirty="0"/>
              <a:t>They're peer support and education </a:t>
            </a:r>
            <a:r>
              <a:rPr lang="en-US" sz="3600" dirty="0" smtClean="0"/>
              <a:t>programs</a:t>
            </a:r>
          </a:p>
          <a:p>
            <a:endParaRPr lang="en-US" sz="3600" dirty="0" smtClean="0"/>
          </a:p>
          <a:p>
            <a:r>
              <a:rPr lang="en-US" sz="3600" dirty="0" smtClean="0"/>
              <a:t>For </a:t>
            </a:r>
            <a:r>
              <a:rPr lang="en-US" sz="3600" dirty="0"/>
              <a:t>school-age brothers and sisters. </a:t>
            </a:r>
            <a:endParaRPr lang="en-US" sz="3600" dirty="0" smtClean="0"/>
          </a:p>
          <a:p>
            <a:endParaRPr lang="en-US" sz="3600" dirty="0" smtClean="0"/>
          </a:p>
          <a:p>
            <a:r>
              <a:rPr lang="en-US" sz="3600" dirty="0" smtClean="0"/>
              <a:t>A </a:t>
            </a:r>
            <a:r>
              <a:rPr lang="en-US" sz="3600" dirty="0"/>
              <a:t>forum where they can talk about </a:t>
            </a:r>
            <a:r>
              <a:rPr lang="en-US" sz="3600" dirty="0" smtClean="0"/>
              <a:t>their lives</a:t>
            </a:r>
          </a:p>
        </p:txBody>
      </p:sp>
      <p:sp>
        <p:nvSpPr>
          <p:cNvPr id="7" name="Date Placeholder 6"/>
          <p:cNvSpPr>
            <a:spLocks noGrp="1"/>
          </p:cNvSpPr>
          <p:nvPr>
            <p:ph type="dt" sz="half" idx="10"/>
          </p:nvPr>
        </p:nvSpPr>
        <p:spPr/>
        <p:txBody>
          <a:bodyPr/>
          <a:lstStyle/>
          <a:p>
            <a:fld id="{C46CC1BF-B79A-4EDF-9973-CDA440AC9B5F}" type="datetime1">
              <a:rPr lang="en-US" smtClean="0"/>
              <a:t>10/10/2016</a:t>
            </a:fld>
            <a:endParaRPr lang="en-US" dirty="0"/>
          </a:p>
        </p:txBody>
      </p:sp>
    </p:spTree>
    <p:extLst>
      <p:ext uri="{BB962C8B-B14F-4D97-AF65-F5344CB8AC3E}">
        <p14:creationId xmlns:p14="http://schemas.microsoft.com/office/powerpoint/2010/main" val="1377407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pPr algn="ctr"/>
            <a:r>
              <a:rPr lang="en-US" sz="4800" b="1" dirty="0" smtClean="0"/>
              <a:t>What Are SibShops?</a:t>
            </a:r>
            <a:endParaRPr lang="en-US" sz="4800" b="1" dirty="0"/>
          </a:p>
        </p:txBody>
      </p:sp>
      <p:sp>
        <p:nvSpPr>
          <p:cNvPr id="3" name="Content Placeholder 2"/>
          <p:cNvSpPr>
            <a:spLocks noGrp="1"/>
          </p:cNvSpPr>
          <p:nvPr>
            <p:ph idx="1"/>
          </p:nvPr>
        </p:nvSpPr>
        <p:spPr/>
        <p:txBody>
          <a:bodyPr>
            <a:normAutofit fontScale="62500" lnSpcReduction="20000"/>
          </a:bodyPr>
          <a:lstStyle/>
          <a:p>
            <a:r>
              <a:rPr lang="en-US" sz="3600" dirty="0" smtClean="0"/>
              <a:t>For </a:t>
            </a:r>
            <a:r>
              <a:rPr lang="en-US" sz="3600" dirty="0"/>
              <a:t>the kids who attend them, </a:t>
            </a:r>
            <a:r>
              <a:rPr lang="en-US" sz="3600" dirty="0" smtClean="0"/>
              <a:t>SibShops </a:t>
            </a:r>
            <a:r>
              <a:rPr lang="en-US" sz="3600" dirty="0"/>
              <a:t>are pedal-to-the-metal events where they will meet other sibs (usually for the first time</a:t>
            </a:r>
            <a:r>
              <a:rPr lang="en-US" sz="3600" dirty="0" smtClean="0"/>
              <a:t>)</a:t>
            </a:r>
          </a:p>
          <a:p>
            <a:pPr marL="0" indent="0">
              <a:buNone/>
            </a:pPr>
            <a:r>
              <a:rPr lang="en-US" sz="3600" dirty="0" smtClean="0"/>
              <a:t> </a:t>
            </a:r>
          </a:p>
          <a:p>
            <a:pPr lvl="1"/>
            <a:r>
              <a:rPr lang="en-US" sz="3200" dirty="0" smtClean="0"/>
              <a:t>have </a:t>
            </a:r>
            <a:r>
              <a:rPr lang="en-US" sz="3200" dirty="0"/>
              <a:t>fun, laugh, talk about the good and not-so-good parts of having a sib with special </a:t>
            </a:r>
            <a:r>
              <a:rPr lang="en-US" sz="3200" dirty="0" smtClean="0"/>
              <a:t>needs</a:t>
            </a:r>
          </a:p>
          <a:p>
            <a:pPr lvl="1"/>
            <a:r>
              <a:rPr lang="en-US" sz="3200" dirty="0" smtClean="0"/>
              <a:t>play </a:t>
            </a:r>
            <a:r>
              <a:rPr lang="en-US" sz="3200" dirty="0"/>
              <a:t>some great games, </a:t>
            </a:r>
            <a:endParaRPr lang="en-US" sz="3200" dirty="0" smtClean="0"/>
          </a:p>
          <a:p>
            <a:pPr lvl="1"/>
            <a:r>
              <a:rPr lang="en-US" sz="3200" dirty="0" smtClean="0"/>
              <a:t>learn </a:t>
            </a:r>
            <a:r>
              <a:rPr lang="en-US" sz="3200" dirty="0"/>
              <a:t>something about the services their brothers and sister receive, </a:t>
            </a:r>
            <a:r>
              <a:rPr lang="en-US" sz="3200" b="1" dirty="0" smtClean="0"/>
              <a:t>and</a:t>
            </a:r>
          </a:p>
          <a:p>
            <a:pPr lvl="1"/>
            <a:r>
              <a:rPr lang="en-US" sz="3200" dirty="0" smtClean="0"/>
              <a:t>have </a:t>
            </a:r>
            <a:r>
              <a:rPr lang="en-US" sz="3200" dirty="0"/>
              <a:t>some more fun.</a:t>
            </a:r>
            <a:br>
              <a:rPr lang="en-US" sz="3200" dirty="0"/>
            </a:br>
            <a:endParaRPr lang="en-US" sz="3200" dirty="0"/>
          </a:p>
        </p:txBody>
      </p:sp>
      <p:sp>
        <p:nvSpPr>
          <p:cNvPr id="7" name="Date Placeholder 6"/>
          <p:cNvSpPr>
            <a:spLocks noGrp="1"/>
          </p:cNvSpPr>
          <p:nvPr>
            <p:ph type="dt" sz="half" idx="10"/>
          </p:nvPr>
        </p:nvSpPr>
        <p:spPr/>
        <p:txBody>
          <a:bodyPr/>
          <a:lstStyle/>
          <a:p>
            <a:fld id="{EC4C15B2-FD83-4524-96C2-29B38FAFE360}" type="datetime1">
              <a:rPr lang="en-US" smtClean="0"/>
              <a:t>10/10/2016</a:t>
            </a:fld>
            <a:endParaRPr lang="en-US" dirty="0"/>
          </a:p>
        </p:txBody>
      </p:sp>
    </p:spTree>
    <p:extLst>
      <p:ext uri="{BB962C8B-B14F-4D97-AF65-F5344CB8AC3E}">
        <p14:creationId xmlns:p14="http://schemas.microsoft.com/office/powerpoint/2010/main" val="2265182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4713</TotalTime>
  <Words>1267</Words>
  <Application>Microsoft Office PowerPoint</Application>
  <PresentationFormat>Widescreen</PresentationFormat>
  <Paragraphs>270</Paragraphs>
  <Slides>34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Century Gothic</vt:lpstr>
      <vt:lpstr>Wingdings 3</vt:lpstr>
      <vt:lpstr>Wisp</vt:lpstr>
      <vt:lpstr>SibShops Overview</vt:lpstr>
      <vt:lpstr>What Are SibShops?</vt:lpstr>
      <vt:lpstr>What Are SibShops?</vt:lpstr>
      <vt:lpstr>Why Sponsor SibShop?</vt:lpstr>
      <vt:lpstr>Why Sponsor SibShop?</vt:lpstr>
      <vt:lpstr>Why Sponsor SibShop?</vt:lpstr>
      <vt:lpstr>What Are SibShops?</vt:lpstr>
      <vt:lpstr>What Are SibShops?</vt:lpstr>
      <vt:lpstr>What Are SibShops?</vt:lpstr>
      <vt:lpstr>What Are SibShops?</vt:lpstr>
      <vt:lpstr>Are SibShops A Form of Therapy?</vt:lpstr>
      <vt:lpstr>What Are SibShops?</vt:lpstr>
      <vt:lpstr>Are SibShops A Form of Therapy?</vt:lpstr>
      <vt:lpstr>Are SibShops A Form of Therapy?</vt:lpstr>
      <vt:lpstr>Who Attends SibShops?</vt:lpstr>
      <vt:lpstr>Who Sponsors SibShops?</vt:lpstr>
      <vt:lpstr>Who Facilitates and Who Assists?</vt:lpstr>
      <vt:lpstr>Who Facilitates and Who Assists?</vt:lpstr>
      <vt:lpstr>Parents</vt:lpstr>
      <vt:lpstr>Facilitators</vt:lpstr>
      <vt:lpstr>Facilitators</vt:lpstr>
      <vt:lpstr>Qualities of A SibShop Facilitator </vt:lpstr>
      <vt:lpstr>What Is The Optimal Number for A SibShop?</vt:lpstr>
      <vt:lpstr>When Are SibShops Offered?</vt:lpstr>
      <vt:lpstr>What Are the Goals of the SibShop Model?</vt:lpstr>
      <vt:lpstr>What Are the Goals of the SibShop Model?</vt:lpstr>
      <vt:lpstr>Are There Any Guarantees?</vt:lpstr>
      <vt:lpstr>How Often Are SibShops Held?</vt:lpstr>
      <vt:lpstr>Resources</vt:lpstr>
      <vt:lpstr>PowerPoint Presentation</vt:lpstr>
      <vt:lpstr>PowerPoint Presentation</vt:lpstr>
      <vt:lpstr>PowerPoint Presentation</vt:lpstr>
      <vt:lpstr>When Are SibShops Offered?</vt:lpstr>
      <vt:lpstr>How To Register?</vt:lpstr>
    </vt:vector>
  </TitlesOfParts>
  <Company>Shands Jax</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Sibshops Overview</dc:title>
  <dc:creator>Wilson, Anne</dc:creator>
  <cp:lastModifiedBy>Avery Greene</cp:lastModifiedBy>
  <cp:revision>46</cp:revision>
  <cp:lastPrinted>2016-09-26T18:03:31Z</cp:lastPrinted>
  <dcterms:created xsi:type="dcterms:W3CDTF">2016-09-23T17:13:04Z</dcterms:created>
  <dcterms:modified xsi:type="dcterms:W3CDTF">2016-10-10T15:15:13Z</dcterms:modified>
</cp:coreProperties>
</file>