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89" r:id="rId3"/>
    <p:sldId id="290" r:id="rId4"/>
    <p:sldId id="291" r:id="rId5"/>
    <p:sldId id="257" r:id="rId6"/>
    <p:sldId id="287" r:id="rId7"/>
    <p:sldId id="288" r:id="rId8"/>
    <p:sldId id="259" r:id="rId9"/>
    <p:sldId id="285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1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3828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44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5788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22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36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3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5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0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1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2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8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88D12-66A1-48DD-B9FB-A07CD24E902D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CEEC8C-1991-4796-BCCE-0F2917A2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5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2599" y="2404531"/>
            <a:ext cx="7766936" cy="1646302"/>
          </a:xfrm>
        </p:spPr>
        <p:txBody>
          <a:bodyPr/>
          <a:lstStyle/>
          <a:p>
            <a:r>
              <a:rPr lang="en-US" dirty="0" smtClean="0"/>
              <a:t>Response to Intervention/Instruction for Parents and the 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Kimberly Miller and Todd Watson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7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72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Read excerpt from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The Boarding House </a:t>
            </a:r>
            <a:r>
              <a:rPr lang="en-US" dirty="0">
                <a:latin typeface="Arial" pitchFamily="34" charset="0"/>
                <a:cs typeface="Arial" pitchFamily="34" charset="0"/>
              </a:rPr>
              <a:t>by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james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joyce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altLang="en-US" dirty="0"/>
              <a:t>Mrs. Mooney was bachelor’s daughter.  She was a woman who was quite able to keep things to her self; a determined woman.  She had married her father’s fireman and opened a bachelor’s shop near spring Gardens.  But as soon as here father-in-law was dead Mr. Mooney began to go the deeper.  He drank, </a:t>
            </a:r>
            <a:r>
              <a:rPr lang="en-CA" altLang="en-US" dirty="0" err="1"/>
              <a:t>pludered</a:t>
            </a:r>
            <a:r>
              <a:rPr lang="en-CA" altLang="en-US" dirty="0"/>
              <a:t> the till, ran headlong into bed.  It was no use making him take the plan; he was </a:t>
            </a:r>
            <a:r>
              <a:rPr lang="en-CA" altLang="en-US" dirty="0" err="1"/>
              <a:t>ssure</a:t>
            </a:r>
            <a:r>
              <a:rPr lang="en-CA" altLang="en-US" dirty="0"/>
              <a:t> to break out again a few days after.  By fighting his wife in </a:t>
            </a:r>
            <a:r>
              <a:rPr lang="en-CA" altLang="en-US" dirty="0" err="1"/>
              <a:t>te</a:t>
            </a:r>
            <a:r>
              <a:rPr lang="en-CA" altLang="en-US" dirty="0"/>
              <a:t> pressure of customers and buying bad meat he </a:t>
            </a:r>
            <a:r>
              <a:rPr lang="en-CA" altLang="en-US" dirty="0" err="1"/>
              <a:t>royed</a:t>
            </a:r>
            <a:r>
              <a:rPr lang="en-CA" altLang="en-US" dirty="0"/>
              <a:t> his business.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05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What kind of business did the Mooney’s have?</a:t>
            </a:r>
          </a:p>
          <a:p>
            <a:pPr marL="457200" indent="-457200">
              <a:buAutoNum type="arabicPeriod"/>
            </a:pPr>
            <a:r>
              <a:rPr lang="en-US" dirty="0"/>
              <a:t>What did Mr. Mooney do before he married Mrs. Mooney?</a:t>
            </a:r>
          </a:p>
          <a:p>
            <a:pPr marL="457200" indent="-457200">
              <a:buAutoNum type="arabicPeriod"/>
            </a:pPr>
            <a:r>
              <a:rPr lang="en-US" dirty="0"/>
              <a:t>Why did they not have much money?</a:t>
            </a:r>
          </a:p>
          <a:p>
            <a:pPr marL="457200" indent="-457200">
              <a:buAutoNum type="arabicPeriod"/>
            </a:pPr>
            <a:r>
              <a:rPr lang="en-US" dirty="0"/>
              <a:t>What did Mrs. Mooney do to try to stop Mr. Mooney of his devilish ways?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score __________% on reading comprehension</a:t>
            </a:r>
          </a:p>
        </p:txBody>
      </p:sp>
    </p:spTree>
    <p:extLst>
      <p:ext uri="{BB962C8B-B14F-4D97-AF65-F5344CB8AC3E}">
        <p14:creationId xmlns:p14="http://schemas.microsoft.com/office/powerpoint/2010/main" val="266323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The Boarding House</a:t>
            </a:r>
            <a:br>
              <a:rPr lang="en-US" i="1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by James Joyce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Mrs. Mooney was a </a:t>
            </a:r>
            <a:r>
              <a:rPr lang="en-CA" altLang="en-US" dirty="0">
                <a:solidFill>
                  <a:srgbClr val="B32C16"/>
                </a:solidFill>
              </a:rPr>
              <a:t>butcher’s</a:t>
            </a:r>
            <a:r>
              <a:rPr lang="en-CA" altLang="en-US" dirty="0"/>
              <a:t> daughter. She was a woman who was quite able to keep things to herself. She had married her father’s </a:t>
            </a:r>
            <a:r>
              <a:rPr lang="en-CA" altLang="en-US" dirty="0">
                <a:solidFill>
                  <a:srgbClr val="B32C16"/>
                </a:solidFill>
              </a:rPr>
              <a:t>foreman</a:t>
            </a:r>
            <a:r>
              <a:rPr lang="en-CA" altLang="en-US" dirty="0"/>
              <a:t> and opened a </a:t>
            </a:r>
            <a:r>
              <a:rPr lang="en-CA" altLang="en-US" dirty="0">
                <a:solidFill>
                  <a:srgbClr val="B32C16"/>
                </a:solidFill>
              </a:rPr>
              <a:t>butcher</a:t>
            </a:r>
            <a:r>
              <a:rPr lang="en-CA" altLang="en-US" dirty="0"/>
              <a:t> shop near </a:t>
            </a:r>
            <a:r>
              <a:rPr lang="en-CA" altLang="en-US" dirty="0">
                <a:solidFill>
                  <a:srgbClr val="B32C16"/>
                </a:solidFill>
              </a:rPr>
              <a:t>Spring</a:t>
            </a:r>
            <a:r>
              <a:rPr lang="en-CA" altLang="en-US" dirty="0"/>
              <a:t> Gardens. But as soon as </a:t>
            </a:r>
            <a:r>
              <a:rPr lang="en-CA" altLang="en-US" dirty="0">
                <a:solidFill>
                  <a:srgbClr val="B32C16"/>
                </a:solidFill>
              </a:rPr>
              <a:t>his</a:t>
            </a:r>
            <a:r>
              <a:rPr lang="en-CA" altLang="en-US" dirty="0"/>
              <a:t> father-in-law was dead, Mr. Mooney began to go to the </a:t>
            </a:r>
            <a:r>
              <a:rPr lang="en-CA" altLang="en-US" dirty="0">
                <a:solidFill>
                  <a:srgbClr val="B32C16"/>
                </a:solidFill>
              </a:rPr>
              <a:t>devil</a:t>
            </a:r>
            <a:r>
              <a:rPr lang="en-CA" altLang="en-US" dirty="0"/>
              <a:t>. He drank, plundered the till and ran headlong into </a:t>
            </a:r>
            <a:r>
              <a:rPr lang="en-CA" altLang="en-US" dirty="0">
                <a:solidFill>
                  <a:srgbClr val="B32C16"/>
                </a:solidFill>
              </a:rPr>
              <a:t>debt</a:t>
            </a:r>
            <a:r>
              <a:rPr lang="en-CA" altLang="en-US" dirty="0"/>
              <a:t>. It was no use making him take the </a:t>
            </a:r>
            <a:r>
              <a:rPr lang="en-CA" altLang="en-US" dirty="0">
                <a:solidFill>
                  <a:srgbClr val="B32C16"/>
                </a:solidFill>
              </a:rPr>
              <a:t>pledge</a:t>
            </a:r>
            <a:r>
              <a:rPr lang="en-CA" altLang="en-US" dirty="0"/>
              <a:t>—he was </a:t>
            </a:r>
            <a:r>
              <a:rPr lang="en-CA" altLang="en-US" dirty="0">
                <a:solidFill>
                  <a:srgbClr val="B32C16"/>
                </a:solidFill>
              </a:rPr>
              <a:t>sure</a:t>
            </a:r>
            <a:r>
              <a:rPr lang="en-CA" altLang="en-US" dirty="0"/>
              <a:t> to break </a:t>
            </a:r>
            <a:r>
              <a:rPr lang="en-CA" altLang="en-US" dirty="0">
                <a:solidFill>
                  <a:srgbClr val="B32C16"/>
                </a:solidFill>
              </a:rPr>
              <a:t>it</a:t>
            </a:r>
            <a:r>
              <a:rPr lang="en-CA" altLang="en-US" dirty="0"/>
              <a:t> again a few days after. By fighting with his wife in </a:t>
            </a:r>
            <a:r>
              <a:rPr lang="en-CA" altLang="en-US" dirty="0">
                <a:solidFill>
                  <a:srgbClr val="B32C16"/>
                </a:solidFill>
              </a:rPr>
              <a:t>the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B32C16"/>
                </a:solidFill>
              </a:rPr>
              <a:t>presence</a:t>
            </a:r>
            <a:r>
              <a:rPr lang="en-CA" altLang="en-US" dirty="0"/>
              <a:t> of customers and buying bad meat, he </a:t>
            </a:r>
            <a:r>
              <a:rPr lang="en-CA" altLang="en-US" dirty="0">
                <a:solidFill>
                  <a:srgbClr val="B32C16"/>
                </a:solidFill>
              </a:rPr>
              <a:t>ruined</a:t>
            </a:r>
            <a:r>
              <a:rPr lang="en-CA" altLang="en-US" dirty="0"/>
              <a:t> his business.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0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MTSS/</a:t>
            </a:r>
            <a:r>
              <a:rPr lang="en-US" dirty="0" err="1" smtClean="0"/>
              <a:t>RtI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MTSS (Multi-Tiered System of Supports) </a:t>
            </a:r>
            <a:r>
              <a:rPr lang="en-US" altLang="en-US" sz="2000" dirty="0">
                <a:latin typeface="Comic Sans MS" panose="030F0702030302020204" pitchFamily="66" charset="0"/>
              </a:rPr>
              <a:t>is a term used to describe an evidence-based model of schooling that uses </a:t>
            </a:r>
            <a:r>
              <a:rPr lang="en-US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data-based problem-solving</a:t>
            </a:r>
            <a:r>
              <a:rPr lang="en-US" altLang="en-US" sz="2000" dirty="0">
                <a:latin typeface="Comic Sans MS" panose="030F0702030302020204" pitchFamily="66" charset="0"/>
              </a:rPr>
              <a:t> to integrate academic and behavioral instruction and intervention.  The integrated instruction and intervention is provided to students at varying levels of intensity based on student need.  </a:t>
            </a:r>
            <a:r>
              <a:rPr lang="en-US" altLang="en-US" sz="2000" b="1" i="1" dirty="0">
                <a:latin typeface="Comic Sans MS" panose="030F0702030302020204" pitchFamily="66" charset="0"/>
              </a:rPr>
              <a:t>The goal is to prevent problems and intervene early so that students can be successful</a:t>
            </a:r>
            <a:r>
              <a:rPr lang="en-US" altLang="en-US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US" alt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Does </a:t>
            </a:r>
            <a:r>
              <a:rPr lang="en-US" altLang="en-US" dirty="0" err="1"/>
              <a:t>RtI</a:t>
            </a:r>
            <a:r>
              <a:rPr lang="en-US" altLang="en-US" dirty="0"/>
              <a:t> have anything to do with Special Education?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Every student in the school, from Kindergarten to graduation, is involved in </a:t>
            </a:r>
            <a:r>
              <a:rPr lang="en-US" altLang="en-US" dirty="0" err="1"/>
              <a:t>RtI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Interventions are provided through general education resources so that all students can be successful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For students who need ongoing intensive or individualized help to maintain progress, special education resources may be accessed by the school.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6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Does </a:t>
            </a:r>
            <a:r>
              <a:rPr lang="en-US" altLang="en-US" dirty="0" err="1"/>
              <a:t>RtI</a:t>
            </a:r>
            <a:r>
              <a:rPr lang="en-US" altLang="en-US" dirty="0"/>
              <a:t> have anything to do with Special Education (cont’d)?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Information gained through on-going problem-solving about what your child needs helps the school make a decision about your child’s need for special education resources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The problem-solving process and </a:t>
            </a:r>
            <a:r>
              <a:rPr lang="en-US" altLang="en-US" dirty="0" err="1"/>
              <a:t>RtI</a:t>
            </a:r>
            <a:r>
              <a:rPr lang="en-US" altLang="en-US" dirty="0"/>
              <a:t> continues even if your child receives help through special education resources.</a:t>
            </a:r>
          </a:p>
          <a:p>
            <a:pPr marL="0" indent="0">
              <a:buNone/>
            </a:pPr>
            <a:r>
              <a:rPr lang="en-US" dirty="0" smtClean="0"/>
              <a:t>		Behavior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Academic Struggles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Social/Emotional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Attendance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77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706315"/>
            <a:ext cx="8660098" cy="837063"/>
          </a:xfrm>
        </p:spPr>
        <p:txBody>
          <a:bodyPr/>
          <a:lstStyle/>
          <a:p>
            <a:r>
              <a:rPr lang="en-US" dirty="0" smtClean="0"/>
              <a:t>3-tiered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46663"/>
            <a:ext cx="9299179" cy="45946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1000" b="1" i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en-US" b="1" i="1" dirty="0" smtClean="0">
                <a:latin typeface="Comic Sans MS" panose="030F0702030302020204" pitchFamily="66" charset="0"/>
              </a:rPr>
              <a:t>Tier I</a:t>
            </a:r>
            <a:r>
              <a:rPr lang="en-US" altLang="en-US" dirty="0" smtClean="0">
                <a:latin typeface="Comic Sans MS" panose="030F0702030302020204" pitchFamily="66" charset="0"/>
              </a:rPr>
              <a:t>: Core Academic and Behavioral Curriculum</a:t>
            </a:r>
          </a:p>
          <a:p>
            <a:pPr marL="0" indent="0">
              <a:buNone/>
            </a:pPr>
            <a:r>
              <a:rPr lang="en-US" altLang="en-US" dirty="0" smtClean="0">
                <a:latin typeface="Comic Sans MS" panose="030F0702030302020204" pitchFamily="66" charset="0"/>
              </a:rPr>
              <a:t>	</a:t>
            </a:r>
            <a:r>
              <a:rPr lang="en-US" altLang="en-US" i="1" dirty="0" smtClean="0">
                <a:latin typeface="Comic Sans MS" panose="030F0702030302020204" pitchFamily="66" charset="0"/>
              </a:rPr>
              <a:t>Academic and Behavior</a:t>
            </a:r>
            <a:r>
              <a:rPr lang="en-US" altLang="en-US" dirty="0" smtClean="0">
                <a:latin typeface="Comic Sans MS" panose="030F0702030302020204" pitchFamily="66" charset="0"/>
              </a:rPr>
              <a:t>: high quality core instruction provided to all students</a:t>
            </a:r>
          </a:p>
          <a:p>
            <a:pPr marL="0" indent="0">
              <a:buNone/>
            </a:pPr>
            <a:endParaRPr lang="en-US" altLang="en-US" sz="1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en-US" b="1" i="1" dirty="0" smtClean="0">
                <a:latin typeface="Comic Sans MS" panose="030F0702030302020204" pitchFamily="66" charset="0"/>
              </a:rPr>
              <a:t>Tier II</a:t>
            </a:r>
            <a:r>
              <a:rPr lang="en-US" altLang="en-US" dirty="0" smtClean="0">
                <a:latin typeface="Comic Sans MS" panose="030F0702030302020204" pitchFamily="66" charset="0"/>
              </a:rPr>
              <a:t>: Supplemental Instruction/Intervention</a:t>
            </a:r>
          </a:p>
          <a:p>
            <a:pPr marL="0" indent="0">
              <a:buNone/>
            </a:pPr>
            <a:r>
              <a:rPr lang="en-US" altLang="en-US" dirty="0" smtClean="0">
                <a:latin typeface="Comic Sans MS" panose="030F0702030302020204" pitchFamily="66" charset="0"/>
              </a:rPr>
              <a:t>	</a:t>
            </a:r>
            <a:r>
              <a:rPr lang="en-US" altLang="en-US" i="1" dirty="0" smtClean="0">
                <a:latin typeface="Comic Sans MS" panose="030F0702030302020204" pitchFamily="66" charset="0"/>
              </a:rPr>
              <a:t>Academic</a:t>
            </a:r>
            <a:r>
              <a:rPr lang="en-US" altLang="en-US" dirty="0" smtClean="0">
                <a:latin typeface="Comic Sans MS" panose="030F0702030302020204" pitchFamily="66" charset="0"/>
              </a:rPr>
              <a:t>: at least 3 days per week in addition to core instruction</a:t>
            </a:r>
          </a:p>
          <a:p>
            <a:pPr marL="0" indent="0">
              <a:buNone/>
            </a:pPr>
            <a:r>
              <a:rPr lang="en-US" altLang="en-US" dirty="0">
                <a:latin typeface="Comic Sans MS" panose="030F0702030302020204" pitchFamily="66" charset="0"/>
              </a:rPr>
              <a:t>	</a:t>
            </a:r>
            <a:r>
              <a:rPr lang="en-US" altLang="en-US" i="1" dirty="0" smtClean="0">
                <a:latin typeface="Comic Sans MS" panose="030F0702030302020204" pitchFamily="66" charset="0"/>
              </a:rPr>
              <a:t>Behavior</a:t>
            </a:r>
            <a:r>
              <a:rPr lang="en-US" altLang="en-US" dirty="0" smtClean="0">
                <a:latin typeface="Comic Sans MS" panose="030F0702030302020204" pitchFamily="66" charset="0"/>
              </a:rPr>
              <a:t>: additional behavior instruction in addition to core (i.e. counseling </a:t>
            </a:r>
          </a:p>
          <a:p>
            <a:pPr marL="0" indent="0">
              <a:buNone/>
            </a:pPr>
            <a:r>
              <a:rPr lang="en-US" altLang="en-US" dirty="0">
                <a:latin typeface="Comic Sans MS" panose="030F0702030302020204" pitchFamily="66" charset="0"/>
              </a:rPr>
              <a:t>	</a:t>
            </a:r>
            <a:r>
              <a:rPr lang="en-US" altLang="en-US" dirty="0" smtClean="0">
                <a:latin typeface="Comic Sans MS" panose="030F0702030302020204" pitchFamily="66" charset="0"/>
              </a:rPr>
              <a:t>1x/week, behavior chart w/teaching component) </a:t>
            </a:r>
          </a:p>
          <a:p>
            <a:pPr marL="0" indent="0">
              <a:buNone/>
            </a:pPr>
            <a:endParaRPr lang="en-US" altLang="en-US" sz="1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en-US" b="1" i="1" dirty="0" smtClean="0">
                <a:latin typeface="Comic Sans MS" panose="030F0702030302020204" pitchFamily="66" charset="0"/>
              </a:rPr>
              <a:t>Tier III</a:t>
            </a:r>
            <a:r>
              <a:rPr lang="en-US" altLang="en-US" dirty="0" smtClean="0">
                <a:latin typeface="Comic Sans MS" panose="030F0702030302020204" pitchFamily="66" charset="0"/>
              </a:rPr>
              <a:t>: Intensive Instruction/Intervention</a:t>
            </a:r>
          </a:p>
          <a:p>
            <a:pPr marL="0" indent="0">
              <a:buNone/>
            </a:pPr>
            <a:r>
              <a:rPr lang="en-US" altLang="en-US" dirty="0">
                <a:latin typeface="Comic Sans MS" panose="030F0702030302020204" pitchFamily="66" charset="0"/>
              </a:rPr>
              <a:t>	</a:t>
            </a:r>
            <a:r>
              <a:rPr lang="en-US" altLang="en-US" i="1" dirty="0" smtClean="0">
                <a:latin typeface="Comic Sans MS" panose="030F0702030302020204" pitchFamily="66" charset="0"/>
              </a:rPr>
              <a:t>Academic and Behavior</a:t>
            </a:r>
            <a:r>
              <a:rPr lang="en-US" altLang="en-US" dirty="0" smtClean="0">
                <a:latin typeface="Comic Sans MS" panose="030F0702030302020204" pitchFamily="66" charset="0"/>
              </a:rPr>
              <a:t>: daily instruction/intervention in addition to core</a:t>
            </a:r>
          </a:p>
          <a:p>
            <a:pPr marL="0" indent="0">
              <a:buNone/>
            </a:pP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 smtClean="0">
                <a:latin typeface="Comic Sans MS" panose="030F0702030302020204" pitchFamily="66" charset="0"/>
              </a:rPr>
              <a:t>      and supplemental instruction</a:t>
            </a:r>
          </a:p>
        </p:txBody>
      </p:sp>
    </p:spTree>
    <p:extLst>
      <p:ext uri="{BB962C8B-B14F-4D97-AF65-F5344CB8AC3E}">
        <p14:creationId xmlns:p14="http://schemas.microsoft.com/office/powerpoint/2010/main" val="427050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685155" y="6681512"/>
            <a:ext cx="98003" cy="1468317"/>
          </a:xfrm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56" y="0"/>
            <a:ext cx="8871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4055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561</TotalTime>
  <Words>494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Trebuchet MS</vt:lpstr>
      <vt:lpstr>Wingdings 3</vt:lpstr>
      <vt:lpstr>Facet</vt:lpstr>
      <vt:lpstr>Response to Intervention/Instruction for Parents and the Community</vt:lpstr>
      <vt:lpstr>Read excerpt from The Boarding House by james joyce</vt:lpstr>
      <vt:lpstr>QUESTIONS</vt:lpstr>
      <vt:lpstr>The Boarding House by James Joyce</vt:lpstr>
      <vt:lpstr> What is MTSS/RtI?</vt:lpstr>
      <vt:lpstr>Does RtI have anything to do with Special Education?</vt:lpstr>
      <vt:lpstr>Does RtI have anything to do with Special Education (cont’d)?</vt:lpstr>
      <vt:lpstr>3-tiered system</vt:lpstr>
      <vt:lpstr>PowerPoint Presentation</vt:lpstr>
      <vt:lpstr>Questions?</vt:lpstr>
    </vt:vector>
  </TitlesOfParts>
  <Company>St. Johns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MTSS and RtI Refresher 2014-2015</dc:title>
  <dc:creator>Teri Evans</dc:creator>
  <cp:lastModifiedBy>Avery Greene</cp:lastModifiedBy>
  <cp:revision>113</cp:revision>
  <dcterms:created xsi:type="dcterms:W3CDTF">2014-07-16T14:26:09Z</dcterms:created>
  <dcterms:modified xsi:type="dcterms:W3CDTF">2017-12-06T18:19:56Z</dcterms:modified>
</cp:coreProperties>
</file>