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10/9/2017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10/9/2017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10/9/2017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mark.pennington@stjohns.k12.fl.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dam.ringwood@stjohns.k12.fl.u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solidFill>
                  <a:srgbClr val="002060"/>
                </a:solidFill>
              </a:rPr>
              <a:t>The Life work transition program &amp; </a:t>
            </a:r>
            <a:br>
              <a:rPr lang="en-US" dirty="0" smtClean="0">
                <a:solidFill>
                  <a:srgbClr val="002060"/>
                </a:solidFill>
              </a:rPr>
            </a:br>
            <a:r>
              <a:rPr lang="en-US" dirty="0" smtClean="0">
                <a:solidFill>
                  <a:srgbClr val="002060"/>
                </a:solidFill>
              </a:rPr>
              <a:t>Project Search</a:t>
            </a:r>
            <a:endParaRPr lang="en-US" dirty="0">
              <a:solidFill>
                <a:srgbClr val="002060"/>
              </a:solidFill>
            </a:endParaRPr>
          </a:p>
        </p:txBody>
      </p:sp>
      <p:sp>
        <p:nvSpPr>
          <p:cNvPr id="3" name="Subtitle 2"/>
          <p:cNvSpPr>
            <a:spLocks noGrp="1"/>
          </p:cNvSpPr>
          <p:nvPr>
            <p:ph type="subTitle" idx="1"/>
          </p:nvPr>
        </p:nvSpPr>
        <p:spPr>
          <a:xfrm>
            <a:off x="2417780" y="3531203"/>
            <a:ext cx="8637072" cy="1367367"/>
          </a:xfrm>
        </p:spPr>
        <p:txBody>
          <a:bodyPr>
            <a:normAutofit/>
          </a:bodyPr>
          <a:lstStyle/>
          <a:p>
            <a:pPr algn="ctr"/>
            <a:r>
              <a:rPr lang="en-US" sz="2400" dirty="0" smtClean="0">
                <a:solidFill>
                  <a:srgbClr val="002060"/>
                </a:solidFill>
              </a:rPr>
              <a:t>St. johns county school district </a:t>
            </a:r>
          </a:p>
          <a:p>
            <a:pPr algn="ctr"/>
            <a:r>
              <a:rPr lang="en-US" sz="2400" dirty="0" smtClean="0">
                <a:solidFill>
                  <a:srgbClr val="002060"/>
                </a:solidFill>
              </a:rPr>
              <a:t>Post-secondary transition programs</a:t>
            </a:r>
          </a:p>
        </p:txBody>
      </p:sp>
    </p:spTree>
    <p:extLst>
      <p:ext uri="{BB962C8B-B14F-4D97-AF65-F5344CB8AC3E}">
        <p14:creationId xmlns:p14="http://schemas.microsoft.com/office/powerpoint/2010/main" val="3812220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Project Search classroom based lessons </a:t>
            </a:r>
            <a:endParaRPr lang="en-US" dirty="0">
              <a:solidFill>
                <a:srgbClr val="002060"/>
              </a:solidFill>
            </a:endParaRPr>
          </a:p>
        </p:txBody>
      </p:sp>
      <p:sp>
        <p:nvSpPr>
          <p:cNvPr id="3" name="Content Placeholder 2"/>
          <p:cNvSpPr>
            <a:spLocks noGrp="1"/>
          </p:cNvSpPr>
          <p:nvPr>
            <p:ph idx="1"/>
          </p:nvPr>
        </p:nvSpPr>
        <p:spPr>
          <a:xfrm>
            <a:off x="1451579" y="2015732"/>
            <a:ext cx="9603275" cy="3927868"/>
          </a:xfrm>
        </p:spPr>
        <p:txBody>
          <a:bodyPr/>
          <a:lstStyle/>
          <a:p>
            <a:r>
              <a:rPr lang="en-US" dirty="0" smtClean="0">
                <a:solidFill>
                  <a:srgbClr val="002060"/>
                </a:solidFill>
              </a:rPr>
              <a:t>Team Building</a:t>
            </a:r>
          </a:p>
          <a:p>
            <a:r>
              <a:rPr lang="en-US" dirty="0" smtClean="0">
                <a:solidFill>
                  <a:srgbClr val="002060"/>
                </a:solidFill>
              </a:rPr>
              <a:t>Workplace Safety</a:t>
            </a:r>
          </a:p>
          <a:p>
            <a:r>
              <a:rPr lang="en-US" dirty="0" smtClean="0">
                <a:solidFill>
                  <a:srgbClr val="002060"/>
                </a:solidFill>
              </a:rPr>
              <a:t>Technology</a:t>
            </a:r>
          </a:p>
          <a:p>
            <a:r>
              <a:rPr lang="en-US" dirty="0" smtClean="0">
                <a:solidFill>
                  <a:srgbClr val="002060"/>
                </a:solidFill>
              </a:rPr>
              <a:t>Self-Advocacy</a:t>
            </a:r>
          </a:p>
          <a:p>
            <a:r>
              <a:rPr lang="en-US" dirty="0" smtClean="0">
                <a:solidFill>
                  <a:srgbClr val="002060"/>
                </a:solidFill>
              </a:rPr>
              <a:t>Maintaining Employment </a:t>
            </a:r>
          </a:p>
          <a:p>
            <a:r>
              <a:rPr lang="en-US" dirty="0" smtClean="0">
                <a:solidFill>
                  <a:srgbClr val="002060"/>
                </a:solidFill>
              </a:rPr>
              <a:t>Financial Literacy </a:t>
            </a:r>
          </a:p>
          <a:p>
            <a:r>
              <a:rPr lang="en-US" dirty="0" smtClean="0">
                <a:solidFill>
                  <a:srgbClr val="002060"/>
                </a:solidFill>
              </a:rPr>
              <a:t>Health and Wellness</a:t>
            </a:r>
          </a:p>
          <a:p>
            <a:r>
              <a:rPr lang="en-US" dirty="0" smtClean="0">
                <a:solidFill>
                  <a:srgbClr val="002060"/>
                </a:solidFill>
              </a:rPr>
              <a:t>Preparing for Employment </a:t>
            </a:r>
            <a:endParaRPr lang="en-US" dirty="0">
              <a:solidFill>
                <a:srgbClr val="002060"/>
              </a:solidFill>
            </a:endParaRPr>
          </a:p>
        </p:txBody>
      </p:sp>
    </p:spTree>
    <p:extLst>
      <p:ext uri="{BB962C8B-B14F-4D97-AF65-F5344CB8AC3E}">
        <p14:creationId xmlns:p14="http://schemas.microsoft.com/office/powerpoint/2010/main" val="191634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2060"/>
                </a:solidFill>
              </a:rPr>
              <a:t>For more information and to receive an application or handbook please contact… </a:t>
            </a:r>
            <a:endParaRPr lang="en-US" dirty="0"/>
          </a:p>
        </p:txBody>
      </p:sp>
      <p:sp>
        <p:nvSpPr>
          <p:cNvPr id="3" name="Content Placeholder 2"/>
          <p:cNvSpPr>
            <a:spLocks noGrp="1"/>
          </p:cNvSpPr>
          <p:nvPr>
            <p:ph idx="1"/>
          </p:nvPr>
        </p:nvSpPr>
        <p:spPr/>
        <p:txBody>
          <a:bodyPr/>
          <a:lstStyle/>
          <a:p>
            <a:pPr marL="0" indent="0" algn="ctr">
              <a:buNone/>
            </a:pPr>
            <a:r>
              <a:rPr lang="en-US" sz="4000" dirty="0" smtClean="0">
                <a:solidFill>
                  <a:srgbClr val="002060"/>
                </a:solidFill>
              </a:rPr>
              <a:t>Program </a:t>
            </a:r>
            <a:r>
              <a:rPr lang="en-US" sz="4000" dirty="0">
                <a:solidFill>
                  <a:srgbClr val="002060"/>
                </a:solidFill>
              </a:rPr>
              <a:t>Instructor: </a:t>
            </a:r>
            <a:r>
              <a:rPr lang="en-US" sz="4000" dirty="0" smtClean="0">
                <a:solidFill>
                  <a:srgbClr val="002060"/>
                </a:solidFill>
              </a:rPr>
              <a:t>M. “Byron” Pennington Jr</a:t>
            </a:r>
          </a:p>
          <a:p>
            <a:pPr marL="0" indent="0" algn="ctr">
              <a:buNone/>
            </a:pPr>
            <a:r>
              <a:rPr lang="en-US" sz="4000" dirty="0">
                <a:solidFill>
                  <a:srgbClr val="002060"/>
                </a:solidFill>
                <a:hlinkClick r:id="rId2"/>
              </a:rPr>
              <a:t>m</a:t>
            </a:r>
            <a:r>
              <a:rPr lang="en-US" sz="4000" dirty="0" smtClean="0">
                <a:solidFill>
                  <a:srgbClr val="002060"/>
                </a:solidFill>
                <a:hlinkClick r:id="rId2"/>
              </a:rPr>
              <a:t>ark.pennington@stjohns.k12.fl.us</a:t>
            </a:r>
            <a:endParaRPr lang="en-US" sz="4000" dirty="0">
              <a:solidFill>
                <a:srgbClr val="002060"/>
              </a:solidFill>
            </a:endParaRPr>
          </a:p>
          <a:p>
            <a:pPr marL="0" indent="0" algn="ctr">
              <a:buNone/>
            </a:pPr>
            <a:r>
              <a:rPr lang="en-US" sz="4000" dirty="0" smtClean="0">
                <a:solidFill>
                  <a:srgbClr val="002060"/>
                </a:solidFill>
              </a:rPr>
              <a:t>(571) 291-1996</a:t>
            </a:r>
            <a:endParaRPr lang="en-US" sz="4000" dirty="0">
              <a:solidFill>
                <a:srgbClr val="002060"/>
              </a:solidFill>
            </a:endParaRPr>
          </a:p>
          <a:p>
            <a:endParaRPr lang="en-US" dirty="0"/>
          </a:p>
        </p:txBody>
      </p:sp>
    </p:spTree>
    <p:extLst>
      <p:ext uri="{BB962C8B-B14F-4D97-AF65-F5344CB8AC3E}">
        <p14:creationId xmlns:p14="http://schemas.microsoft.com/office/powerpoint/2010/main" val="1962790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life work transition program</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b="1" dirty="0">
                <a:solidFill>
                  <a:srgbClr val="002060"/>
                </a:solidFill>
              </a:rPr>
              <a:t>"The Life Work Program is dedicated to transitioning young adults with disabilities into successful employment through individualized vocational opportunities, student centered planning and community involvement."</a:t>
            </a:r>
            <a:endParaRPr lang="en-US" dirty="0">
              <a:solidFill>
                <a:srgbClr val="002060"/>
              </a:solidFill>
            </a:endParaRPr>
          </a:p>
          <a:p>
            <a:r>
              <a:rPr lang="en-US" dirty="0">
                <a:solidFill>
                  <a:srgbClr val="002060"/>
                </a:solidFill>
              </a:rPr>
              <a:t>Our program targets 18-22 year old students with cognitive disabilities who have already graduated with a standard or special diploma but still need additional supports and training to develop the skills required for successful employment, social skills, and independent living. </a:t>
            </a:r>
          </a:p>
          <a:p>
            <a:r>
              <a:rPr lang="en-US" dirty="0">
                <a:solidFill>
                  <a:srgbClr val="002060"/>
                </a:solidFill>
              </a:rPr>
              <a:t>We are a hands on program actively improving our students through community based work experiences and classroom based lessons. </a:t>
            </a:r>
          </a:p>
          <a:p>
            <a:r>
              <a:rPr lang="en-US" dirty="0">
                <a:solidFill>
                  <a:srgbClr val="002060"/>
                </a:solidFill>
              </a:rPr>
              <a:t>Once our students are prepared and approved it is then the role of the job coaches/employment specialists to seek competitively paid employment and support them until they reach a level of complete independence utilizing their natural supports. </a:t>
            </a:r>
          </a:p>
          <a:p>
            <a:endParaRPr lang="en-US" dirty="0"/>
          </a:p>
        </p:txBody>
      </p:sp>
    </p:spTree>
    <p:extLst>
      <p:ext uri="{BB962C8B-B14F-4D97-AF65-F5344CB8AC3E}">
        <p14:creationId xmlns:p14="http://schemas.microsoft.com/office/powerpoint/2010/main" val="196223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Student details, transportation and location…</a:t>
            </a:r>
            <a:endParaRPr lang="en-US" dirty="0">
              <a:solidFill>
                <a:srgbClr val="002060"/>
              </a:solidFill>
            </a:endParaRPr>
          </a:p>
        </p:txBody>
      </p:sp>
      <p:sp>
        <p:nvSpPr>
          <p:cNvPr id="3" name="Content Placeholder 2"/>
          <p:cNvSpPr>
            <a:spLocks noGrp="1"/>
          </p:cNvSpPr>
          <p:nvPr>
            <p:ph idx="1"/>
          </p:nvPr>
        </p:nvSpPr>
        <p:spPr>
          <a:xfrm>
            <a:off x="1451579" y="2015732"/>
            <a:ext cx="9603275" cy="3888679"/>
          </a:xfrm>
        </p:spPr>
        <p:txBody>
          <a:bodyPr>
            <a:normAutofit fontScale="85000" lnSpcReduction="20000"/>
          </a:bodyPr>
          <a:lstStyle/>
          <a:p>
            <a:r>
              <a:rPr lang="en-US" dirty="0">
                <a:solidFill>
                  <a:srgbClr val="002060"/>
                </a:solidFill>
              </a:rPr>
              <a:t>Student admission through an application process</a:t>
            </a:r>
          </a:p>
          <a:p>
            <a:r>
              <a:rPr lang="en-US" dirty="0">
                <a:solidFill>
                  <a:srgbClr val="002060"/>
                </a:solidFill>
              </a:rPr>
              <a:t>Students must be approved through VR for supported employment in order to qualify for Life Work</a:t>
            </a:r>
          </a:p>
          <a:p>
            <a:r>
              <a:rPr lang="en-US" dirty="0">
                <a:solidFill>
                  <a:srgbClr val="002060"/>
                </a:solidFill>
              </a:rPr>
              <a:t>Teachers and school administration are provided with a handbook so they know policies and procedures for referring students </a:t>
            </a:r>
          </a:p>
          <a:p>
            <a:r>
              <a:rPr lang="en-US" dirty="0">
                <a:solidFill>
                  <a:srgbClr val="002060"/>
                </a:solidFill>
              </a:rPr>
              <a:t>Life Work is open to students across the district, at all 7 high schools- they are bused in through our Technical High School</a:t>
            </a:r>
          </a:p>
          <a:p>
            <a:r>
              <a:rPr lang="en-US" dirty="0">
                <a:solidFill>
                  <a:srgbClr val="002060"/>
                </a:solidFill>
              </a:rPr>
              <a:t>District school buses are used to get students to the program- some students still require specialized transportation </a:t>
            </a:r>
          </a:p>
          <a:p>
            <a:r>
              <a:rPr lang="en-US" dirty="0">
                <a:solidFill>
                  <a:srgbClr val="002060"/>
                </a:solidFill>
              </a:rPr>
              <a:t>A combination of public transportation and school buses are utilized to get students to various CBWE locations throughout the school day</a:t>
            </a:r>
          </a:p>
          <a:p>
            <a:r>
              <a:rPr lang="en-US" dirty="0" smtClean="0">
                <a:solidFill>
                  <a:srgbClr val="002060"/>
                </a:solidFill>
              </a:rPr>
              <a:t>Life Work is currently housed on the FCTC campus in St. Augustine, FL</a:t>
            </a:r>
            <a:endParaRPr lang="en-US" dirty="0">
              <a:solidFill>
                <a:srgbClr val="002060"/>
              </a:solidFill>
            </a:endParaRPr>
          </a:p>
        </p:txBody>
      </p:sp>
    </p:spTree>
    <p:extLst>
      <p:ext uri="{BB962C8B-B14F-4D97-AF65-F5344CB8AC3E}">
        <p14:creationId xmlns:p14="http://schemas.microsoft.com/office/powerpoint/2010/main" val="228932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Community Based work Experience &amp; Partners…</a:t>
            </a:r>
            <a:endParaRPr lang="en-US" dirty="0">
              <a:solidFill>
                <a:srgbClr val="002060"/>
              </a:solidFill>
            </a:endParaRPr>
          </a:p>
        </p:txBody>
      </p:sp>
      <p:sp>
        <p:nvSpPr>
          <p:cNvPr id="3" name="Content Placeholder 2"/>
          <p:cNvSpPr>
            <a:spLocks noGrp="1"/>
          </p:cNvSpPr>
          <p:nvPr>
            <p:ph sz="half" idx="1"/>
          </p:nvPr>
        </p:nvSpPr>
        <p:spPr/>
        <p:txBody>
          <a:bodyPr/>
          <a:lstStyle/>
          <a:p>
            <a:r>
              <a:rPr lang="en-US" b="1" dirty="0">
                <a:solidFill>
                  <a:srgbClr val="002060"/>
                </a:solidFill>
              </a:rPr>
              <a:t>Community Based Work Experiences provide our students with the unique opportunity for hands on employment skills training through partnerships with local businesses.</a:t>
            </a:r>
            <a:endParaRPr lang="en-US" dirty="0">
              <a:solidFill>
                <a:srgbClr val="002060"/>
              </a:solidFill>
            </a:endParaRPr>
          </a:p>
        </p:txBody>
      </p:sp>
      <p:sp>
        <p:nvSpPr>
          <p:cNvPr id="4" name="Content Placeholder 3"/>
          <p:cNvSpPr>
            <a:spLocks noGrp="1"/>
          </p:cNvSpPr>
          <p:nvPr>
            <p:ph sz="half" idx="2"/>
          </p:nvPr>
        </p:nvSpPr>
        <p:spPr/>
        <p:txBody>
          <a:bodyPr/>
          <a:lstStyle/>
          <a:p>
            <a:r>
              <a:rPr lang="en-US" dirty="0" smtClean="0">
                <a:solidFill>
                  <a:srgbClr val="002060"/>
                </a:solidFill>
              </a:rPr>
              <a:t>Flagler Hospital </a:t>
            </a:r>
          </a:p>
          <a:p>
            <a:r>
              <a:rPr lang="en-US" dirty="0" smtClean="0">
                <a:solidFill>
                  <a:srgbClr val="002060"/>
                </a:solidFill>
              </a:rPr>
              <a:t>The Conch House</a:t>
            </a:r>
          </a:p>
          <a:p>
            <a:r>
              <a:rPr lang="en-US" dirty="0" smtClean="0">
                <a:solidFill>
                  <a:srgbClr val="002060"/>
                </a:solidFill>
              </a:rPr>
              <a:t>Council On Aging</a:t>
            </a:r>
          </a:p>
          <a:p>
            <a:r>
              <a:rPr lang="en-US" dirty="0" smtClean="0">
                <a:solidFill>
                  <a:srgbClr val="002060"/>
                </a:solidFill>
              </a:rPr>
              <a:t>River House Café</a:t>
            </a:r>
          </a:p>
          <a:p>
            <a:r>
              <a:rPr lang="en-US" dirty="0" err="1" smtClean="0">
                <a:solidFill>
                  <a:srgbClr val="002060"/>
                </a:solidFill>
              </a:rPr>
              <a:t>Bealls</a:t>
            </a:r>
            <a:r>
              <a:rPr lang="en-US" dirty="0" smtClean="0">
                <a:solidFill>
                  <a:srgbClr val="002060"/>
                </a:solidFill>
              </a:rPr>
              <a:t> Outlet</a:t>
            </a:r>
          </a:p>
          <a:p>
            <a:r>
              <a:rPr lang="en-US" dirty="0" smtClean="0">
                <a:solidFill>
                  <a:srgbClr val="002060"/>
                </a:solidFill>
              </a:rPr>
              <a:t>Old City House Restaurant &amp; Inn</a:t>
            </a:r>
          </a:p>
          <a:p>
            <a:r>
              <a:rPr lang="en-US" dirty="0" smtClean="0">
                <a:solidFill>
                  <a:srgbClr val="002060"/>
                </a:solidFill>
              </a:rPr>
              <a:t>Publix </a:t>
            </a:r>
          </a:p>
          <a:p>
            <a:endParaRPr lang="en-US" dirty="0"/>
          </a:p>
        </p:txBody>
      </p:sp>
    </p:spTree>
    <p:extLst>
      <p:ext uri="{BB962C8B-B14F-4D97-AF65-F5344CB8AC3E}">
        <p14:creationId xmlns:p14="http://schemas.microsoft.com/office/powerpoint/2010/main" val="411708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1011218"/>
          </a:xfrm>
        </p:spPr>
        <p:txBody>
          <a:bodyPr/>
          <a:lstStyle/>
          <a:p>
            <a:r>
              <a:rPr lang="en-US" dirty="0" smtClean="0">
                <a:solidFill>
                  <a:srgbClr val="002060"/>
                </a:solidFill>
              </a:rPr>
              <a:t>Life work classroom based lessons</a:t>
            </a:r>
            <a:endParaRPr lang="en-US" dirty="0">
              <a:solidFill>
                <a:srgbClr val="002060"/>
              </a:solidFill>
            </a:endParaRPr>
          </a:p>
        </p:txBody>
      </p:sp>
      <p:sp>
        <p:nvSpPr>
          <p:cNvPr id="3" name="Content Placeholder 2"/>
          <p:cNvSpPr>
            <a:spLocks noGrp="1"/>
          </p:cNvSpPr>
          <p:nvPr>
            <p:ph idx="1"/>
          </p:nvPr>
        </p:nvSpPr>
        <p:spPr>
          <a:xfrm>
            <a:off x="1451579" y="2015732"/>
            <a:ext cx="9603275" cy="3967057"/>
          </a:xfrm>
        </p:spPr>
        <p:txBody>
          <a:bodyPr>
            <a:normAutofit fontScale="70000" lnSpcReduction="20000"/>
          </a:bodyPr>
          <a:lstStyle/>
          <a:p>
            <a:r>
              <a:rPr lang="en-US" dirty="0">
                <a:solidFill>
                  <a:srgbClr val="002060"/>
                </a:solidFill>
              </a:rPr>
              <a:t>LCE (Life Centered Education): focus on individual skill building and group lessons</a:t>
            </a:r>
          </a:p>
          <a:p>
            <a:r>
              <a:rPr lang="en-US" dirty="0">
                <a:solidFill>
                  <a:srgbClr val="002060"/>
                </a:solidFill>
              </a:rPr>
              <a:t>Reflection Logs: Students reflect daily on their community based work experiences. Students notate areas of success, areas for improvement, and related work areas to explore</a:t>
            </a:r>
          </a:p>
          <a:p>
            <a:r>
              <a:rPr lang="en-US" dirty="0">
                <a:solidFill>
                  <a:srgbClr val="002060"/>
                </a:solidFill>
              </a:rPr>
              <a:t>Social Cues: Students are taught proper social cues that we use in society on a daily basis. We focus on volume, personal space, appropriate conversations, body language and more. </a:t>
            </a:r>
          </a:p>
          <a:p>
            <a:r>
              <a:rPr lang="en-US" dirty="0">
                <a:solidFill>
                  <a:srgbClr val="002060"/>
                </a:solidFill>
              </a:rPr>
              <a:t> Daily Living Skills: Laundry and clothing care, shopping, proper hygiene, grooming, self-advocacy, scheduling</a:t>
            </a:r>
          </a:p>
          <a:p>
            <a:r>
              <a:rPr lang="en-US" dirty="0">
                <a:solidFill>
                  <a:srgbClr val="002060"/>
                </a:solidFill>
              </a:rPr>
              <a:t>Transportation: How to use public transportation to get around your community and how to follow specific bus routes for recreational use like going to the mall, library etc.</a:t>
            </a:r>
          </a:p>
          <a:p>
            <a:r>
              <a:rPr lang="en-US" dirty="0">
                <a:solidFill>
                  <a:srgbClr val="002060"/>
                </a:solidFill>
              </a:rPr>
              <a:t>Employment Skills: Resume building and maintenance, interview practice, and completing work-related forms/paperwork</a:t>
            </a:r>
          </a:p>
          <a:p>
            <a:r>
              <a:rPr lang="en-US" dirty="0">
                <a:solidFill>
                  <a:srgbClr val="002060"/>
                </a:solidFill>
              </a:rPr>
              <a:t>Career Exploration: Interest inventories, career research, interest-related worksite visits</a:t>
            </a:r>
          </a:p>
          <a:p>
            <a:r>
              <a:rPr lang="en-US" dirty="0">
                <a:solidFill>
                  <a:srgbClr val="002060"/>
                </a:solidFill>
              </a:rPr>
              <a:t>Work-related Skill Building: creating task analysis forms to sharpen skills required for specific CBWE tasks and practicing skills in the classroom.</a:t>
            </a:r>
          </a:p>
          <a:p>
            <a:r>
              <a:rPr lang="en-US" dirty="0">
                <a:solidFill>
                  <a:srgbClr val="002060"/>
                </a:solidFill>
              </a:rPr>
              <a:t>Community Exploration: Students research upcoming events, visit points of interest, network with local community members</a:t>
            </a:r>
          </a:p>
          <a:p>
            <a:endParaRPr lang="en-US" dirty="0"/>
          </a:p>
        </p:txBody>
      </p:sp>
    </p:spTree>
    <p:extLst>
      <p:ext uri="{BB962C8B-B14F-4D97-AF65-F5344CB8AC3E}">
        <p14:creationId xmlns:p14="http://schemas.microsoft.com/office/powerpoint/2010/main" val="404142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For more information and to receive an application or handbook please contact… </a:t>
            </a:r>
            <a:endParaRPr lang="en-US" dirty="0">
              <a:solidFill>
                <a:srgbClr val="002060"/>
              </a:solidFill>
            </a:endParaRPr>
          </a:p>
        </p:txBody>
      </p:sp>
      <p:sp>
        <p:nvSpPr>
          <p:cNvPr id="3" name="Content Placeholder 2"/>
          <p:cNvSpPr>
            <a:spLocks noGrp="1"/>
          </p:cNvSpPr>
          <p:nvPr>
            <p:ph idx="1"/>
          </p:nvPr>
        </p:nvSpPr>
        <p:spPr/>
        <p:txBody>
          <a:bodyPr/>
          <a:lstStyle/>
          <a:p>
            <a:pPr marL="0" indent="0" algn="ctr">
              <a:buNone/>
            </a:pPr>
            <a:r>
              <a:rPr lang="en-US" sz="4800" dirty="0" smtClean="0">
                <a:solidFill>
                  <a:srgbClr val="002060"/>
                </a:solidFill>
              </a:rPr>
              <a:t>Program Instructor: Adam Ringwood</a:t>
            </a:r>
          </a:p>
          <a:p>
            <a:pPr marL="0" indent="0" algn="ctr">
              <a:buNone/>
            </a:pPr>
            <a:r>
              <a:rPr lang="en-US" sz="4800" dirty="0" smtClean="0">
                <a:solidFill>
                  <a:srgbClr val="002060"/>
                </a:solidFill>
                <a:hlinkClick r:id="rId2"/>
              </a:rPr>
              <a:t>adam.ringwood@stjohns.k12.fl.us</a:t>
            </a:r>
            <a:endParaRPr lang="en-US" sz="4800" dirty="0" smtClean="0">
              <a:solidFill>
                <a:srgbClr val="002060"/>
              </a:solidFill>
            </a:endParaRPr>
          </a:p>
          <a:p>
            <a:pPr marL="0" indent="0" algn="ctr">
              <a:buNone/>
            </a:pPr>
            <a:r>
              <a:rPr lang="en-US" sz="4800" dirty="0" smtClean="0">
                <a:solidFill>
                  <a:srgbClr val="002060"/>
                </a:solidFill>
              </a:rPr>
              <a:t>(904)-540-9819</a:t>
            </a:r>
          </a:p>
          <a:p>
            <a:pPr marL="0" indent="0" algn="ctr">
              <a:buNone/>
            </a:pPr>
            <a:endParaRPr lang="en-US" dirty="0" smtClean="0"/>
          </a:p>
          <a:p>
            <a:pPr marL="0" indent="0" algn="ctr">
              <a:buNone/>
            </a:pPr>
            <a:endParaRPr lang="en-US" dirty="0"/>
          </a:p>
          <a:p>
            <a:pPr marL="457200" lvl="1" indent="0">
              <a:buNone/>
            </a:pPr>
            <a:endParaRPr lang="en-US" dirty="0" smtClean="0"/>
          </a:p>
        </p:txBody>
      </p:sp>
    </p:spTree>
    <p:extLst>
      <p:ext uri="{BB962C8B-B14F-4D97-AF65-F5344CB8AC3E}">
        <p14:creationId xmlns:p14="http://schemas.microsoft.com/office/powerpoint/2010/main" val="50716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renaissance world golf village resort</a:t>
            </a:r>
            <a:r>
              <a:rPr lang="en-US" dirty="0" smtClean="0"/>
              <a:t/>
            </a:r>
            <a:br>
              <a:rPr lang="en-US" dirty="0" smtClean="0"/>
            </a:br>
            <a:r>
              <a:rPr lang="en-US" dirty="0" smtClean="0">
                <a:solidFill>
                  <a:srgbClr val="002060"/>
                </a:solidFill>
              </a:rPr>
              <a:t>Project Search</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solidFill>
                  <a:srgbClr val="002060"/>
                </a:solidFill>
              </a:rPr>
              <a:t>“</a:t>
            </a:r>
            <a:r>
              <a:rPr lang="en-US" b="1" dirty="0">
                <a:solidFill>
                  <a:srgbClr val="002060"/>
                </a:solidFill>
              </a:rPr>
              <a:t>People with disabilities have the right to choose a path toward education and employment. However, while freedom of choice is given, the right to work is earned. Earning the right to work is dependent upon the student’s preparation</a:t>
            </a:r>
            <a:r>
              <a:rPr lang="en-US" b="1" dirty="0" smtClean="0">
                <a:solidFill>
                  <a:srgbClr val="002060"/>
                </a:solidFill>
              </a:rPr>
              <a:t>.”</a:t>
            </a:r>
          </a:p>
          <a:p>
            <a:r>
              <a:rPr lang="en-US" dirty="0" smtClean="0">
                <a:solidFill>
                  <a:srgbClr val="002060"/>
                </a:solidFill>
              </a:rPr>
              <a:t>Project SEARCH is </a:t>
            </a:r>
            <a:r>
              <a:rPr lang="en-US" dirty="0">
                <a:solidFill>
                  <a:srgbClr val="002060"/>
                </a:solidFill>
              </a:rPr>
              <a:t>a nine month internship program for people with disabilities aged 18-22 years old.</a:t>
            </a:r>
            <a:r>
              <a:rPr lang="en-US" dirty="0" smtClean="0">
                <a:solidFill>
                  <a:srgbClr val="002060"/>
                </a:solidFill>
              </a:rPr>
              <a:t> It </a:t>
            </a:r>
            <a:r>
              <a:rPr lang="en-US" dirty="0">
                <a:solidFill>
                  <a:srgbClr val="002060"/>
                </a:solidFill>
              </a:rPr>
              <a:t>is targeted for individuals whose goal is competitive employment. The program takes place in a healthcare, government or business setting where total immersion in the workplace facilitates the teaching and learning process as well as the acquisition of employability and marketable work skills.  Interns participate in three internships to explore a variety of career paths.  The interns work with a team that includes their family, an instructor, and local and state agencies to create an employment goal. </a:t>
            </a:r>
            <a:endParaRPr lang="en-US" dirty="0">
              <a:solidFill>
                <a:srgbClr val="002060"/>
              </a:solidFill>
            </a:endParaRPr>
          </a:p>
        </p:txBody>
      </p:sp>
    </p:spTree>
    <p:extLst>
      <p:ext uri="{BB962C8B-B14F-4D97-AF65-F5344CB8AC3E}">
        <p14:creationId xmlns:p14="http://schemas.microsoft.com/office/powerpoint/2010/main" val="2785582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Interns, internships &amp; competitive Paid employment… </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Each intern must be between the ages of 18-22 and cannot turn 23 during the internships or aren’t eligible. Interns </a:t>
            </a:r>
            <a:r>
              <a:rPr lang="en-US" b="1" dirty="0" smtClean="0">
                <a:solidFill>
                  <a:srgbClr val="002060"/>
                </a:solidFill>
              </a:rPr>
              <a:t>MUST </a:t>
            </a:r>
            <a:r>
              <a:rPr lang="en-US" dirty="0" smtClean="0">
                <a:solidFill>
                  <a:srgbClr val="002060"/>
                </a:solidFill>
              </a:rPr>
              <a:t>be eager and willing to work in an </a:t>
            </a:r>
            <a:r>
              <a:rPr lang="en-US" b="1" dirty="0" smtClean="0">
                <a:solidFill>
                  <a:srgbClr val="002060"/>
                </a:solidFill>
              </a:rPr>
              <a:t>UNPAID</a:t>
            </a:r>
            <a:r>
              <a:rPr lang="en-US" dirty="0" smtClean="0">
                <a:solidFill>
                  <a:srgbClr val="002060"/>
                </a:solidFill>
              </a:rPr>
              <a:t> internship. </a:t>
            </a:r>
          </a:p>
          <a:p>
            <a:r>
              <a:rPr lang="en-US" dirty="0" smtClean="0">
                <a:solidFill>
                  <a:srgbClr val="002060"/>
                </a:solidFill>
              </a:rPr>
              <a:t>Each intern will participate in three separate, 10 week, internship rotations. This will allow for our interns to develop in depth employable skills and an idea for what type of jobs they like or dislike. </a:t>
            </a:r>
          </a:p>
          <a:p>
            <a:r>
              <a:rPr lang="en-US" dirty="0" smtClean="0">
                <a:solidFill>
                  <a:srgbClr val="002060"/>
                </a:solidFill>
              </a:rPr>
              <a:t>Over the course of the program the interns will have employment planning meetings in which they lead themselves. We sit down as a team, collaborate and develop a Job Development Plan. From there we are then able to seek our interns competitive paid employment either at the host site or in the community during their third internship.   </a:t>
            </a:r>
          </a:p>
        </p:txBody>
      </p:sp>
    </p:spTree>
    <p:extLst>
      <p:ext uri="{BB962C8B-B14F-4D97-AF65-F5344CB8AC3E}">
        <p14:creationId xmlns:p14="http://schemas.microsoft.com/office/powerpoint/2010/main" val="3442190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Interning at the renaissance hotel…</a:t>
            </a:r>
            <a:endParaRPr lang="en-US" dirty="0">
              <a:solidFill>
                <a:srgbClr val="002060"/>
              </a:solidFill>
            </a:endParaRPr>
          </a:p>
        </p:txBody>
      </p:sp>
      <p:sp>
        <p:nvSpPr>
          <p:cNvPr id="3" name="Text Placeholder 2"/>
          <p:cNvSpPr>
            <a:spLocks noGrp="1"/>
          </p:cNvSpPr>
          <p:nvPr>
            <p:ph type="body" idx="1"/>
          </p:nvPr>
        </p:nvSpPr>
        <p:spPr/>
        <p:txBody>
          <a:bodyPr/>
          <a:lstStyle/>
          <a:p>
            <a:r>
              <a:rPr lang="en-US" dirty="0" smtClean="0"/>
              <a:t>Internships</a:t>
            </a:r>
            <a:endParaRPr lang="en-US" dirty="0"/>
          </a:p>
        </p:txBody>
      </p:sp>
      <p:sp>
        <p:nvSpPr>
          <p:cNvPr id="4" name="Content Placeholder 3"/>
          <p:cNvSpPr>
            <a:spLocks noGrp="1"/>
          </p:cNvSpPr>
          <p:nvPr>
            <p:ph sz="half" idx="2"/>
          </p:nvPr>
        </p:nvSpPr>
        <p:spPr/>
        <p:txBody>
          <a:bodyPr>
            <a:normAutofit fontScale="85000" lnSpcReduction="10000"/>
          </a:bodyPr>
          <a:lstStyle/>
          <a:p>
            <a:r>
              <a:rPr lang="en-US" dirty="0">
                <a:solidFill>
                  <a:srgbClr val="002060"/>
                </a:solidFill>
              </a:rPr>
              <a:t>Currently we have 20 different internships to choose from at the Renaissance Hotel and more </a:t>
            </a:r>
            <a:r>
              <a:rPr lang="en-US" dirty="0" smtClean="0">
                <a:solidFill>
                  <a:srgbClr val="002060"/>
                </a:solidFill>
              </a:rPr>
              <a:t>are being </a:t>
            </a:r>
            <a:r>
              <a:rPr lang="en-US" dirty="0">
                <a:solidFill>
                  <a:srgbClr val="002060"/>
                </a:solidFill>
              </a:rPr>
              <a:t>developed. </a:t>
            </a:r>
          </a:p>
          <a:p>
            <a:r>
              <a:rPr lang="en-US" dirty="0">
                <a:solidFill>
                  <a:srgbClr val="002060"/>
                </a:solidFill>
              </a:rPr>
              <a:t>A “</a:t>
            </a:r>
            <a:r>
              <a:rPr lang="en-US" dirty="0" err="1">
                <a:solidFill>
                  <a:srgbClr val="002060"/>
                </a:solidFill>
              </a:rPr>
              <a:t>VocFit</a:t>
            </a:r>
            <a:r>
              <a:rPr lang="en-US" dirty="0">
                <a:solidFill>
                  <a:srgbClr val="002060"/>
                </a:solidFill>
              </a:rPr>
              <a:t> Assessment” is administered to </a:t>
            </a:r>
            <a:r>
              <a:rPr lang="en-US" dirty="0" smtClean="0">
                <a:solidFill>
                  <a:srgbClr val="002060"/>
                </a:solidFill>
              </a:rPr>
              <a:t>determine </a:t>
            </a:r>
            <a:r>
              <a:rPr lang="en-US" dirty="0">
                <a:solidFill>
                  <a:srgbClr val="002060"/>
                </a:solidFill>
              </a:rPr>
              <a:t>the best internship match for our interns. </a:t>
            </a:r>
          </a:p>
          <a:p>
            <a:r>
              <a:rPr lang="en-US" dirty="0">
                <a:solidFill>
                  <a:srgbClr val="002060"/>
                </a:solidFill>
              </a:rPr>
              <a:t>Each intern must remain in their 3 separate internships for 10 </a:t>
            </a:r>
            <a:r>
              <a:rPr lang="en-US" dirty="0" smtClean="0">
                <a:solidFill>
                  <a:srgbClr val="002060"/>
                </a:solidFill>
              </a:rPr>
              <a:t>weeks. </a:t>
            </a:r>
            <a:endParaRPr lang="en-US" dirty="0">
              <a:solidFill>
                <a:srgbClr val="002060"/>
              </a:solidFill>
            </a:endParaRPr>
          </a:p>
          <a:p>
            <a:endParaRPr lang="en-US" dirty="0"/>
          </a:p>
        </p:txBody>
      </p:sp>
      <p:sp>
        <p:nvSpPr>
          <p:cNvPr id="5" name="Text Placeholder 4"/>
          <p:cNvSpPr>
            <a:spLocks noGrp="1"/>
          </p:cNvSpPr>
          <p:nvPr>
            <p:ph type="body" sz="quarter" idx="3"/>
          </p:nvPr>
        </p:nvSpPr>
        <p:spPr/>
        <p:txBody>
          <a:bodyPr/>
          <a:lstStyle/>
          <a:p>
            <a:r>
              <a:rPr lang="en-US" dirty="0" smtClean="0"/>
              <a:t>Internship Examples </a:t>
            </a:r>
            <a:endParaRPr lang="en-US" dirty="0"/>
          </a:p>
        </p:txBody>
      </p:sp>
      <p:sp>
        <p:nvSpPr>
          <p:cNvPr id="6" name="Content Placeholder 5"/>
          <p:cNvSpPr>
            <a:spLocks noGrp="1"/>
          </p:cNvSpPr>
          <p:nvPr>
            <p:ph sz="quarter" idx="4"/>
          </p:nvPr>
        </p:nvSpPr>
        <p:spPr>
          <a:xfrm>
            <a:off x="6412362" y="2821491"/>
            <a:ext cx="4645152" cy="2978418"/>
          </a:xfrm>
        </p:spPr>
        <p:txBody>
          <a:bodyPr>
            <a:normAutofit/>
          </a:bodyPr>
          <a:lstStyle/>
          <a:p>
            <a:r>
              <a:rPr lang="en-US" dirty="0" smtClean="0">
                <a:solidFill>
                  <a:srgbClr val="002060"/>
                </a:solidFill>
              </a:rPr>
              <a:t>Banquet Set-Up</a:t>
            </a:r>
          </a:p>
          <a:p>
            <a:r>
              <a:rPr lang="en-US" dirty="0" smtClean="0">
                <a:solidFill>
                  <a:srgbClr val="002060"/>
                </a:solidFill>
              </a:rPr>
              <a:t>Villagio Restaurant</a:t>
            </a:r>
          </a:p>
          <a:p>
            <a:r>
              <a:rPr lang="en-US" dirty="0" smtClean="0">
                <a:solidFill>
                  <a:srgbClr val="002060"/>
                </a:solidFill>
              </a:rPr>
              <a:t>House Keeping</a:t>
            </a:r>
          </a:p>
          <a:p>
            <a:r>
              <a:rPr lang="en-US" dirty="0" smtClean="0">
                <a:solidFill>
                  <a:srgbClr val="002060"/>
                </a:solidFill>
              </a:rPr>
              <a:t>Accounting</a:t>
            </a:r>
          </a:p>
          <a:p>
            <a:r>
              <a:rPr lang="en-US" dirty="0" smtClean="0">
                <a:solidFill>
                  <a:srgbClr val="002060"/>
                </a:solidFill>
              </a:rPr>
              <a:t>Starbucks/Resort Shop  </a:t>
            </a:r>
          </a:p>
          <a:p>
            <a:r>
              <a:rPr lang="en-US" dirty="0" smtClean="0">
                <a:solidFill>
                  <a:srgbClr val="002060"/>
                </a:solidFill>
              </a:rPr>
              <a:t>Front Desk Check-In </a:t>
            </a:r>
            <a:endParaRPr lang="en-US" dirty="0">
              <a:solidFill>
                <a:srgbClr val="002060"/>
              </a:solidFill>
            </a:endParaRPr>
          </a:p>
        </p:txBody>
      </p:sp>
    </p:spTree>
    <p:extLst>
      <p:ext uri="{BB962C8B-B14F-4D97-AF65-F5344CB8AC3E}">
        <p14:creationId xmlns:p14="http://schemas.microsoft.com/office/powerpoint/2010/main" val="126804319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116</TotalTime>
  <Words>841</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The Life work transition program &amp;  Project Search</vt:lpstr>
      <vt:lpstr>The life work transition program</vt:lpstr>
      <vt:lpstr>Student details, transportation and location…</vt:lpstr>
      <vt:lpstr>Community Based work Experience &amp; Partners…</vt:lpstr>
      <vt:lpstr>Life work classroom based lessons</vt:lpstr>
      <vt:lpstr>For more information and to receive an application or handbook please contact… </vt:lpstr>
      <vt:lpstr>renaissance world golf village resort Project Search</vt:lpstr>
      <vt:lpstr>The Interns, internships &amp; competitive Paid employment… </vt:lpstr>
      <vt:lpstr>Interning at the renaissance hotel…</vt:lpstr>
      <vt:lpstr>Project Search classroom based lessons </vt:lpstr>
      <vt:lpstr>For more information and to receive an application or handbook please contact… </vt:lpstr>
    </vt:vector>
  </TitlesOfParts>
  <Company>St. Johns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work transition program &amp;  Project Search</dc:title>
  <dc:creator>Mark Pennington</dc:creator>
  <cp:lastModifiedBy>Mark Pennington</cp:lastModifiedBy>
  <cp:revision>10</cp:revision>
  <dcterms:created xsi:type="dcterms:W3CDTF">2017-10-09T12:55:44Z</dcterms:created>
  <dcterms:modified xsi:type="dcterms:W3CDTF">2017-10-09T14:52:22Z</dcterms:modified>
</cp:coreProperties>
</file>