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95" r:id="rId2"/>
    <p:sldId id="257" r:id="rId3"/>
    <p:sldId id="296" r:id="rId4"/>
    <p:sldId id="308" r:id="rId5"/>
    <p:sldId id="307" r:id="rId6"/>
    <p:sldId id="309" r:id="rId7"/>
    <p:sldId id="310" r:id="rId8"/>
    <p:sldId id="311" r:id="rId9"/>
    <p:sldId id="316" r:id="rId10"/>
    <p:sldId id="312" r:id="rId11"/>
    <p:sldId id="313" r:id="rId12"/>
    <p:sldId id="3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60C"/>
    <a:srgbClr val="9DBEBE"/>
    <a:srgbClr val="1E41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8"/>
    <p:restoredTop sz="93333"/>
  </p:normalViewPr>
  <p:slideViewPr>
    <p:cSldViewPr snapToGrid="0">
      <p:cViewPr varScale="1">
        <p:scale>
          <a:sx n="106" d="100"/>
          <a:sy n="106" d="100"/>
        </p:scale>
        <p:origin x="408" y="108"/>
      </p:cViewPr>
      <p:guideLst/>
    </p:cSldViewPr>
  </p:slideViewPr>
  <p:notesTextViewPr>
    <p:cViewPr>
      <p:scale>
        <a:sx n="3" d="2"/>
        <a:sy n="3" d="2"/>
      </p:scale>
      <p:origin x="0" y="0"/>
    </p:cViewPr>
  </p:notesTextViewPr>
  <p:notesViewPr>
    <p:cSldViewPr snapToGrid="0">
      <p:cViewPr>
        <p:scale>
          <a:sx n="90" d="100"/>
          <a:sy n="90" d="100"/>
        </p:scale>
        <p:origin x="2616" y="-109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59466-3BB4-674D-9D6E-5CBE8D310A2D}" type="doc">
      <dgm:prSet loTypeId="urn:microsoft.com/office/officeart/2008/layout/CaptionedPictures" loCatId="" qsTypeId="urn:microsoft.com/office/officeart/2005/8/quickstyle/simple1" qsCatId="simple" csTypeId="urn:microsoft.com/office/officeart/2005/8/colors/accent1_2" csCatId="accent1" phldr="1"/>
      <dgm:spPr/>
      <dgm:t>
        <a:bodyPr/>
        <a:lstStyle/>
        <a:p>
          <a:endParaRPr lang="en-US"/>
        </a:p>
      </dgm:t>
    </dgm:pt>
    <dgm:pt modelId="{6F516203-73C5-A14F-9017-0D0EA13F39AC}">
      <dgm:prSet phldrT="[Text]" custT="1"/>
      <dgm:spPr/>
      <dgm:t>
        <a:bodyPr/>
        <a:lstStyle/>
        <a:p>
          <a:r>
            <a:rPr lang="en-US" sz="2300" b="1" dirty="0">
              <a:solidFill>
                <a:srgbClr val="99060C"/>
              </a:solidFill>
              <a:latin typeface="Aptos" panose="020B0004020202020204" pitchFamily="34" charset="0"/>
            </a:rPr>
            <a:t>Recruit &amp; Retain</a:t>
          </a:r>
        </a:p>
      </dgm:t>
    </dgm:pt>
    <dgm:pt modelId="{A6FFF2AB-7D14-F443-A8FC-7D472B71301F}" type="parTrans" cxnId="{5ECA1181-B8C9-B743-8235-43C33DD1AC71}">
      <dgm:prSet/>
      <dgm:spPr/>
      <dgm:t>
        <a:bodyPr/>
        <a:lstStyle/>
        <a:p>
          <a:endParaRPr lang="en-US"/>
        </a:p>
      </dgm:t>
    </dgm:pt>
    <dgm:pt modelId="{74C0F755-C373-724C-98AE-5ECDFC7A898C}" type="sibTrans" cxnId="{5ECA1181-B8C9-B743-8235-43C33DD1AC71}">
      <dgm:prSet/>
      <dgm:spPr/>
      <dgm:t>
        <a:bodyPr/>
        <a:lstStyle/>
        <a:p>
          <a:endParaRPr lang="en-US"/>
        </a:p>
      </dgm:t>
    </dgm:pt>
    <dgm:pt modelId="{85B5DF67-FE2A-9F4A-AA9B-E6571D673D9F}">
      <dgm:prSet phldrT="[Text]" custT="1"/>
      <dgm:spPr/>
      <dgm:t>
        <a:bodyPr/>
        <a:lstStyle/>
        <a:p>
          <a:r>
            <a:rPr lang="en-US" sz="2300" b="1" dirty="0">
              <a:solidFill>
                <a:srgbClr val="99060C"/>
              </a:solidFill>
              <a:latin typeface="Aptos" panose="020B0004020202020204" pitchFamily="34" charset="0"/>
            </a:rPr>
            <a:t>School Safety</a:t>
          </a:r>
        </a:p>
      </dgm:t>
    </dgm:pt>
    <dgm:pt modelId="{FA302AB5-D063-E343-931C-82E38F170614}" type="parTrans" cxnId="{D2278994-08BE-A64A-B89C-024C2A5FB36F}">
      <dgm:prSet/>
      <dgm:spPr/>
      <dgm:t>
        <a:bodyPr/>
        <a:lstStyle/>
        <a:p>
          <a:endParaRPr lang="en-US"/>
        </a:p>
      </dgm:t>
    </dgm:pt>
    <dgm:pt modelId="{6B1ED192-155C-B44D-83A3-00BFE7FA6E5F}" type="sibTrans" cxnId="{D2278994-08BE-A64A-B89C-024C2A5FB36F}">
      <dgm:prSet/>
      <dgm:spPr/>
      <dgm:t>
        <a:bodyPr/>
        <a:lstStyle/>
        <a:p>
          <a:endParaRPr lang="en-US"/>
        </a:p>
      </dgm:t>
    </dgm:pt>
    <dgm:pt modelId="{1A9DECB3-376F-B841-9462-88380D42150D}">
      <dgm:prSet phldrT="[Text]" custT="1"/>
      <dgm:spPr/>
      <dgm:t>
        <a:bodyPr/>
        <a:lstStyle/>
        <a:p>
          <a:r>
            <a:rPr lang="en-US" sz="2300" b="1" dirty="0">
              <a:solidFill>
                <a:srgbClr val="99060C"/>
              </a:solidFill>
              <a:latin typeface="Aptos" panose="020B0004020202020204" pitchFamily="34" charset="0"/>
            </a:rPr>
            <a:t>Student Welfare</a:t>
          </a:r>
        </a:p>
      </dgm:t>
    </dgm:pt>
    <dgm:pt modelId="{AB1E4579-08DA-AA4F-A1BF-BB449E07CFCB}" type="parTrans" cxnId="{13826174-BD0D-174D-BE77-45E42C6B1C35}">
      <dgm:prSet/>
      <dgm:spPr/>
      <dgm:t>
        <a:bodyPr/>
        <a:lstStyle/>
        <a:p>
          <a:endParaRPr lang="en-US"/>
        </a:p>
      </dgm:t>
    </dgm:pt>
    <dgm:pt modelId="{B83790C6-F588-3E4F-A861-C9159BCB3183}" type="sibTrans" cxnId="{13826174-BD0D-174D-BE77-45E42C6B1C35}">
      <dgm:prSet/>
      <dgm:spPr/>
      <dgm:t>
        <a:bodyPr/>
        <a:lstStyle/>
        <a:p>
          <a:endParaRPr lang="en-US"/>
        </a:p>
      </dgm:t>
    </dgm:pt>
    <dgm:pt modelId="{B6CB127D-FC81-3543-8184-0F1C6BE2EA31}">
      <dgm:prSet phldrT="[Text]" custT="1"/>
      <dgm:spPr/>
      <dgm:t>
        <a:bodyPr/>
        <a:lstStyle/>
        <a:p>
          <a:r>
            <a:rPr lang="en-US" sz="2300" b="1" dirty="0">
              <a:solidFill>
                <a:srgbClr val="99060C"/>
              </a:solidFill>
              <a:latin typeface="Aptos" panose="020B0004020202020204" pitchFamily="34" charset="0"/>
            </a:rPr>
            <a:t>Enhanced Programs</a:t>
          </a:r>
        </a:p>
      </dgm:t>
    </dgm:pt>
    <dgm:pt modelId="{40A8CB40-7CEB-EB40-9295-C33604785216}" type="parTrans" cxnId="{5F9F95CE-7866-0248-8732-51F9F184130B}">
      <dgm:prSet/>
      <dgm:spPr/>
      <dgm:t>
        <a:bodyPr/>
        <a:lstStyle/>
        <a:p>
          <a:endParaRPr lang="en-US"/>
        </a:p>
      </dgm:t>
    </dgm:pt>
    <dgm:pt modelId="{2ABE7BBC-3828-DB45-B9A5-1E17AD0482CF}" type="sibTrans" cxnId="{5F9F95CE-7866-0248-8732-51F9F184130B}">
      <dgm:prSet/>
      <dgm:spPr/>
      <dgm:t>
        <a:bodyPr/>
        <a:lstStyle/>
        <a:p>
          <a:endParaRPr lang="en-US"/>
        </a:p>
      </dgm:t>
    </dgm:pt>
    <dgm:pt modelId="{8CAED989-BEA8-6B4D-A013-96448D100247}" type="pres">
      <dgm:prSet presAssocID="{02259466-3BB4-674D-9D6E-5CBE8D310A2D}" presName="Name0" presStyleCnt="0">
        <dgm:presLayoutVars>
          <dgm:chMax/>
          <dgm:chPref/>
          <dgm:dir/>
        </dgm:presLayoutVars>
      </dgm:prSet>
      <dgm:spPr/>
    </dgm:pt>
    <dgm:pt modelId="{05D53945-DAB0-ED44-A345-0AF787626E19}" type="pres">
      <dgm:prSet presAssocID="{6F516203-73C5-A14F-9017-0D0EA13F39AC}" presName="composite" presStyleCnt="0">
        <dgm:presLayoutVars>
          <dgm:chMax val="1"/>
          <dgm:chPref val="1"/>
        </dgm:presLayoutVars>
      </dgm:prSet>
      <dgm:spPr/>
    </dgm:pt>
    <dgm:pt modelId="{7E672F40-88F3-B946-A6E2-FE02AE1C85F0}" type="pres">
      <dgm:prSet presAssocID="{6F516203-73C5-A14F-9017-0D0EA13F39AC}" presName="Accent" presStyleLbl="trAlignAcc1" presStyleIdx="0" presStyleCnt="4">
        <dgm:presLayoutVars>
          <dgm:chMax val="0"/>
          <dgm:chPref val="0"/>
        </dgm:presLayoutVars>
      </dgm:prSet>
      <dgm:spPr>
        <a:noFill/>
        <a:ln>
          <a:noFill/>
        </a:ln>
      </dgm:spPr>
    </dgm:pt>
    <dgm:pt modelId="{1A6C13D0-3644-7A4C-BAA7-D596A67DED00}" type="pres">
      <dgm:prSet presAssocID="{6F516203-73C5-A14F-9017-0D0EA13F39AC}" presName="Image" presStyleLbl="alignImgPlace1" presStyleIdx="0" presStyleCnt="4" custScaleX="74106" custScaleY="73302">
        <dgm:presLayoutVars>
          <dgm:chMax val="0"/>
          <dgm:chPref val="0"/>
        </dgm:presLayoutVars>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t="-9000" b="-9000"/>
          </a:stretch>
        </a:blipFill>
        <a:ln>
          <a:noFill/>
        </a:ln>
      </dgm:spPr>
      <dgm:extLst>
        <a:ext uri="{E40237B7-FDA0-4F09-8148-C483321AD2D9}">
          <dgm14:cNvPr xmlns:dgm14="http://schemas.microsoft.com/office/drawing/2010/diagram" id="0" name="" descr="Money with solid fill"/>
        </a:ext>
      </dgm:extLst>
    </dgm:pt>
    <dgm:pt modelId="{6390F17D-ECFD-7541-9485-20E1972EC5D9}" type="pres">
      <dgm:prSet presAssocID="{6F516203-73C5-A14F-9017-0D0EA13F39AC}" presName="ChildComposite" presStyleCnt="0"/>
      <dgm:spPr/>
    </dgm:pt>
    <dgm:pt modelId="{4208BD59-FC7D-4F43-9C78-E42FB331F48C}" type="pres">
      <dgm:prSet presAssocID="{6F516203-73C5-A14F-9017-0D0EA13F39AC}" presName="Child" presStyleLbl="node1" presStyleIdx="0" presStyleCnt="0">
        <dgm:presLayoutVars>
          <dgm:chMax val="0"/>
          <dgm:chPref val="0"/>
          <dgm:bulletEnabled val="1"/>
        </dgm:presLayoutVars>
      </dgm:prSet>
      <dgm:spPr/>
    </dgm:pt>
    <dgm:pt modelId="{FF605985-5B0E-314A-803C-E5D3764720D7}" type="pres">
      <dgm:prSet presAssocID="{6F516203-73C5-A14F-9017-0D0EA13F39AC}" presName="Parent" presStyleLbl="revTx" presStyleIdx="0" presStyleCnt="4">
        <dgm:presLayoutVars>
          <dgm:chMax val="1"/>
          <dgm:chPref val="0"/>
          <dgm:bulletEnabled val="1"/>
        </dgm:presLayoutVars>
      </dgm:prSet>
      <dgm:spPr/>
    </dgm:pt>
    <dgm:pt modelId="{7F6E7682-C29D-D642-8637-D0BF38DA3FAA}" type="pres">
      <dgm:prSet presAssocID="{74C0F755-C373-724C-98AE-5ECDFC7A898C}" presName="sibTrans" presStyleCnt="0"/>
      <dgm:spPr/>
    </dgm:pt>
    <dgm:pt modelId="{0F4F52C7-10F4-9F44-B068-AAB51FA328B6}" type="pres">
      <dgm:prSet presAssocID="{85B5DF67-FE2A-9F4A-AA9B-E6571D673D9F}" presName="composite" presStyleCnt="0">
        <dgm:presLayoutVars>
          <dgm:chMax val="1"/>
          <dgm:chPref val="1"/>
        </dgm:presLayoutVars>
      </dgm:prSet>
      <dgm:spPr/>
    </dgm:pt>
    <dgm:pt modelId="{6912FCB8-F8D7-9848-A3AE-A87645867493}" type="pres">
      <dgm:prSet presAssocID="{85B5DF67-FE2A-9F4A-AA9B-E6571D673D9F}" presName="Accent" presStyleLbl="trAlignAcc1" presStyleIdx="1" presStyleCnt="4">
        <dgm:presLayoutVars>
          <dgm:chMax val="0"/>
          <dgm:chPref val="0"/>
        </dgm:presLayoutVars>
      </dgm:prSet>
      <dgm:spPr>
        <a:noFill/>
        <a:ln>
          <a:noFill/>
        </a:ln>
      </dgm:spPr>
    </dgm:pt>
    <dgm:pt modelId="{931151CF-F960-1D43-8C28-F5D698B472DF}" type="pres">
      <dgm:prSet presAssocID="{85B5DF67-FE2A-9F4A-AA9B-E6571D673D9F}" presName="Image" presStyleLbl="alignImgPlace1" presStyleIdx="1" presStyleCnt="4" custScaleX="74106" custScaleY="73302">
        <dgm:presLayoutVars>
          <dgm:chMax val="0"/>
          <dgm:chPref val="0"/>
        </dgm:presLayoutVars>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t="-9000" b="-9000"/>
          </a:stretch>
        </a:blipFill>
        <a:ln>
          <a:noFill/>
        </a:ln>
      </dgm:spPr>
      <dgm:extLst>
        <a:ext uri="{E40237B7-FDA0-4F09-8148-C483321AD2D9}">
          <dgm14:cNvPr xmlns:dgm14="http://schemas.microsoft.com/office/drawing/2010/diagram" id="0" name="" descr="Police male with solid fill"/>
        </a:ext>
      </dgm:extLst>
    </dgm:pt>
    <dgm:pt modelId="{AA5A59BE-62D1-984C-8D10-1C8D9BA21FD1}" type="pres">
      <dgm:prSet presAssocID="{85B5DF67-FE2A-9F4A-AA9B-E6571D673D9F}" presName="ChildComposite" presStyleCnt="0"/>
      <dgm:spPr/>
    </dgm:pt>
    <dgm:pt modelId="{2F932983-F586-CC4F-91EB-CB9964EB27C4}" type="pres">
      <dgm:prSet presAssocID="{85B5DF67-FE2A-9F4A-AA9B-E6571D673D9F}" presName="Child" presStyleLbl="node1" presStyleIdx="0" presStyleCnt="0">
        <dgm:presLayoutVars>
          <dgm:chMax val="0"/>
          <dgm:chPref val="0"/>
          <dgm:bulletEnabled val="1"/>
        </dgm:presLayoutVars>
      </dgm:prSet>
      <dgm:spPr/>
    </dgm:pt>
    <dgm:pt modelId="{D69E7749-8765-E844-AE83-5DE95B76C1A8}" type="pres">
      <dgm:prSet presAssocID="{85B5DF67-FE2A-9F4A-AA9B-E6571D673D9F}" presName="Parent" presStyleLbl="revTx" presStyleIdx="1" presStyleCnt="4">
        <dgm:presLayoutVars>
          <dgm:chMax val="1"/>
          <dgm:chPref val="0"/>
          <dgm:bulletEnabled val="1"/>
        </dgm:presLayoutVars>
      </dgm:prSet>
      <dgm:spPr/>
    </dgm:pt>
    <dgm:pt modelId="{4624986E-81A2-E745-A5B7-9F1D8CB82652}" type="pres">
      <dgm:prSet presAssocID="{6B1ED192-155C-B44D-83A3-00BFE7FA6E5F}" presName="sibTrans" presStyleCnt="0"/>
      <dgm:spPr/>
    </dgm:pt>
    <dgm:pt modelId="{6A0B2605-63A1-9C47-8A93-54371BD01DBB}" type="pres">
      <dgm:prSet presAssocID="{1A9DECB3-376F-B841-9462-88380D42150D}" presName="composite" presStyleCnt="0">
        <dgm:presLayoutVars>
          <dgm:chMax val="1"/>
          <dgm:chPref val="1"/>
        </dgm:presLayoutVars>
      </dgm:prSet>
      <dgm:spPr/>
    </dgm:pt>
    <dgm:pt modelId="{C97F4EF3-9228-5448-A11B-440C9AA12425}" type="pres">
      <dgm:prSet presAssocID="{1A9DECB3-376F-B841-9462-88380D42150D}" presName="Accent" presStyleLbl="trAlignAcc1" presStyleIdx="2" presStyleCnt="4">
        <dgm:presLayoutVars>
          <dgm:chMax val="0"/>
          <dgm:chPref val="0"/>
        </dgm:presLayoutVars>
      </dgm:prSet>
      <dgm:spPr>
        <a:noFill/>
        <a:ln>
          <a:noFill/>
        </a:ln>
      </dgm:spPr>
    </dgm:pt>
    <dgm:pt modelId="{68187618-E532-1741-88BA-CDE7E07BF65D}" type="pres">
      <dgm:prSet presAssocID="{1A9DECB3-376F-B841-9462-88380D42150D}" presName="Image" presStyleLbl="alignImgPlace1" presStyleIdx="2" presStyleCnt="4" custScaleX="74106" custScaleY="73302">
        <dgm:presLayoutVars>
          <dgm:chMax val="0"/>
          <dgm:chPref val="0"/>
        </dgm:presLayoutVars>
      </dgm:prSet>
      <dgm:spPr>
        <a:blipFill>
          <a:blip xmlns:r="http://schemas.openxmlformats.org/officeDocument/2006/relationships" r:embed="rId5">
            <a:extLst>
              <a:ext uri="{96DAC541-7B7A-43D3-8B79-37D633B846F1}">
                <asvg:svgBlip xmlns:asvg="http://schemas.microsoft.com/office/drawing/2016/SVG/main" r:embed="rId6"/>
              </a:ext>
            </a:extLst>
          </a:blip>
          <a:srcRect/>
          <a:stretch>
            <a:fillRect t="-9000" b="-9000"/>
          </a:stretch>
        </a:blipFill>
        <a:ln>
          <a:noFill/>
        </a:ln>
      </dgm:spPr>
      <dgm:extLst>
        <a:ext uri="{E40237B7-FDA0-4F09-8148-C483321AD2D9}">
          <dgm14:cNvPr xmlns:dgm14="http://schemas.microsoft.com/office/drawing/2010/diagram" id="0" name="" descr="Doctor female with solid fill"/>
        </a:ext>
      </dgm:extLst>
    </dgm:pt>
    <dgm:pt modelId="{CBB7DDC6-B070-704E-8D5D-696A8417DD73}" type="pres">
      <dgm:prSet presAssocID="{1A9DECB3-376F-B841-9462-88380D42150D}" presName="ChildComposite" presStyleCnt="0"/>
      <dgm:spPr/>
    </dgm:pt>
    <dgm:pt modelId="{5D122902-31B0-9C40-9B2C-A5BB1A76D48F}" type="pres">
      <dgm:prSet presAssocID="{1A9DECB3-376F-B841-9462-88380D42150D}" presName="Child" presStyleLbl="node1" presStyleIdx="0" presStyleCnt="0">
        <dgm:presLayoutVars>
          <dgm:chMax val="0"/>
          <dgm:chPref val="0"/>
          <dgm:bulletEnabled val="1"/>
        </dgm:presLayoutVars>
      </dgm:prSet>
      <dgm:spPr/>
    </dgm:pt>
    <dgm:pt modelId="{1AB84AB7-8FFD-5F48-8707-B67C74959806}" type="pres">
      <dgm:prSet presAssocID="{1A9DECB3-376F-B841-9462-88380D42150D}" presName="Parent" presStyleLbl="revTx" presStyleIdx="2" presStyleCnt="4">
        <dgm:presLayoutVars>
          <dgm:chMax val="1"/>
          <dgm:chPref val="0"/>
          <dgm:bulletEnabled val="1"/>
        </dgm:presLayoutVars>
      </dgm:prSet>
      <dgm:spPr/>
    </dgm:pt>
    <dgm:pt modelId="{7D0ECA17-8054-524C-9C88-350EECBE1DBC}" type="pres">
      <dgm:prSet presAssocID="{B83790C6-F588-3E4F-A861-C9159BCB3183}" presName="sibTrans" presStyleCnt="0"/>
      <dgm:spPr/>
    </dgm:pt>
    <dgm:pt modelId="{3C70934C-EC66-5348-B1C7-C3C79ED8D57F}" type="pres">
      <dgm:prSet presAssocID="{B6CB127D-FC81-3543-8184-0F1C6BE2EA31}" presName="composite" presStyleCnt="0">
        <dgm:presLayoutVars>
          <dgm:chMax val="1"/>
          <dgm:chPref val="1"/>
        </dgm:presLayoutVars>
      </dgm:prSet>
      <dgm:spPr/>
    </dgm:pt>
    <dgm:pt modelId="{F033C93B-BE35-924D-A0BF-4A8D21152862}" type="pres">
      <dgm:prSet presAssocID="{B6CB127D-FC81-3543-8184-0F1C6BE2EA31}" presName="Accent" presStyleLbl="trAlignAcc1" presStyleIdx="3" presStyleCnt="4">
        <dgm:presLayoutVars>
          <dgm:chMax val="0"/>
          <dgm:chPref val="0"/>
        </dgm:presLayoutVars>
      </dgm:prSet>
      <dgm:spPr>
        <a:noFill/>
        <a:ln>
          <a:noFill/>
        </a:ln>
      </dgm:spPr>
    </dgm:pt>
    <dgm:pt modelId="{1BAA63D5-F920-924D-B357-C2A999EAA8F2}" type="pres">
      <dgm:prSet presAssocID="{B6CB127D-FC81-3543-8184-0F1C6BE2EA31}" presName="Image" presStyleLbl="alignImgPlace1" presStyleIdx="3" presStyleCnt="4" custScaleX="74106" custScaleY="73302">
        <dgm:presLayoutVars>
          <dgm:chMax val="0"/>
          <dgm:chPref val="0"/>
        </dgm:presLayoutVars>
      </dgm:prSet>
      <dgm:spPr>
        <a:blipFill>
          <a:blip xmlns:r="http://schemas.openxmlformats.org/officeDocument/2006/relationships" r:embed="rId7">
            <a:extLst>
              <a:ext uri="{96DAC541-7B7A-43D3-8B79-37D633B846F1}">
                <asvg:svgBlip xmlns:asvg="http://schemas.microsoft.com/office/drawing/2016/SVG/main" r:embed="rId8"/>
              </a:ext>
            </a:extLst>
          </a:blip>
          <a:srcRect/>
          <a:stretch>
            <a:fillRect t="-9000" b="-9000"/>
          </a:stretch>
        </a:blipFill>
        <a:ln>
          <a:noFill/>
        </a:ln>
      </dgm:spPr>
      <dgm:extLst>
        <a:ext uri="{E40237B7-FDA0-4F09-8148-C483321AD2D9}">
          <dgm14:cNvPr xmlns:dgm14="http://schemas.microsoft.com/office/drawing/2010/diagram" id="0" name="" descr="Remote learning science with solid fill"/>
        </a:ext>
      </dgm:extLst>
    </dgm:pt>
    <dgm:pt modelId="{AEF065EC-2980-EA49-A648-4ED3B3BC29AC}" type="pres">
      <dgm:prSet presAssocID="{B6CB127D-FC81-3543-8184-0F1C6BE2EA31}" presName="ChildComposite" presStyleCnt="0"/>
      <dgm:spPr/>
    </dgm:pt>
    <dgm:pt modelId="{E8F52AC3-EA2D-1741-B154-9A90DE32445A}" type="pres">
      <dgm:prSet presAssocID="{B6CB127D-FC81-3543-8184-0F1C6BE2EA31}" presName="Child" presStyleLbl="node1" presStyleIdx="0" presStyleCnt="0">
        <dgm:presLayoutVars>
          <dgm:chMax val="0"/>
          <dgm:chPref val="0"/>
          <dgm:bulletEnabled val="1"/>
        </dgm:presLayoutVars>
      </dgm:prSet>
      <dgm:spPr/>
    </dgm:pt>
    <dgm:pt modelId="{BF1D786D-487D-4441-B4A2-0B8DEAB275D7}" type="pres">
      <dgm:prSet presAssocID="{B6CB127D-FC81-3543-8184-0F1C6BE2EA31}" presName="Parent" presStyleLbl="revTx" presStyleIdx="3" presStyleCnt="4">
        <dgm:presLayoutVars>
          <dgm:chMax val="1"/>
          <dgm:chPref val="0"/>
          <dgm:bulletEnabled val="1"/>
        </dgm:presLayoutVars>
      </dgm:prSet>
      <dgm:spPr/>
    </dgm:pt>
  </dgm:ptLst>
  <dgm:cxnLst>
    <dgm:cxn modelId="{13826174-BD0D-174D-BE77-45E42C6B1C35}" srcId="{02259466-3BB4-674D-9D6E-5CBE8D310A2D}" destId="{1A9DECB3-376F-B841-9462-88380D42150D}" srcOrd="2" destOrd="0" parTransId="{AB1E4579-08DA-AA4F-A1BF-BB449E07CFCB}" sibTransId="{B83790C6-F588-3E4F-A861-C9159BCB3183}"/>
    <dgm:cxn modelId="{DE9F9E80-6B2B-D644-AF2D-C71AB9B78E89}" type="presOf" srcId="{6F516203-73C5-A14F-9017-0D0EA13F39AC}" destId="{FF605985-5B0E-314A-803C-E5D3764720D7}" srcOrd="0" destOrd="0" presId="urn:microsoft.com/office/officeart/2008/layout/CaptionedPictures"/>
    <dgm:cxn modelId="{5ECA1181-B8C9-B743-8235-43C33DD1AC71}" srcId="{02259466-3BB4-674D-9D6E-5CBE8D310A2D}" destId="{6F516203-73C5-A14F-9017-0D0EA13F39AC}" srcOrd="0" destOrd="0" parTransId="{A6FFF2AB-7D14-F443-A8FC-7D472B71301F}" sibTransId="{74C0F755-C373-724C-98AE-5ECDFC7A898C}"/>
    <dgm:cxn modelId="{D2278994-08BE-A64A-B89C-024C2A5FB36F}" srcId="{02259466-3BB4-674D-9D6E-5CBE8D310A2D}" destId="{85B5DF67-FE2A-9F4A-AA9B-E6571D673D9F}" srcOrd="1" destOrd="0" parTransId="{FA302AB5-D063-E343-931C-82E38F170614}" sibTransId="{6B1ED192-155C-B44D-83A3-00BFE7FA6E5F}"/>
    <dgm:cxn modelId="{48DD6CAA-A718-0840-A65C-F2578F25581D}" type="presOf" srcId="{B6CB127D-FC81-3543-8184-0F1C6BE2EA31}" destId="{BF1D786D-487D-4441-B4A2-0B8DEAB275D7}" srcOrd="0" destOrd="0" presId="urn:microsoft.com/office/officeart/2008/layout/CaptionedPictures"/>
    <dgm:cxn modelId="{CA99F1AB-18DA-A448-9F2C-E45313551461}" type="presOf" srcId="{1A9DECB3-376F-B841-9462-88380D42150D}" destId="{1AB84AB7-8FFD-5F48-8707-B67C74959806}" srcOrd="0" destOrd="0" presId="urn:microsoft.com/office/officeart/2008/layout/CaptionedPictures"/>
    <dgm:cxn modelId="{5F9F95CE-7866-0248-8732-51F9F184130B}" srcId="{02259466-3BB4-674D-9D6E-5CBE8D310A2D}" destId="{B6CB127D-FC81-3543-8184-0F1C6BE2EA31}" srcOrd="3" destOrd="0" parTransId="{40A8CB40-7CEB-EB40-9295-C33604785216}" sibTransId="{2ABE7BBC-3828-DB45-B9A5-1E17AD0482CF}"/>
    <dgm:cxn modelId="{9C0B21ED-9D63-B347-AE7D-F87B909A6EFF}" type="presOf" srcId="{02259466-3BB4-674D-9D6E-5CBE8D310A2D}" destId="{8CAED989-BEA8-6B4D-A013-96448D100247}" srcOrd="0" destOrd="0" presId="urn:microsoft.com/office/officeart/2008/layout/CaptionedPictures"/>
    <dgm:cxn modelId="{C1ABBCFA-06FA-484D-BE4A-90E2A342F11C}" type="presOf" srcId="{85B5DF67-FE2A-9F4A-AA9B-E6571D673D9F}" destId="{D69E7749-8765-E844-AE83-5DE95B76C1A8}" srcOrd="0" destOrd="0" presId="urn:microsoft.com/office/officeart/2008/layout/CaptionedPictures"/>
    <dgm:cxn modelId="{A1C5BC27-B9A0-7F43-AECF-24BC7A39B5AB}" type="presParOf" srcId="{8CAED989-BEA8-6B4D-A013-96448D100247}" destId="{05D53945-DAB0-ED44-A345-0AF787626E19}" srcOrd="0" destOrd="0" presId="urn:microsoft.com/office/officeart/2008/layout/CaptionedPictures"/>
    <dgm:cxn modelId="{D06783CF-9428-3F46-8AD9-D6C59A673FDA}" type="presParOf" srcId="{05D53945-DAB0-ED44-A345-0AF787626E19}" destId="{7E672F40-88F3-B946-A6E2-FE02AE1C85F0}" srcOrd="0" destOrd="0" presId="urn:microsoft.com/office/officeart/2008/layout/CaptionedPictures"/>
    <dgm:cxn modelId="{32BA1C94-1A52-444E-9D83-E2F851D4D047}" type="presParOf" srcId="{05D53945-DAB0-ED44-A345-0AF787626E19}" destId="{1A6C13D0-3644-7A4C-BAA7-D596A67DED00}" srcOrd="1" destOrd="0" presId="urn:microsoft.com/office/officeart/2008/layout/CaptionedPictures"/>
    <dgm:cxn modelId="{A869AF4D-9E6B-0A4F-AF2A-2F7D8697BB5F}" type="presParOf" srcId="{05D53945-DAB0-ED44-A345-0AF787626E19}" destId="{6390F17D-ECFD-7541-9485-20E1972EC5D9}" srcOrd="2" destOrd="0" presId="urn:microsoft.com/office/officeart/2008/layout/CaptionedPictures"/>
    <dgm:cxn modelId="{B1177B3F-7EAC-8F44-B34D-98FC21878053}" type="presParOf" srcId="{6390F17D-ECFD-7541-9485-20E1972EC5D9}" destId="{4208BD59-FC7D-4F43-9C78-E42FB331F48C}" srcOrd="0" destOrd="0" presId="urn:microsoft.com/office/officeart/2008/layout/CaptionedPictures"/>
    <dgm:cxn modelId="{D1504AAE-2931-DF42-AD5B-0B57B11963B0}" type="presParOf" srcId="{6390F17D-ECFD-7541-9485-20E1972EC5D9}" destId="{FF605985-5B0E-314A-803C-E5D3764720D7}" srcOrd="1" destOrd="0" presId="urn:microsoft.com/office/officeart/2008/layout/CaptionedPictures"/>
    <dgm:cxn modelId="{8E32B3DB-72AF-7847-BE68-424408012136}" type="presParOf" srcId="{8CAED989-BEA8-6B4D-A013-96448D100247}" destId="{7F6E7682-C29D-D642-8637-D0BF38DA3FAA}" srcOrd="1" destOrd="0" presId="urn:microsoft.com/office/officeart/2008/layout/CaptionedPictures"/>
    <dgm:cxn modelId="{5A6EC51C-9F37-464E-8957-EF22F2D61817}" type="presParOf" srcId="{8CAED989-BEA8-6B4D-A013-96448D100247}" destId="{0F4F52C7-10F4-9F44-B068-AAB51FA328B6}" srcOrd="2" destOrd="0" presId="urn:microsoft.com/office/officeart/2008/layout/CaptionedPictures"/>
    <dgm:cxn modelId="{7FB00D07-0701-FE41-8C8F-B63DAF7F8F77}" type="presParOf" srcId="{0F4F52C7-10F4-9F44-B068-AAB51FA328B6}" destId="{6912FCB8-F8D7-9848-A3AE-A87645867493}" srcOrd="0" destOrd="0" presId="urn:microsoft.com/office/officeart/2008/layout/CaptionedPictures"/>
    <dgm:cxn modelId="{08034843-D35B-F74F-8B1A-4B10DAF72832}" type="presParOf" srcId="{0F4F52C7-10F4-9F44-B068-AAB51FA328B6}" destId="{931151CF-F960-1D43-8C28-F5D698B472DF}" srcOrd="1" destOrd="0" presId="urn:microsoft.com/office/officeart/2008/layout/CaptionedPictures"/>
    <dgm:cxn modelId="{6D108933-320B-0943-8DD3-B625FF8B228B}" type="presParOf" srcId="{0F4F52C7-10F4-9F44-B068-AAB51FA328B6}" destId="{AA5A59BE-62D1-984C-8D10-1C8D9BA21FD1}" srcOrd="2" destOrd="0" presId="urn:microsoft.com/office/officeart/2008/layout/CaptionedPictures"/>
    <dgm:cxn modelId="{8D7A5A02-5E9F-C84A-9D71-7A576E4260D0}" type="presParOf" srcId="{AA5A59BE-62D1-984C-8D10-1C8D9BA21FD1}" destId="{2F932983-F586-CC4F-91EB-CB9964EB27C4}" srcOrd="0" destOrd="0" presId="urn:microsoft.com/office/officeart/2008/layout/CaptionedPictures"/>
    <dgm:cxn modelId="{DA339072-6173-9649-A2DD-C5458A845865}" type="presParOf" srcId="{AA5A59BE-62D1-984C-8D10-1C8D9BA21FD1}" destId="{D69E7749-8765-E844-AE83-5DE95B76C1A8}" srcOrd="1" destOrd="0" presId="urn:microsoft.com/office/officeart/2008/layout/CaptionedPictures"/>
    <dgm:cxn modelId="{DD723EA9-8EE0-4E4A-8EF4-73C6172B54DA}" type="presParOf" srcId="{8CAED989-BEA8-6B4D-A013-96448D100247}" destId="{4624986E-81A2-E745-A5B7-9F1D8CB82652}" srcOrd="3" destOrd="0" presId="urn:microsoft.com/office/officeart/2008/layout/CaptionedPictures"/>
    <dgm:cxn modelId="{60DE422B-0735-5949-B742-A226B16DF36A}" type="presParOf" srcId="{8CAED989-BEA8-6B4D-A013-96448D100247}" destId="{6A0B2605-63A1-9C47-8A93-54371BD01DBB}" srcOrd="4" destOrd="0" presId="urn:microsoft.com/office/officeart/2008/layout/CaptionedPictures"/>
    <dgm:cxn modelId="{95A84702-9E8F-7C43-8F85-0B497F5DF539}" type="presParOf" srcId="{6A0B2605-63A1-9C47-8A93-54371BD01DBB}" destId="{C97F4EF3-9228-5448-A11B-440C9AA12425}" srcOrd="0" destOrd="0" presId="urn:microsoft.com/office/officeart/2008/layout/CaptionedPictures"/>
    <dgm:cxn modelId="{917E0B8A-23CB-CD4A-B747-CD3747213FC4}" type="presParOf" srcId="{6A0B2605-63A1-9C47-8A93-54371BD01DBB}" destId="{68187618-E532-1741-88BA-CDE7E07BF65D}" srcOrd="1" destOrd="0" presId="urn:microsoft.com/office/officeart/2008/layout/CaptionedPictures"/>
    <dgm:cxn modelId="{619653AF-C2C4-2C45-848A-0FC0DAED3817}" type="presParOf" srcId="{6A0B2605-63A1-9C47-8A93-54371BD01DBB}" destId="{CBB7DDC6-B070-704E-8D5D-696A8417DD73}" srcOrd="2" destOrd="0" presId="urn:microsoft.com/office/officeart/2008/layout/CaptionedPictures"/>
    <dgm:cxn modelId="{2E85FAE8-E844-DC4E-9613-9D4C8D2E8D7F}" type="presParOf" srcId="{CBB7DDC6-B070-704E-8D5D-696A8417DD73}" destId="{5D122902-31B0-9C40-9B2C-A5BB1A76D48F}" srcOrd="0" destOrd="0" presId="urn:microsoft.com/office/officeart/2008/layout/CaptionedPictures"/>
    <dgm:cxn modelId="{187B790D-EF4D-3D41-ACF2-71A1C47F2B1F}" type="presParOf" srcId="{CBB7DDC6-B070-704E-8D5D-696A8417DD73}" destId="{1AB84AB7-8FFD-5F48-8707-B67C74959806}" srcOrd="1" destOrd="0" presId="urn:microsoft.com/office/officeart/2008/layout/CaptionedPictures"/>
    <dgm:cxn modelId="{4F810874-18C3-5D4C-B0F0-44E3A77D8778}" type="presParOf" srcId="{8CAED989-BEA8-6B4D-A013-96448D100247}" destId="{7D0ECA17-8054-524C-9C88-350EECBE1DBC}" srcOrd="5" destOrd="0" presId="urn:microsoft.com/office/officeart/2008/layout/CaptionedPictures"/>
    <dgm:cxn modelId="{0E9E243E-E8F4-C64A-B44D-EAE07A9ED6C8}" type="presParOf" srcId="{8CAED989-BEA8-6B4D-A013-96448D100247}" destId="{3C70934C-EC66-5348-B1C7-C3C79ED8D57F}" srcOrd="6" destOrd="0" presId="urn:microsoft.com/office/officeart/2008/layout/CaptionedPictures"/>
    <dgm:cxn modelId="{40274893-848A-7546-A5C3-273AECF23CB4}" type="presParOf" srcId="{3C70934C-EC66-5348-B1C7-C3C79ED8D57F}" destId="{F033C93B-BE35-924D-A0BF-4A8D21152862}" srcOrd="0" destOrd="0" presId="urn:microsoft.com/office/officeart/2008/layout/CaptionedPictures"/>
    <dgm:cxn modelId="{D08CF1F0-D803-264B-B38F-32494DD5E7E4}" type="presParOf" srcId="{3C70934C-EC66-5348-B1C7-C3C79ED8D57F}" destId="{1BAA63D5-F920-924D-B357-C2A999EAA8F2}" srcOrd="1" destOrd="0" presId="urn:microsoft.com/office/officeart/2008/layout/CaptionedPictures"/>
    <dgm:cxn modelId="{FC10F32E-B985-B04B-A62B-FDD1A9F351C1}" type="presParOf" srcId="{3C70934C-EC66-5348-B1C7-C3C79ED8D57F}" destId="{AEF065EC-2980-EA49-A648-4ED3B3BC29AC}" srcOrd="2" destOrd="0" presId="urn:microsoft.com/office/officeart/2008/layout/CaptionedPictures"/>
    <dgm:cxn modelId="{37AE1832-81AE-8949-9876-22A9CD08D303}" type="presParOf" srcId="{AEF065EC-2980-EA49-A648-4ED3B3BC29AC}" destId="{E8F52AC3-EA2D-1741-B154-9A90DE32445A}" srcOrd="0" destOrd="0" presId="urn:microsoft.com/office/officeart/2008/layout/CaptionedPictures"/>
    <dgm:cxn modelId="{5B187B7C-4E07-4C48-B4DD-CF86FBCFDE8A}" type="presParOf" srcId="{AEF065EC-2980-EA49-A648-4ED3B3BC29AC}" destId="{BF1D786D-487D-4441-B4A2-0B8DEAB275D7}" srcOrd="1" destOrd="0" presId="urn:microsoft.com/office/officeart/2008/layout/CaptionedPicture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72F40-88F3-B946-A6E2-FE02AE1C85F0}">
      <dsp:nvSpPr>
        <dsp:cNvPr id="0" name=""/>
        <dsp:cNvSpPr/>
      </dsp:nvSpPr>
      <dsp:spPr>
        <a:xfrm>
          <a:off x="429" y="274961"/>
          <a:ext cx="1790361" cy="2106307"/>
        </a:xfrm>
        <a:prstGeom prst="rect">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1A6C13D0-3644-7A4C-BAA7-D596A67DED00}">
      <dsp:nvSpPr>
        <dsp:cNvPr id="0" name=""/>
        <dsp:cNvSpPr/>
      </dsp:nvSpPr>
      <dsp:spPr>
        <a:xfrm>
          <a:off x="298565" y="541974"/>
          <a:ext cx="1194088" cy="100357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9000" b="-9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F605985-5B0E-314A-803C-E5D3764720D7}">
      <dsp:nvSpPr>
        <dsp:cNvPr id="0" name=""/>
        <dsp:cNvSpPr/>
      </dsp:nvSpPr>
      <dsp:spPr>
        <a:xfrm>
          <a:off x="89947" y="1728313"/>
          <a:ext cx="1611325" cy="568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99060C"/>
              </a:solidFill>
              <a:latin typeface="Aptos" panose="020B0004020202020204" pitchFamily="34" charset="0"/>
            </a:rPr>
            <a:t>Recruit &amp; Retain</a:t>
          </a:r>
        </a:p>
      </dsp:txBody>
      <dsp:txXfrm>
        <a:off x="89947" y="1728313"/>
        <a:ext cx="1611325" cy="568702"/>
      </dsp:txXfrm>
    </dsp:sp>
    <dsp:sp modelId="{6912FCB8-F8D7-9848-A3AE-A87645867493}">
      <dsp:nvSpPr>
        <dsp:cNvPr id="0" name=""/>
        <dsp:cNvSpPr/>
      </dsp:nvSpPr>
      <dsp:spPr>
        <a:xfrm>
          <a:off x="2536022" y="274961"/>
          <a:ext cx="1790361" cy="2106307"/>
        </a:xfrm>
        <a:prstGeom prst="rect">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931151CF-F960-1D43-8C28-F5D698B472DF}">
      <dsp:nvSpPr>
        <dsp:cNvPr id="0" name=""/>
        <dsp:cNvSpPr/>
      </dsp:nvSpPr>
      <dsp:spPr>
        <a:xfrm>
          <a:off x="2834159" y="541974"/>
          <a:ext cx="1194088" cy="100357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9000" b="-9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69E7749-8765-E844-AE83-5DE95B76C1A8}">
      <dsp:nvSpPr>
        <dsp:cNvPr id="0" name=""/>
        <dsp:cNvSpPr/>
      </dsp:nvSpPr>
      <dsp:spPr>
        <a:xfrm>
          <a:off x="2625540" y="1728313"/>
          <a:ext cx="1611325" cy="568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99060C"/>
              </a:solidFill>
              <a:latin typeface="Aptos" panose="020B0004020202020204" pitchFamily="34" charset="0"/>
            </a:rPr>
            <a:t>School Safety</a:t>
          </a:r>
        </a:p>
      </dsp:txBody>
      <dsp:txXfrm>
        <a:off x="2625540" y="1728313"/>
        <a:ext cx="1611325" cy="568702"/>
      </dsp:txXfrm>
    </dsp:sp>
    <dsp:sp modelId="{C97F4EF3-9228-5448-A11B-440C9AA12425}">
      <dsp:nvSpPr>
        <dsp:cNvPr id="0" name=""/>
        <dsp:cNvSpPr/>
      </dsp:nvSpPr>
      <dsp:spPr>
        <a:xfrm>
          <a:off x="5071616" y="274961"/>
          <a:ext cx="1790361" cy="2106307"/>
        </a:xfrm>
        <a:prstGeom prst="rect">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68187618-E532-1741-88BA-CDE7E07BF65D}">
      <dsp:nvSpPr>
        <dsp:cNvPr id="0" name=""/>
        <dsp:cNvSpPr/>
      </dsp:nvSpPr>
      <dsp:spPr>
        <a:xfrm>
          <a:off x="5369752" y="541974"/>
          <a:ext cx="1194088" cy="100357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9000" b="-9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AB84AB7-8FFD-5F48-8707-B67C74959806}">
      <dsp:nvSpPr>
        <dsp:cNvPr id="0" name=""/>
        <dsp:cNvSpPr/>
      </dsp:nvSpPr>
      <dsp:spPr>
        <a:xfrm>
          <a:off x="5161134" y="1728313"/>
          <a:ext cx="1611325" cy="568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99060C"/>
              </a:solidFill>
              <a:latin typeface="Aptos" panose="020B0004020202020204" pitchFamily="34" charset="0"/>
            </a:rPr>
            <a:t>Student Welfare</a:t>
          </a:r>
        </a:p>
      </dsp:txBody>
      <dsp:txXfrm>
        <a:off x="5161134" y="1728313"/>
        <a:ext cx="1611325" cy="568702"/>
      </dsp:txXfrm>
    </dsp:sp>
    <dsp:sp modelId="{F033C93B-BE35-924D-A0BF-4A8D21152862}">
      <dsp:nvSpPr>
        <dsp:cNvPr id="0" name=""/>
        <dsp:cNvSpPr/>
      </dsp:nvSpPr>
      <dsp:spPr>
        <a:xfrm>
          <a:off x="7607209" y="274961"/>
          <a:ext cx="1790361" cy="2106307"/>
        </a:xfrm>
        <a:prstGeom prst="rect">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1BAA63D5-F920-924D-B357-C2A999EAA8F2}">
      <dsp:nvSpPr>
        <dsp:cNvPr id="0" name=""/>
        <dsp:cNvSpPr/>
      </dsp:nvSpPr>
      <dsp:spPr>
        <a:xfrm>
          <a:off x="7905345" y="541974"/>
          <a:ext cx="1194088" cy="100357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9000" b="-9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1D786D-487D-4441-B4A2-0B8DEAB275D7}">
      <dsp:nvSpPr>
        <dsp:cNvPr id="0" name=""/>
        <dsp:cNvSpPr/>
      </dsp:nvSpPr>
      <dsp:spPr>
        <a:xfrm>
          <a:off x="7696727" y="1728313"/>
          <a:ext cx="1611325" cy="568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99060C"/>
              </a:solidFill>
              <a:latin typeface="Aptos" panose="020B0004020202020204" pitchFamily="34" charset="0"/>
            </a:rPr>
            <a:t>Enhanced Programs</a:t>
          </a:r>
        </a:p>
      </dsp:txBody>
      <dsp:txXfrm>
        <a:off x="7696727" y="1728313"/>
        <a:ext cx="1611325" cy="568702"/>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0T20:02:11.323"/>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0T20:02:35.685"/>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3F7F5-F535-144B-81A0-3FCF1CD43677}"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B2FA8-978F-5541-848E-7F9FA837F1A3}" type="slidenum">
              <a:rPr lang="en-US" smtClean="0"/>
              <a:t>‹#›</a:t>
            </a:fld>
            <a:endParaRPr lang="en-US"/>
          </a:p>
        </p:txBody>
      </p:sp>
    </p:spTree>
    <p:extLst>
      <p:ext uri="{BB962C8B-B14F-4D97-AF65-F5344CB8AC3E}">
        <p14:creationId xmlns:p14="http://schemas.microsoft.com/office/powerpoint/2010/main" val="212880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1314450"/>
            <a:ext cx="5486400" cy="3086100"/>
          </a:xfrm>
        </p:spPr>
      </p:sp>
      <p:sp>
        <p:nvSpPr>
          <p:cNvPr id="3" name="Notes Placeholder 2"/>
          <p:cNvSpPr>
            <a:spLocks noGrp="1"/>
          </p:cNvSpPr>
          <p:nvPr>
            <p:ph type="body" idx="1"/>
          </p:nvPr>
        </p:nvSpPr>
        <p:spPr/>
        <p:txBody>
          <a:bodyPr/>
          <a:lstStyle/>
          <a:p>
            <a:endParaRPr lang="en-US" dirty="0"/>
          </a:p>
          <a:p>
            <a:endParaRPr lang="en-US" dirty="0"/>
          </a:p>
          <a:p>
            <a:r>
              <a:rPr lang="en-US" sz="1600" dirty="0"/>
              <a:t>Welcome</a:t>
            </a:r>
          </a:p>
          <a:p>
            <a:endParaRPr lang="en-US" sz="1600" dirty="0"/>
          </a:p>
          <a:p>
            <a:r>
              <a:rPr lang="en-US" sz="1600" dirty="0"/>
              <a:t>Introductions</a:t>
            </a:r>
          </a:p>
          <a:p>
            <a:endParaRPr lang="en-US" sz="1600" dirty="0"/>
          </a:p>
          <a:p>
            <a:r>
              <a:rPr lang="en-US" sz="1600" dirty="0"/>
              <a:t>It’s great to be here and we thank you for the privilege of you time and attention this morning/afternoon/evening</a:t>
            </a:r>
          </a:p>
          <a:p>
            <a:endParaRPr lang="en-US" sz="1600" dirty="0"/>
          </a:p>
          <a:p>
            <a:r>
              <a:rPr lang="en-US" sz="1600" dirty="0"/>
              <a:t>As you may know, the School Board will have two funding referendums on the November 5 ballot.</a:t>
            </a:r>
          </a:p>
          <a:p>
            <a:r>
              <a:rPr lang="en-US" sz="1600" dirty="0"/>
              <a:t>	One is the continuation of the current half-cent 	sales tax for capital outlay purposes</a:t>
            </a:r>
          </a:p>
          <a:p>
            <a:endParaRPr lang="en-US" sz="1600" dirty="0"/>
          </a:p>
          <a:p>
            <a:r>
              <a:rPr lang="en-US" sz="1600" dirty="0"/>
              <a:t>	The second is an additional one mill of property 	millage for operating purposes</a:t>
            </a:r>
          </a:p>
          <a:p>
            <a:endParaRPr lang="en-US" sz="1600" dirty="0"/>
          </a:p>
          <a:p>
            <a:r>
              <a:rPr lang="en-US" sz="1600" dirty="0"/>
              <a:t>Both of which we will get into detail in a few minutes</a:t>
            </a:r>
          </a:p>
        </p:txBody>
      </p:sp>
      <p:sp>
        <p:nvSpPr>
          <p:cNvPr id="4" name="Slide Number Placeholder 3"/>
          <p:cNvSpPr>
            <a:spLocks noGrp="1"/>
          </p:cNvSpPr>
          <p:nvPr>
            <p:ph type="sldNum" sz="quarter" idx="5"/>
          </p:nvPr>
        </p:nvSpPr>
        <p:spPr/>
        <p:txBody>
          <a:bodyPr/>
          <a:lstStyle/>
          <a:p>
            <a:fld id="{250B2FA8-978F-5541-848E-7F9FA837F1A3}" type="slidenum">
              <a:rPr lang="en-US" smtClean="0"/>
              <a:t>1</a:t>
            </a:fld>
            <a:endParaRPr lang="en-US"/>
          </a:p>
        </p:txBody>
      </p:sp>
    </p:spTree>
    <p:extLst>
      <p:ext uri="{BB962C8B-B14F-4D97-AF65-F5344CB8AC3E}">
        <p14:creationId xmlns:p14="http://schemas.microsoft.com/office/powerpoint/2010/main" val="4164483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arenR"/>
            </a:pPr>
            <a:r>
              <a:rPr lang="en-US" sz="1600" dirty="0"/>
              <a:t>Our operating millage has decreased over the last 10 years – set by the FEFP formula (Legislature)</a:t>
            </a:r>
          </a:p>
          <a:p>
            <a:pPr marL="342900" indent="-342900">
              <a:buFont typeface="+mj-lt"/>
              <a:buAutoNum type="arabicParenR"/>
            </a:pPr>
            <a:r>
              <a:rPr lang="en-US" sz="1600" dirty="0"/>
              <a:t>“Lion’s share” of the TSIA went to the younger, less experienced teachers, thereby compressing the more veteran teachers</a:t>
            </a:r>
          </a:p>
          <a:p>
            <a:pPr marL="342900" indent="-342900">
              <a:buFont typeface="+mj-lt"/>
              <a:buAutoNum type="arabicParenR"/>
            </a:pPr>
            <a:r>
              <a:rPr lang="en-US" sz="1600" dirty="0"/>
              <a:t>$15/hour minimum wage also placed downward pressure on the budget as well as compressing educational support veterans</a:t>
            </a:r>
          </a:p>
          <a:p>
            <a:pPr marL="342900" indent="-342900">
              <a:buFont typeface="+mj-lt"/>
              <a:buAutoNum type="arabicParenR"/>
            </a:pPr>
            <a:r>
              <a:rPr lang="en-US" sz="1600" dirty="0"/>
              <a:t>We are larger than the next 3 largest employers in the County put together</a:t>
            </a:r>
          </a:p>
          <a:p>
            <a:pPr marL="742950" lvl="1" indent="-285750">
              <a:buFont typeface="Arial" panose="020B0604020202020204" pitchFamily="34" charset="0"/>
              <a:buChar char="•"/>
            </a:pPr>
            <a:r>
              <a:rPr lang="en-US" sz="1600" dirty="0"/>
              <a:t>SJC, UF/Flagler and Northop/Grumman </a:t>
            </a:r>
          </a:p>
          <a:p>
            <a:pPr marL="342900" indent="-342900">
              <a:buFont typeface="+mj-lt"/>
              <a:buAutoNum type="arabicParenR"/>
            </a:pPr>
            <a:r>
              <a:rPr lang="en-US" sz="1600" dirty="0"/>
              <a:t>We see employees going to Duval, Clay, Putnam and Flagler because COL is far less expensive…not because of the difference in salary</a:t>
            </a:r>
          </a:p>
          <a:p>
            <a:pPr marL="342900" indent="-342900">
              <a:buFont typeface="+mj-lt"/>
              <a:buAutoNum type="arabicParenR"/>
            </a:pPr>
            <a:r>
              <a:rPr lang="en-US" sz="1600" dirty="0"/>
              <a:t>Current starting salary is $48,642, it was at $39,000 just a few years ago.</a:t>
            </a:r>
          </a:p>
          <a:p>
            <a:pPr marL="342900" indent="-342900">
              <a:buFont typeface="+mj-lt"/>
              <a:buAutoNum type="arabicParenR"/>
            </a:pPr>
            <a:endParaRPr lang="en-US" sz="1600" dirty="0"/>
          </a:p>
        </p:txBody>
      </p:sp>
      <p:sp>
        <p:nvSpPr>
          <p:cNvPr id="4" name="Slide Number Placeholder 3"/>
          <p:cNvSpPr>
            <a:spLocks noGrp="1"/>
          </p:cNvSpPr>
          <p:nvPr>
            <p:ph type="sldNum" sz="quarter" idx="5"/>
          </p:nvPr>
        </p:nvSpPr>
        <p:spPr/>
        <p:txBody>
          <a:bodyPr/>
          <a:lstStyle/>
          <a:p>
            <a:fld id="{250B2FA8-978F-5541-848E-7F9FA837F1A3}" type="slidenum">
              <a:rPr lang="en-US" smtClean="0"/>
              <a:t>10</a:t>
            </a:fld>
            <a:endParaRPr lang="en-US"/>
          </a:p>
        </p:txBody>
      </p:sp>
    </p:spTree>
    <p:extLst>
      <p:ext uri="{BB962C8B-B14F-4D97-AF65-F5344CB8AC3E}">
        <p14:creationId xmlns:p14="http://schemas.microsoft.com/office/powerpoint/2010/main" val="596664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Four major buckets:</a:t>
            </a:r>
          </a:p>
          <a:p>
            <a:pPr marL="342900" indent="-342900">
              <a:buFont typeface="+mj-lt"/>
              <a:buAutoNum type="arabicParenR"/>
            </a:pPr>
            <a:r>
              <a:rPr lang="en-US" sz="1600" dirty="0"/>
              <a:t>Retain and recruit high-quality teachers and educational support staff</a:t>
            </a:r>
          </a:p>
          <a:p>
            <a:pPr marL="342900" indent="-342900">
              <a:buFont typeface="+mj-lt"/>
              <a:buAutoNum type="arabicParenR"/>
            </a:pPr>
            <a:r>
              <a:rPr lang="en-US" sz="1600" dirty="0"/>
              <a:t>Invest in continued school safety</a:t>
            </a:r>
          </a:p>
          <a:p>
            <a:pPr marL="342900" indent="-342900">
              <a:buFont typeface="+mj-lt"/>
              <a:buAutoNum type="arabicParenR"/>
            </a:pPr>
            <a:r>
              <a:rPr lang="en-US" sz="1600" dirty="0"/>
              <a:t>Invest in continued student welfare (nurses, SLPs and others professional services)</a:t>
            </a:r>
          </a:p>
          <a:p>
            <a:pPr marL="342900" indent="-342900">
              <a:buFont typeface="+mj-lt"/>
              <a:buAutoNum type="arabicParenR"/>
            </a:pPr>
            <a:r>
              <a:rPr lang="en-US" sz="1600" dirty="0"/>
              <a:t>Preserve and enhance educational programs at ALL schools: SEE ABOVE LIST</a:t>
            </a:r>
          </a:p>
          <a:p>
            <a:pPr marL="800100" lvl="1" indent="-342900">
              <a:buFont typeface="Arial" panose="020B0604020202020204" pitchFamily="34" charset="0"/>
              <a:buChar char="•"/>
            </a:pPr>
            <a:r>
              <a:rPr lang="en-US" sz="1600" dirty="0"/>
              <a:t>Each school has its own unique culture and climate and therefore, its own unique needs.  This will give our schools the flexibility to do what they need to do to help our students succeed.</a:t>
            </a:r>
          </a:p>
          <a:p>
            <a:r>
              <a:rPr lang="en-US" sz="1600" dirty="0"/>
              <a:t>Because when our students succeed, our community succeeds!! (SMILE and BREATHE you're almost done!!)</a:t>
            </a:r>
          </a:p>
        </p:txBody>
      </p:sp>
      <p:sp>
        <p:nvSpPr>
          <p:cNvPr id="4" name="Slide Number Placeholder 3"/>
          <p:cNvSpPr>
            <a:spLocks noGrp="1"/>
          </p:cNvSpPr>
          <p:nvPr>
            <p:ph type="sldNum" sz="quarter" idx="5"/>
          </p:nvPr>
        </p:nvSpPr>
        <p:spPr/>
        <p:txBody>
          <a:bodyPr/>
          <a:lstStyle/>
          <a:p>
            <a:fld id="{250B2FA8-978F-5541-848E-7F9FA837F1A3}" type="slidenum">
              <a:rPr lang="en-US" smtClean="0"/>
              <a:t>11</a:t>
            </a:fld>
            <a:endParaRPr lang="en-US"/>
          </a:p>
        </p:txBody>
      </p:sp>
    </p:spTree>
    <p:extLst>
      <p:ext uri="{BB962C8B-B14F-4D97-AF65-F5344CB8AC3E}">
        <p14:creationId xmlns:p14="http://schemas.microsoft.com/office/powerpoint/2010/main" val="2786006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Just recapping the two initiatives</a:t>
            </a:r>
          </a:p>
          <a:p>
            <a:endParaRPr lang="en-US" sz="1600" dirty="0"/>
          </a:p>
          <a:p>
            <a:r>
              <a:rPr lang="en-US" sz="1600" dirty="0"/>
              <a:t>Great schools, make great communities</a:t>
            </a:r>
          </a:p>
          <a:p>
            <a:r>
              <a:rPr lang="en-US" sz="1600" dirty="0"/>
              <a:t>	Strong workforce</a:t>
            </a:r>
          </a:p>
          <a:p>
            <a:r>
              <a:rPr lang="en-US" sz="1600" dirty="0"/>
              <a:t>	Strong property values</a:t>
            </a:r>
          </a:p>
          <a:p>
            <a:r>
              <a:rPr lang="en-US" sz="1600" dirty="0"/>
              <a:t>Drives local economy</a:t>
            </a:r>
          </a:p>
          <a:p>
            <a:r>
              <a:rPr lang="en-US" sz="1600" dirty="0"/>
              <a:t>Provides an overall greater quality of life for the entire community!!</a:t>
            </a:r>
          </a:p>
          <a:p>
            <a:endParaRPr lang="en-US" sz="1600" dirty="0"/>
          </a:p>
          <a:p>
            <a:r>
              <a:rPr lang="en-US" sz="1600" dirty="0"/>
              <a:t>Thank you again for your time and attention!</a:t>
            </a:r>
          </a:p>
          <a:p>
            <a:endParaRPr lang="en-US" sz="1600" dirty="0"/>
          </a:p>
          <a:p>
            <a:r>
              <a:rPr lang="en-US" sz="1600"/>
              <a:t>We </a:t>
            </a:r>
            <a:r>
              <a:rPr lang="en-US" sz="1600" dirty="0"/>
              <a:t>would love to entertain any questions you may have!!  8&gt;)</a:t>
            </a:r>
          </a:p>
          <a:p>
            <a:endParaRPr lang="en-US" sz="1600" dirty="0"/>
          </a:p>
        </p:txBody>
      </p:sp>
      <p:sp>
        <p:nvSpPr>
          <p:cNvPr id="4" name="Slide Number Placeholder 3"/>
          <p:cNvSpPr>
            <a:spLocks noGrp="1"/>
          </p:cNvSpPr>
          <p:nvPr>
            <p:ph type="sldNum" sz="quarter" idx="5"/>
          </p:nvPr>
        </p:nvSpPr>
        <p:spPr/>
        <p:txBody>
          <a:bodyPr/>
          <a:lstStyle/>
          <a:p>
            <a:fld id="{250B2FA8-978F-5541-848E-7F9FA837F1A3}" type="slidenum">
              <a:rPr lang="en-US" smtClean="0"/>
              <a:t>12</a:t>
            </a:fld>
            <a:endParaRPr lang="en-US"/>
          </a:p>
        </p:txBody>
      </p:sp>
    </p:spTree>
    <p:extLst>
      <p:ext uri="{BB962C8B-B14F-4D97-AF65-F5344CB8AC3E}">
        <p14:creationId xmlns:p14="http://schemas.microsoft.com/office/powerpoint/2010/main" val="419451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ptos" panose="020B0004020202020204" pitchFamily="34" charset="0"/>
              </a:rPr>
              <a:t>Run through the agenda</a:t>
            </a:r>
          </a:p>
          <a:p>
            <a:endParaRPr lang="en-US" sz="1600" dirty="0">
              <a:latin typeface="Aptos" panose="020B0004020202020204" pitchFamily="34" charset="0"/>
            </a:endParaRPr>
          </a:p>
          <a:p>
            <a:r>
              <a:rPr lang="en-US" sz="1600" dirty="0">
                <a:latin typeface="Aptos" panose="020B0004020202020204" pitchFamily="34" charset="0"/>
              </a:rPr>
              <a:t>We’re going to talk about the:</a:t>
            </a:r>
          </a:p>
          <a:p>
            <a:r>
              <a:rPr lang="en-US" sz="1600" dirty="0">
                <a:latin typeface="Aptos" panose="020B0004020202020204" pitchFamily="34" charset="0"/>
              </a:rPr>
              <a:t>	school district’s accomplishments</a:t>
            </a:r>
          </a:p>
          <a:p>
            <a:r>
              <a:rPr lang="en-US" sz="1600" dirty="0">
                <a:latin typeface="Aptos" panose="020B0004020202020204" pitchFamily="34" charset="0"/>
              </a:rPr>
              <a:t>	review the growth we have experienced</a:t>
            </a:r>
          </a:p>
          <a:p>
            <a:r>
              <a:rPr lang="en-US" sz="1600" dirty="0">
                <a:latin typeface="Aptos" panose="020B0004020202020204" pitchFamily="34" charset="0"/>
              </a:rPr>
              <a:t>	have a “primer” on school funding</a:t>
            </a:r>
          </a:p>
          <a:p>
            <a:r>
              <a:rPr lang="en-US" sz="1600" dirty="0">
                <a:latin typeface="Aptos" panose="020B0004020202020204" pitchFamily="34" charset="0"/>
              </a:rPr>
              <a:t>	discuss both the half-cent and the school millage</a:t>
            </a:r>
          </a:p>
          <a:p>
            <a:r>
              <a:rPr lang="en-US" sz="1600" dirty="0">
                <a:latin typeface="Aptos" panose="020B0004020202020204" pitchFamily="34" charset="0"/>
              </a:rPr>
              <a:t>	discuss the referendums in November</a:t>
            </a:r>
          </a:p>
          <a:p>
            <a:endParaRPr lang="en-US" sz="16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250B2FA8-978F-5541-848E-7F9FA837F1A3}" type="slidenum">
              <a:rPr lang="en-US" smtClean="0"/>
              <a:t>2</a:t>
            </a:fld>
            <a:endParaRPr lang="en-US"/>
          </a:p>
        </p:txBody>
      </p:sp>
    </p:spTree>
    <p:extLst>
      <p:ext uri="{BB962C8B-B14F-4D97-AF65-F5344CB8AC3E}">
        <p14:creationId xmlns:p14="http://schemas.microsoft.com/office/powerpoint/2010/main" val="224704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Since 2004 we have had an “A” grade from FDOE</a:t>
            </a:r>
          </a:p>
          <a:p>
            <a:r>
              <a:rPr lang="en-US" sz="1600" dirty="0"/>
              <a:t>	1998-2010 FCAT, 2011-2014 FCAT 2.0, 2015-2022 	FSA, 2023-Present FAST</a:t>
            </a:r>
          </a:p>
          <a:p>
            <a:r>
              <a:rPr lang="en-US" sz="1600" dirty="0"/>
              <a:t>	District grades came into being in 2004, just 	school grades prior to that </a:t>
            </a:r>
          </a:p>
          <a:p>
            <a:endParaRPr lang="en-US" sz="1600" dirty="0"/>
          </a:p>
          <a:p>
            <a:r>
              <a:rPr lang="en-US" sz="1600" dirty="0"/>
              <a:t>Grad rate is 8</a:t>
            </a:r>
            <a:r>
              <a:rPr lang="en-US" sz="1600" baseline="30000" dirty="0"/>
              <a:t>th</a:t>
            </a:r>
            <a:r>
              <a:rPr lang="en-US" sz="1600" dirty="0"/>
              <a:t> place in state, highest grad rate is 98% in Wakulla --- 5 of the top 8 are less than 10K students.</a:t>
            </a:r>
          </a:p>
          <a:p>
            <a:endParaRPr lang="en-US" sz="1600" dirty="0"/>
          </a:p>
          <a:p>
            <a:r>
              <a:rPr lang="en-US" sz="1600" dirty="0"/>
              <a:t>Wakulla		5,164</a:t>
            </a:r>
          </a:p>
          <a:p>
            <a:r>
              <a:rPr lang="en-US" sz="1600" dirty="0"/>
              <a:t>Calhoun		2,025</a:t>
            </a:r>
          </a:p>
          <a:p>
            <a:r>
              <a:rPr lang="en-US" sz="1600" dirty="0"/>
              <a:t>Walton		12,089</a:t>
            </a:r>
          </a:p>
          <a:p>
            <a:r>
              <a:rPr lang="en-US" sz="1600" dirty="0"/>
              <a:t>Indian River	17,692</a:t>
            </a:r>
          </a:p>
          <a:p>
            <a:r>
              <a:rPr lang="en-US" sz="1600" dirty="0"/>
              <a:t>Lafayette		1,152	</a:t>
            </a:r>
          </a:p>
          <a:p>
            <a:r>
              <a:rPr lang="en-US" sz="1600" dirty="0"/>
              <a:t>Levy		5,718</a:t>
            </a:r>
          </a:p>
          <a:p>
            <a:r>
              <a:rPr lang="en-US" sz="1600" dirty="0"/>
              <a:t>Sumter		9,635</a:t>
            </a:r>
          </a:p>
        </p:txBody>
      </p:sp>
      <p:sp>
        <p:nvSpPr>
          <p:cNvPr id="4" name="Slide Number Placeholder 3"/>
          <p:cNvSpPr>
            <a:spLocks noGrp="1"/>
          </p:cNvSpPr>
          <p:nvPr>
            <p:ph type="sldNum" sz="quarter" idx="5"/>
          </p:nvPr>
        </p:nvSpPr>
        <p:spPr/>
        <p:txBody>
          <a:bodyPr/>
          <a:lstStyle/>
          <a:p>
            <a:fld id="{250B2FA8-978F-5541-848E-7F9FA837F1A3}" type="slidenum">
              <a:rPr lang="en-US" smtClean="0"/>
              <a:t>3</a:t>
            </a:fld>
            <a:endParaRPr lang="en-US"/>
          </a:p>
        </p:txBody>
      </p:sp>
    </p:spTree>
    <p:extLst>
      <p:ext uri="{BB962C8B-B14F-4D97-AF65-F5344CB8AC3E}">
        <p14:creationId xmlns:p14="http://schemas.microsoft.com/office/powerpoint/2010/main" val="4081811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Residents right at  100% increase</a:t>
            </a:r>
          </a:p>
          <a:p>
            <a:r>
              <a:rPr lang="en-US" sz="1600" dirty="0"/>
              <a:t> </a:t>
            </a:r>
          </a:p>
          <a:p>
            <a:r>
              <a:rPr lang="en-US" sz="1600" dirty="0"/>
              <a:t>Students more than 123% increase  </a:t>
            </a:r>
          </a:p>
        </p:txBody>
      </p:sp>
      <p:sp>
        <p:nvSpPr>
          <p:cNvPr id="4" name="Slide Number Placeholder 3"/>
          <p:cNvSpPr>
            <a:spLocks noGrp="1"/>
          </p:cNvSpPr>
          <p:nvPr>
            <p:ph type="sldNum" sz="quarter" idx="5"/>
          </p:nvPr>
        </p:nvSpPr>
        <p:spPr/>
        <p:txBody>
          <a:bodyPr/>
          <a:lstStyle/>
          <a:p>
            <a:fld id="{250B2FA8-978F-5541-848E-7F9FA837F1A3}" type="slidenum">
              <a:rPr lang="en-US" smtClean="0"/>
              <a:t>4</a:t>
            </a:fld>
            <a:endParaRPr lang="en-US"/>
          </a:p>
        </p:txBody>
      </p:sp>
    </p:spTree>
    <p:extLst>
      <p:ext uri="{BB962C8B-B14F-4D97-AF65-F5344CB8AC3E}">
        <p14:creationId xmlns:p14="http://schemas.microsoft.com/office/powerpoint/2010/main" val="32520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our “primer” on school funding – although very complex, it basically boils down to these two silos ---</a:t>
            </a:r>
          </a:p>
          <a:p>
            <a:endParaRPr lang="en-US" sz="1600" dirty="0"/>
          </a:p>
          <a:p>
            <a:r>
              <a:rPr lang="en-US" sz="1600" dirty="0"/>
              <a:t>Growth</a:t>
            </a:r>
          </a:p>
          <a:p>
            <a:r>
              <a:rPr lang="en-US" sz="1600" dirty="0"/>
              <a:t>Safety of students and employees</a:t>
            </a:r>
          </a:p>
          <a:p>
            <a:r>
              <a:rPr lang="en-US" sz="1600" dirty="0"/>
              <a:t>Maintaining our existing buildings</a:t>
            </a:r>
          </a:p>
          <a:p>
            <a:r>
              <a:rPr lang="en-US" sz="1600" dirty="0"/>
              <a:t>Keeping up with the 21</a:t>
            </a:r>
            <a:r>
              <a:rPr lang="en-US" sz="1600" baseline="30000" dirty="0"/>
              <a:t>st</a:t>
            </a:r>
            <a:r>
              <a:rPr lang="en-US" sz="1600" dirty="0"/>
              <a:t> century classroom</a:t>
            </a:r>
          </a:p>
          <a:p>
            <a:endParaRPr lang="en-US" sz="1600" dirty="0"/>
          </a:p>
          <a:p>
            <a:endParaRPr lang="en-US" sz="1600" dirty="0"/>
          </a:p>
          <a:p>
            <a:r>
              <a:rPr lang="en-US" sz="1600" dirty="0"/>
              <a:t>Salaries and benefits (approx. 83% on average  of the budget</a:t>
            </a:r>
          </a:p>
          <a:p>
            <a:r>
              <a:rPr lang="en-US" sz="1600" dirty="0"/>
              <a:t>Other than S&amp;B, utilities and instructional materials are typically our single biggest costs of doing business, which is the education of our future!!</a:t>
            </a:r>
          </a:p>
          <a:p>
            <a:endParaRPr lang="en-US" sz="1600" dirty="0"/>
          </a:p>
        </p:txBody>
      </p:sp>
      <p:sp>
        <p:nvSpPr>
          <p:cNvPr id="4" name="Slide Number Placeholder 3"/>
          <p:cNvSpPr>
            <a:spLocks noGrp="1"/>
          </p:cNvSpPr>
          <p:nvPr>
            <p:ph type="sldNum" sz="quarter" idx="5"/>
          </p:nvPr>
        </p:nvSpPr>
        <p:spPr/>
        <p:txBody>
          <a:bodyPr/>
          <a:lstStyle/>
          <a:p>
            <a:fld id="{250B2FA8-978F-5541-848E-7F9FA837F1A3}" type="slidenum">
              <a:rPr lang="en-US" smtClean="0"/>
              <a:t>5</a:t>
            </a:fld>
            <a:endParaRPr lang="en-US"/>
          </a:p>
        </p:txBody>
      </p:sp>
    </p:spTree>
    <p:extLst>
      <p:ext uri="{BB962C8B-B14F-4D97-AF65-F5344CB8AC3E}">
        <p14:creationId xmlns:p14="http://schemas.microsoft.com/office/powerpoint/2010/main" val="3214094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0506" y="4400550"/>
            <a:ext cx="6279614" cy="3600450"/>
          </a:xfrm>
        </p:spPr>
        <p:txBody>
          <a:bodyPr/>
          <a:lstStyle/>
          <a:p>
            <a:r>
              <a:rPr lang="en-US" sz="1600" dirty="0"/>
              <a:t>Our original four buckets:</a:t>
            </a:r>
          </a:p>
          <a:p>
            <a:r>
              <a:rPr lang="en-US" sz="1600" dirty="0"/>
              <a:t>	1) Safety &amp; Security – we have the best Mobile Panic Alarm 	system in Centegix, the Board did not want a 	cheap/unproven system for our students and staffs’ safety</a:t>
            </a:r>
          </a:p>
          <a:p>
            <a:r>
              <a:rPr lang="en-US" sz="1600" dirty="0"/>
              <a:t>	2) New construction &amp; expansions</a:t>
            </a:r>
          </a:p>
          <a:p>
            <a:r>
              <a:rPr lang="en-US" sz="1600" dirty="0"/>
              <a:t>		Picolata, Freedom Crossing (PVA and VRA)</a:t>
            </a:r>
          </a:p>
          <a:p>
            <a:r>
              <a:rPr lang="en-US" sz="1600" dirty="0"/>
              <a:t>	3) Maintaining / upgrading our existing facilities</a:t>
            </a:r>
          </a:p>
          <a:p>
            <a:r>
              <a:rPr lang="en-US" sz="1600" dirty="0"/>
              <a:t>		as an example, the roof replacement at an 		elementary school can run as much as $1M 	4) Keeping up with the 21</a:t>
            </a:r>
            <a:r>
              <a:rPr lang="en-US" sz="1600" baseline="30000" dirty="0"/>
              <a:t>st</a:t>
            </a:r>
            <a:r>
              <a:rPr lang="en-US" sz="1600" dirty="0"/>
              <a:t> century classroom	</a:t>
            </a:r>
          </a:p>
          <a:p>
            <a:r>
              <a:rPr lang="en-US" sz="1600" dirty="0"/>
              <a:t>	</a:t>
            </a:r>
          </a:p>
        </p:txBody>
      </p:sp>
      <p:sp>
        <p:nvSpPr>
          <p:cNvPr id="4" name="Slide Number Placeholder 3"/>
          <p:cNvSpPr>
            <a:spLocks noGrp="1"/>
          </p:cNvSpPr>
          <p:nvPr>
            <p:ph type="sldNum" sz="quarter" idx="5"/>
          </p:nvPr>
        </p:nvSpPr>
        <p:spPr/>
        <p:txBody>
          <a:bodyPr/>
          <a:lstStyle/>
          <a:p>
            <a:fld id="{250B2FA8-978F-5541-848E-7F9FA837F1A3}" type="slidenum">
              <a:rPr lang="en-US" smtClean="0"/>
              <a:t>6</a:t>
            </a:fld>
            <a:endParaRPr lang="en-US"/>
          </a:p>
        </p:txBody>
      </p:sp>
    </p:spTree>
    <p:extLst>
      <p:ext uri="{BB962C8B-B14F-4D97-AF65-F5344CB8AC3E}">
        <p14:creationId xmlns:p14="http://schemas.microsoft.com/office/powerpoint/2010/main" val="286277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Need to “sandwich” the top and bottom borders – “the half-cent sunsets in 2025” and “we can’t afford to lose access to $37 million” and here are the reasons why:</a:t>
            </a:r>
          </a:p>
          <a:p>
            <a:endParaRPr lang="en-US" sz="1600" dirty="0"/>
          </a:p>
          <a:p>
            <a:pPr marL="342900" indent="-342900">
              <a:buAutoNum type="arabicParenR"/>
            </a:pPr>
            <a:r>
              <a:rPr lang="en-US" sz="1600" dirty="0"/>
              <a:t>Projected to add 13,600 students – that is more students than 33 other Florida counties/districts have as a whole population</a:t>
            </a:r>
          </a:p>
          <a:p>
            <a:pPr marL="342900" indent="-342900">
              <a:buAutoNum type="arabicParenR"/>
            </a:pPr>
            <a:r>
              <a:rPr lang="en-US" sz="1600" dirty="0"/>
              <a:t>600 portables for 13,000 students is approx. 16 elementary schools (13,000/750)</a:t>
            </a:r>
          </a:p>
          <a:p>
            <a:pPr marL="342900" indent="-342900">
              <a:buAutoNum type="arabicParenR"/>
            </a:pPr>
            <a:r>
              <a:rPr lang="en-US" sz="1600" dirty="0"/>
              <a:t>63% increase in cost of construction</a:t>
            </a:r>
          </a:p>
          <a:p>
            <a:pPr marL="800100" lvl="1" indent="-342900">
              <a:buFont typeface="+mj-lt"/>
              <a:buAutoNum type="alphaLcParenR"/>
            </a:pPr>
            <a:r>
              <a:rPr lang="en-US" sz="1600" dirty="0"/>
              <a:t>PIA (2021) approx. $38 million</a:t>
            </a:r>
          </a:p>
          <a:p>
            <a:pPr marL="800100" lvl="1" indent="-342900">
              <a:buFont typeface="+mj-lt"/>
              <a:buAutoNum type="alphaLcParenR"/>
            </a:pPr>
            <a:r>
              <a:rPr lang="en-US" sz="1600" dirty="0"/>
              <a:t>TCA/LA (2024) approx. $62 million</a:t>
            </a:r>
          </a:p>
        </p:txBody>
      </p:sp>
      <p:sp>
        <p:nvSpPr>
          <p:cNvPr id="4" name="Slide Number Placeholder 3"/>
          <p:cNvSpPr>
            <a:spLocks noGrp="1"/>
          </p:cNvSpPr>
          <p:nvPr>
            <p:ph type="sldNum" sz="quarter" idx="5"/>
          </p:nvPr>
        </p:nvSpPr>
        <p:spPr/>
        <p:txBody>
          <a:bodyPr/>
          <a:lstStyle/>
          <a:p>
            <a:fld id="{250B2FA8-978F-5541-848E-7F9FA837F1A3}" type="slidenum">
              <a:rPr lang="en-US" smtClean="0"/>
              <a:t>7</a:t>
            </a:fld>
            <a:endParaRPr lang="en-US"/>
          </a:p>
        </p:txBody>
      </p:sp>
    </p:spTree>
    <p:extLst>
      <p:ext uri="{BB962C8B-B14F-4D97-AF65-F5344CB8AC3E}">
        <p14:creationId xmlns:p14="http://schemas.microsoft.com/office/powerpoint/2010/main" val="195589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Finish with “as a reminder, this is NOT a tax increase, rather a continuation of the current sales tax of 6.5%”</a:t>
            </a:r>
          </a:p>
          <a:p>
            <a:endParaRPr lang="en-US" sz="1600" dirty="0"/>
          </a:p>
          <a:p>
            <a:r>
              <a:rPr lang="en-US" sz="1600" dirty="0"/>
              <a:t>NO additional cost to county residents</a:t>
            </a:r>
          </a:p>
        </p:txBody>
      </p:sp>
      <p:sp>
        <p:nvSpPr>
          <p:cNvPr id="4" name="Slide Number Placeholder 3"/>
          <p:cNvSpPr>
            <a:spLocks noGrp="1"/>
          </p:cNvSpPr>
          <p:nvPr>
            <p:ph type="sldNum" sz="quarter" idx="5"/>
          </p:nvPr>
        </p:nvSpPr>
        <p:spPr/>
        <p:txBody>
          <a:bodyPr/>
          <a:lstStyle/>
          <a:p>
            <a:fld id="{250B2FA8-978F-5541-848E-7F9FA837F1A3}" type="slidenum">
              <a:rPr lang="en-US" smtClean="0"/>
              <a:t>8</a:t>
            </a:fld>
            <a:endParaRPr lang="en-US"/>
          </a:p>
        </p:txBody>
      </p:sp>
    </p:spTree>
    <p:extLst>
      <p:ext uri="{BB962C8B-B14F-4D97-AF65-F5344CB8AC3E}">
        <p14:creationId xmlns:p14="http://schemas.microsoft.com/office/powerpoint/2010/main" val="2162561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Transition slide to wrap up discussion on infrastructure constraints and the half-cent renewal, and transition to operational challenges and one mill for teacher pay.</a:t>
            </a:r>
          </a:p>
        </p:txBody>
      </p:sp>
      <p:sp>
        <p:nvSpPr>
          <p:cNvPr id="4" name="Slide Number Placeholder 3"/>
          <p:cNvSpPr>
            <a:spLocks noGrp="1"/>
          </p:cNvSpPr>
          <p:nvPr>
            <p:ph type="sldNum" sz="quarter" idx="5"/>
          </p:nvPr>
        </p:nvSpPr>
        <p:spPr/>
        <p:txBody>
          <a:bodyPr/>
          <a:lstStyle/>
          <a:p>
            <a:fld id="{250B2FA8-978F-5541-848E-7F9FA837F1A3}" type="slidenum">
              <a:rPr lang="en-US" smtClean="0"/>
              <a:t>9</a:t>
            </a:fld>
            <a:endParaRPr lang="en-US"/>
          </a:p>
        </p:txBody>
      </p:sp>
    </p:spTree>
    <p:extLst>
      <p:ext uri="{BB962C8B-B14F-4D97-AF65-F5344CB8AC3E}">
        <p14:creationId xmlns:p14="http://schemas.microsoft.com/office/powerpoint/2010/main" val="191197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B872-F9E7-39BB-AD10-C938676A9C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4F1E32-F33D-7793-BF6F-84F4C82DD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A479A-0D2A-8756-0F2A-E96AAA336705}"/>
              </a:ext>
            </a:extLst>
          </p:cNvPr>
          <p:cNvSpPr>
            <a:spLocks noGrp="1"/>
          </p:cNvSpPr>
          <p:nvPr>
            <p:ph type="dt" sz="half" idx="10"/>
          </p:nvPr>
        </p:nvSpPr>
        <p:spPr/>
        <p:txBody>
          <a:bodyPr/>
          <a:lstStyle/>
          <a:p>
            <a:fld id="{58AEA3BC-B7B8-4D9A-810D-E363AD327174}" type="datetime1">
              <a:rPr lang="en-US" smtClean="0"/>
              <a:t>9/10/2024</a:t>
            </a:fld>
            <a:endParaRPr lang="en-US"/>
          </a:p>
        </p:txBody>
      </p:sp>
      <p:sp>
        <p:nvSpPr>
          <p:cNvPr id="5" name="Footer Placeholder 4">
            <a:extLst>
              <a:ext uri="{FF2B5EF4-FFF2-40B4-BE49-F238E27FC236}">
                <a16:creationId xmlns:a16="http://schemas.microsoft.com/office/drawing/2014/main" id="{CE10D60A-74BC-E4D5-878D-C1AAA3049770}"/>
              </a:ext>
            </a:extLst>
          </p:cNvPr>
          <p:cNvSpPr>
            <a:spLocks noGrp="1"/>
          </p:cNvSpPr>
          <p:nvPr>
            <p:ph type="ftr" sz="quarter" idx="11"/>
          </p:nvPr>
        </p:nvSpPr>
        <p:spPr/>
        <p:txBody>
          <a:bodyPr/>
          <a:lstStyle/>
          <a:p>
            <a:r>
              <a:rPr lang="en-US"/>
              <a:t>St. Johns County School District</a:t>
            </a:r>
          </a:p>
        </p:txBody>
      </p:sp>
      <p:sp>
        <p:nvSpPr>
          <p:cNvPr id="6" name="Slide Number Placeholder 5">
            <a:extLst>
              <a:ext uri="{FF2B5EF4-FFF2-40B4-BE49-F238E27FC236}">
                <a16:creationId xmlns:a16="http://schemas.microsoft.com/office/drawing/2014/main" id="{3DBF5A02-3AE5-05CD-3C12-DAC34CCF14EB}"/>
              </a:ext>
            </a:extLst>
          </p:cNvPr>
          <p:cNvSpPr>
            <a:spLocks noGrp="1"/>
          </p:cNvSpPr>
          <p:nvPr>
            <p:ph type="sldNum" sz="quarter" idx="12"/>
          </p:nvPr>
        </p:nvSpPr>
        <p:spPr/>
        <p:txBody>
          <a:bodyPr/>
          <a:lstStyle/>
          <a:p>
            <a:fld id="{495F42F8-0B1D-FC44-8D77-21884E9B9461}" type="slidenum">
              <a:rPr lang="en-US" smtClean="0"/>
              <a:t>‹#›</a:t>
            </a:fld>
            <a:endParaRPr lang="en-US"/>
          </a:p>
        </p:txBody>
      </p:sp>
    </p:spTree>
    <p:extLst>
      <p:ext uri="{BB962C8B-B14F-4D97-AF65-F5344CB8AC3E}">
        <p14:creationId xmlns:p14="http://schemas.microsoft.com/office/powerpoint/2010/main" val="295179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7F59-DF6E-A5D5-4AAF-A6DB312B5D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F9833B-A1E2-D3D4-81BE-E8E1C563F4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5ADBD-7F5F-44C7-CDA3-514FD7FFDEA0}"/>
              </a:ext>
            </a:extLst>
          </p:cNvPr>
          <p:cNvSpPr>
            <a:spLocks noGrp="1"/>
          </p:cNvSpPr>
          <p:nvPr>
            <p:ph type="dt" sz="half" idx="10"/>
          </p:nvPr>
        </p:nvSpPr>
        <p:spPr/>
        <p:txBody>
          <a:bodyPr/>
          <a:lstStyle/>
          <a:p>
            <a:fld id="{5CFC84D4-9629-4D82-BDCC-4ADA20431B6F}" type="datetime1">
              <a:rPr lang="en-US" smtClean="0"/>
              <a:t>9/10/2024</a:t>
            </a:fld>
            <a:endParaRPr lang="en-US"/>
          </a:p>
        </p:txBody>
      </p:sp>
      <p:sp>
        <p:nvSpPr>
          <p:cNvPr id="5" name="Footer Placeholder 4">
            <a:extLst>
              <a:ext uri="{FF2B5EF4-FFF2-40B4-BE49-F238E27FC236}">
                <a16:creationId xmlns:a16="http://schemas.microsoft.com/office/drawing/2014/main" id="{C42632E8-6C04-DBDD-5476-E288C5DD87E2}"/>
              </a:ext>
            </a:extLst>
          </p:cNvPr>
          <p:cNvSpPr>
            <a:spLocks noGrp="1"/>
          </p:cNvSpPr>
          <p:nvPr>
            <p:ph type="ftr" sz="quarter" idx="11"/>
          </p:nvPr>
        </p:nvSpPr>
        <p:spPr/>
        <p:txBody>
          <a:bodyPr/>
          <a:lstStyle/>
          <a:p>
            <a:r>
              <a:rPr lang="en-US"/>
              <a:t>St. Johns County School District</a:t>
            </a:r>
          </a:p>
        </p:txBody>
      </p:sp>
      <p:sp>
        <p:nvSpPr>
          <p:cNvPr id="6" name="Slide Number Placeholder 5">
            <a:extLst>
              <a:ext uri="{FF2B5EF4-FFF2-40B4-BE49-F238E27FC236}">
                <a16:creationId xmlns:a16="http://schemas.microsoft.com/office/drawing/2014/main" id="{488DEC10-35F5-BB6E-B4FC-4789AFF797AB}"/>
              </a:ext>
            </a:extLst>
          </p:cNvPr>
          <p:cNvSpPr>
            <a:spLocks noGrp="1"/>
          </p:cNvSpPr>
          <p:nvPr>
            <p:ph type="sldNum" sz="quarter" idx="12"/>
          </p:nvPr>
        </p:nvSpPr>
        <p:spPr/>
        <p:txBody>
          <a:bodyPr/>
          <a:lstStyle/>
          <a:p>
            <a:fld id="{495F42F8-0B1D-FC44-8D77-21884E9B9461}" type="slidenum">
              <a:rPr lang="en-US" smtClean="0"/>
              <a:t>‹#›</a:t>
            </a:fld>
            <a:endParaRPr lang="en-US"/>
          </a:p>
        </p:txBody>
      </p:sp>
    </p:spTree>
    <p:extLst>
      <p:ext uri="{BB962C8B-B14F-4D97-AF65-F5344CB8AC3E}">
        <p14:creationId xmlns:p14="http://schemas.microsoft.com/office/powerpoint/2010/main" val="280977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C6A62-D2B0-396E-94B1-72E2E8802D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663040-7737-2648-6BD0-0F843A2BFB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929F7D-B161-4E80-F1F7-EF7F333356B2}"/>
              </a:ext>
            </a:extLst>
          </p:cNvPr>
          <p:cNvSpPr>
            <a:spLocks noGrp="1"/>
          </p:cNvSpPr>
          <p:nvPr>
            <p:ph type="dt" sz="half" idx="10"/>
          </p:nvPr>
        </p:nvSpPr>
        <p:spPr/>
        <p:txBody>
          <a:bodyPr/>
          <a:lstStyle/>
          <a:p>
            <a:fld id="{AA7F4411-2AEB-46DC-ABCB-23CABC4030AF}" type="datetime1">
              <a:rPr lang="en-US" smtClean="0"/>
              <a:t>9/10/2024</a:t>
            </a:fld>
            <a:endParaRPr lang="en-US"/>
          </a:p>
        </p:txBody>
      </p:sp>
      <p:sp>
        <p:nvSpPr>
          <p:cNvPr id="5" name="Footer Placeholder 4">
            <a:extLst>
              <a:ext uri="{FF2B5EF4-FFF2-40B4-BE49-F238E27FC236}">
                <a16:creationId xmlns:a16="http://schemas.microsoft.com/office/drawing/2014/main" id="{43A6376A-5C2D-7E6D-5F26-708D9D479C7E}"/>
              </a:ext>
            </a:extLst>
          </p:cNvPr>
          <p:cNvSpPr>
            <a:spLocks noGrp="1"/>
          </p:cNvSpPr>
          <p:nvPr>
            <p:ph type="ftr" sz="quarter" idx="11"/>
          </p:nvPr>
        </p:nvSpPr>
        <p:spPr/>
        <p:txBody>
          <a:bodyPr/>
          <a:lstStyle/>
          <a:p>
            <a:r>
              <a:rPr lang="en-US"/>
              <a:t>St. Johns County School District</a:t>
            </a:r>
          </a:p>
        </p:txBody>
      </p:sp>
      <p:sp>
        <p:nvSpPr>
          <p:cNvPr id="6" name="Slide Number Placeholder 5">
            <a:extLst>
              <a:ext uri="{FF2B5EF4-FFF2-40B4-BE49-F238E27FC236}">
                <a16:creationId xmlns:a16="http://schemas.microsoft.com/office/drawing/2014/main" id="{429734A2-B837-398E-E277-33862A44BFCB}"/>
              </a:ext>
            </a:extLst>
          </p:cNvPr>
          <p:cNvSpPr>
            <a:spLocks noGrp="1"/>
          </p:cNvSpPr>
          <p:nvPr>
            <p:ph type="sldNum" sz="quarter" idx="12"/>
          </p:nvPr>
        </p:nvSpPr>
        <p:spPr/>
        <p:txBody>
          <a:bodyPr/>
          <a:lstStyle/>
          <a:p>
            <a:fld id="{495F42F8-0B1D-FC44-8D77-21884E9B9461}" type="slidenum">
              <a:rPr lang="en-US" smtClean="0"/>
              <a:t>‹#›</a:t>
            </a:fld>
            <a:endParaRPr lang="en-US"/>
          </a:p>
        </p:txBody>
      </p:sp>
    </p:spTree>
    <p:extLst>
      <p:ext uri="{BB962C8B-B14F-4D97-AF65-F5344CB8AC3E}">
        <p14:creationId xmlns:p14="http://schemas.microsoft.com/office/powerpoint/2010/main" val="388828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CED74-8F1A-613F-612A-E3A39C9CB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7E2000-9D62-3750-074F-90420737DB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EDA58-64D0-C761-3A6A-E08D2504E3E3}"/>
              </a:ext>
            </a:extLst>
          </p:cNvPr>
          <p:cNvSpPr>
            <a:spLocks noGrp="1"/>
          </p:cNvSpPr>
          <p:nvPr>
            <p:ph type="dt" sz="half" idx="10"/>
          </p:nvPr>
        </p:nvSpPr>
        <p:spPr/>
        <p:txBody>
          <a:bodyPr/>
          <a:lstStyle/>
          <a:p>
            <a:fld id="{C3C6DABA-BA12-4ECF-AF36-4A4656D016A9}" type="datetime1">
              <a:rPr lang="en-US" smtClean="0"/>
              <a:t>9/10/2024</a:t>
            </a:fld>
            <a:endParaRPr lang="en-US"/>
          </a:p>
        </p:txBody>
      </p:sp>
      <p:sp>
        <p:nvSpPr>
          <p:cNvPr id="5" name="Footer Placeholder 4">
            <a:extLst>
              <a:ext uri="{FF2B5EF4-FFF2-40B4-BE49-F238E27FC236}">
                <a16:creationId xmlns:a16="http://schemas.microsoft.com/office/drawing/2014/main" id="{41077051-5EA4-0ED2-4470-16A2F00155A5}"/>
              </a:ext>
            </a:extLst>
          </p:cNvPr>
          <p:cNvSpPr>
            <a:spLocks noGrp="1"/>
          </p:cNvSpPr>
          <p:nvPr>
            <p:ph type="ftr" sz="quarter" idx="11"/>
          </p:nvPr>
        </p:nvSpPr>
        <p:spPr/>
        <p:txBody>
          <a:bodyPr/>
          <a:lstStyle/>
          <a:p>
            <a:r>
              <a:rPr lang="en-US"/>
              <a:t>St. Johns County School District</a:t>
            </a:r>
          </a:p>
        </p:txBody>
      </p:sp>
      <p:sp>
        <p:nvSpPr>
          <p:cNvPr id="6" name="Slide Number Placeholder 5">
            <a:extLst>
              <a:ext uri="{FF2B5EF4-FFF2-40B4-BE49-F238E27FC236}">
                <a16:creationId xmlns:a16="http://schemas.microsoft.com/office/drawing/2014/main" id="{4733FBEA-020F-AB01-5F8A-CD8BEC83BC7D}"/>
              </a:ext>
            </a:extLst>
          </p:cNvPr>
          <p:cNvSpPr>
            <a:spLocks noGrp="1"/>
          </p:cNvSpPr>
          <p:nvPr>
            <p:ph type="sldNum" sz="quarter" idx="12"/>
          </p:nvPr>
        </p:nvSpPr>
        <p:spPr/>
        <p:txBody>
          <a:bodyPr/>
          <a:lstStyle/>
          <a:p>
            <a:fld id="{495F42F8-0B1D-FC44-8D77-21884E9B9461}" type="slidenum">
              <a:rPr lang="en-US" smtClean="0"/>
              <a:t>‹#›</a:t>
            </a:fld>
            <a:endParaRPr lang="en-US"/>
          </a:p>
        </p:txBody>
      </p:sp>
    </p:spTree>
    <p:extLst>
      <p:ext uri="{BB962C8B-B14F-4D97-AF65-F5344CB8AC3E}">
        <p14:creationId xmlns:p14="http://schemas.microsoft.com/office/powerpoint/2010/main" val="53685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143B-DE0C-8910-9027-BE417617A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A82E44-80E4-B394-A20B-BB1057220F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461D49-09CB-1E3C-B70F-1B00A74B0AE4}"/>
              </a:ext>
            </a:extLst>
          </p:cNvPr>
          <p:cNvSpPr>
            <a:spLocks noGrp="1"/>
          </p:cNvSpPr>
          <p:nvPr>
            <p:ph type="dt" sz="half" idx="10"/>
          </p:nvPr>
        </p:nvSpPr>
        <p:spPr/>
        <p:txBody>
          <a:bodyPr/>
          <a:lstStyle/>
          <a:p>
            <a:fld id="{B43DABB7-0287-43B2-935E-89701CE96BAF}" type="datetime1">
              <a:rPr lang="en-US" smtClean="0"/>
              <a:t>9/10/2024</a:t>
            </a:fld>
            <a:endParaRPr lang="en-US"/>
          </a:p>
        </p:txBody>
      </p:sp>
      <p:sp>
        <p:nvSpPr>
          <p:cNvPr id="5" name="Footer Placeholder 4">
            <a:extLst>
              <a:ext uri="{FF2B5EF4-FFF2-40B4-BE49-F238E27FC236}">
                <a16:creationId xmlns:a16="http://schemas.microsoft.com/office/drawing/2014/main" id="{FEF1FD06-C0E6-0311-613F-B6E6B1EE6CE2}"/>
              </a:ext>
            </a:extLst>
          </p:cNvPr>
          <p:cNvSpPr>
            <a:spLocks noGrp="1"/>
          </p:cNvSpPr>
          <p:nvPr>
            <p:ph type="ftr" sz="quarter" idx="11"/>
          </p:nvPr>
        </p:nvSpPr>
        <p:spPr/>
        <p:txBody>
          <a:bodyPr/>
          <a:lstStyle/>
          <a:p>
            <a:r>
              <a:rPr lang="en-US"/>
              <a:t>St. Johns County School District</a:t>
            </a:r>
          </a:p>
        </p:txBody>
      </p:sp>
      <p:sp>
        <p:nvSpPr>
          <p:cNvPr id="6" name="Slide Number Placeholder 5">
            <a:extLst>
              <a:ext uri="{FF2B5EF4-FFF2-40B4-BE49-F238E27FC236}">
                <a16:creationId xmlns:a16="http://schemas.microsoft.com/office/drawing/2014/main" id="{BEBEA1D8-497C-DA38-D1A3-BC3CC3BA2DBD}"/>
              </a:ext>
            </a:extLst>
          </p:cNvPr>
          <p:cNvSpPr>
            <a:spLocks noGrp="1"/>
          </p:cNvSpPr>
          <p:nvPr>
            <p:ph type="sldNum" sz="quarter" idx="12"/>
          </p:nvPr>
        </p:nvSpPr>
        <p:spPr/>
        <p:txBody>
          <a:bodyPr/>
          <a:lstStyle/>
          <a:p>
            <a:fld id="{495F42F8-0B1D-FC44-8D77-21884E9B9461}" type="slidenum">
              <a:rPr lang="en-US" smtClean="0"/>
              <a:t>‹#›</a:t>
            </a:fld>
            <a:endParaRPr lang="en-US"/>
          </a:p>
        </p:txBody>
      </p:sp>
    </p:spTree>
    <p:extLst>
      <p:ext uri="{BB962C8B-B14F-4D97-AF65-F5344CB8AC3E}">
        <p14:creationId xmlns:p14="http://schemas.microsoft.com/office/powerpoint/2010/main" val="53130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6B71-2B2D-FA88-B4FF-CB8A38D944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B54C14-2154-B5D5-ED53-EE7183A111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89FDA7-5FF7-97B1-FC8A-2F25CECB90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55FC7-89C9-2D06-6769-ECD8009F1F4D}"/>
              </a:ext>
            </a:extLst>
          </p:cNvPr>
          <p:cNvSpPr>
            <a:spLocks noGrp="1"/>
          </p:cNvSpPr>
          <p:nvPr>
            <p:ph type="dt" sz="half" idx="10"/>
          </p:nvPr>
        </p:nvSpPr>
        <p:spPr/>
        <p:txBody>
          <a:bodyPr/>
          <a:lstStyle/>
          <a:p>
            <a:fld id="{700D32CD-8977-4AC7-95BD-2F8D962C91AF}" type="datetime1">
              <a:rPr lang="en-US" smtClean="0"/>
              <a:t>9/10/2024</a:t>
            </a:fld>
            <a:endParaRPr lang="en-US"/>
          </a:p>
        </p:txBody>
      </p:sp>
      <p:sp>
        <p:nvSpPr>
          <p:cNvPr id="6" name="Footer Placeholder 5">
            <a:extLst>
              <a:ext uri="{FF2B5EF4-FFF2-40B4-BE49-F238E27FC236}">
                <a16:creationId xmlns:a16="http://schemas.microsoft.com/office/drawing/2014/main" id="{88456C5B-A849-3320-C860-E35A05029DCC}"/>
              </a:ext>
            </a:extLst>
          </p:cNvPr>
          <p:cNvSpPr>
            <a:spLocks noGrp="1"/>
          </p:cNvSpPr>
          <p:nvPr>
            <p:ph type="ftr" sz="quarter" idx="11"/>
          </p:nvPr>
        </p:nvSpPr>
        <p:spPr/>
        <p:txBody>
          <a:bodyPr/>
          <a:lstStyle/>
          <a:p>
            <a:r>
              <a:rPr lang="en-US"/>
              <a:t>St. Johns County School District</a:t>
            </a:r>
          </a:p>
        </p:txBody>
      </p:sp>
      <p:sp>
        <p:nvSpPr>
          <p:cNvPr id="7" name="Slide Number Placeholder 6">
            <a:extLst>
              <a:ext uri="{FF2B5EF4-FFF2-40B4-BE49-F238E27FC236}">
                <a16:creationId xmlns:a16="http://schemas.microsoft.com/office/drawing/2014/main" id="{9A87F051-332B-9B84-2817-34C53DEE5F89}"/>
              </a:ext>
            </a:extLst>
          </p:cNvPr>
          <p:cNvSpPr>
            <a:spLocks noGrp="1"/>
          </p:cNvSpPr>
          <p:nvPr>
            <p:ph type="sldNum" sz="quarter" idx="12"/>
          </p:nvPr>
        </p:nvSpPr>
        <p:spPr/>
        <p:txBody>
          <a:bodyPr/>
          <a:lstStyle/>
          <a:p>
            <a:fld id="{495F42F8-0B1D-FC44-8D77-21884E9B9461}" type="slidenum">
              <a:rPr lang="en-US" smtClean="0"/>
              <a:t>‹#›</a:t>
            </a:fld>
            <a:endParaRPr lang="en-US"/>
          </a:p>
        </p:txBody>
      </p:sp>
    </p:spTree>
    <p:extLst>
      <p:ext uri="{BB962C8B-B14F-4D97-AF65-F5344CB8AC3E}">
        <p14:creationId xmlns:p14="http://schemas.microsoft.com/office/powerpoint/2010/main" val="266746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B5B50-459C-4877-E9DE-55ECF40CA5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A9DA04-74EB-F044-4E4C-A407AACCF2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3898B2-98D8-056D-D61F-486B181751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E4DB10-5E12-7A82-A6F2-C13E54786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BB7D0B-D7F2-F1F4-7625-18A652A78E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D2E6C0-220A-D4E8-821E-506BD572693E}"/>
              </a:ext>
            </a:extLst>
          </p:cNvPr>
          <p:cNvSpPr>
            <a:spLocks noGrp="1"/>
          </p:cNvSpPr>
          <p:nvPr>
            <p:ph type="dt" sz="half" idx="10"/>
          </p:nvPr>
        </p:nvSpPr>
        <p:spPr/>
        <p:txBody>
          <a:bodyPr/>
          <a:lstStyle/>
          <a:p>
            <a:fld id="{2E4EC4F4-D974-41BA-BE42-97004595ED2A}" type="datetime1">
              <a:rPr lang="en-US" smtClean="0"/>
              <a:t>9/10/2024</a:t>
            </a:fld>
            <a:endParaRPr lang="en-US"/>
          </a:p>
        </p:txBody>
      </p:sp>
      <p:sp>
        <p:nvSpPr>
          <p:cNvPr id="8" name="Footer Placeholder 7">
            <a:extLst>
              <a:ext uri="{FF2B5EF4-FFF2-40B4-BE49-F238E27FC236}">
                <a16:creationId xmlns:a16="http://schemas.microsoft.com/office/drawing/2014/main" id="{EB8CBE07-AC36-02A7-5808-A35C113BB2EE}"/>
              </a:ext>
            </a:extLst>
          </p:cNvPr>
          <p:cNvSpPr>
            <a:spLocks noGrp="1"/>
          </p:cNvSpPr>
          <p:nvPr>
            <p:ph type="ftr" sz="quarter" idx="11"/>
          </p:nvPr>
        </p:nvSpPr>
        <p:spPr/>
        <p:txBody>
          <a:bodyPr/>
          <a:lstStyle/>
          <a:p>
            <a:r>
              <a:rPr lang="en-US"/>
              <a:t>St. Johns County School District</a:t>
            </a:r>
          </a:p>
        </p:txBody>
      </p:sp>
      <p:sp>
        <p:nvSpPr>
          <p:cNvPr id="9" name="Slide Number Placeholder 8">
            <a:extLst>
              <a:ext uri="{FF2B5EF4-FFF2-40B4-BE49-F238E27FC236}">
                <a16:creationId xmlns:a16="http://schemas.microsoft.com/office/drawing/2014/main" id="{4A08920C-2B0E-3B71-6491-A7A9B8ED0764}"/>
              </a:ext>
            </a:extLst>
          </p:cNvPr>
          <p:cNvSpPr>
            <a:spLocks noGrp="1"/>
          </p:cNvSpPr>
          <p:nvPr>
            <p:ph type="sldNum" sz="quarter" idx="12"/>
          </p:nvPr>
        </p:nvSpPr>
        <p:spPr/>
        <p:txBody>
          <a:bodyPr/>
          <a:lstStyle/>
          <a:p>
            <a:fld id="{495F42F8-0B1D-FC44-8D77-21884E9B9461}" type="slidenum">
              <a:rPr lang="en-US" smtClean="0"/>
              <a:t>‹#›</a:t>
            </a:fld>
            <a:endParaRPr lang="en-US"/>
          </a:p>
        </p:txBody>
      </p:sp>
    </p:spTree>
    <p:extLst>
      <p:ext uri="{BB962C8B-B14F-4D97-AF65-F5344CB8AC3E}">
        <p14:creationId xmlns:p14="http://schemas.microsoft.com/office/powerpoint/2010/main" val="4026927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7E0A-91FB-6EAD-4685-8F8F11EADF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9AFB7D-17F1-3F59-833F-00CD44A5A995}"/>
              </a:ext>
            </a:extLst>
          </p:cNvPr>
          <p:cNvSpPr>
            <a:spLocks noGrp="1"/>
          </p:cNvSpPr>
          <p:nvPr>
            <p:ph type="dt" sz="half" idx="10"/>
          </p:nvPr>
        </p:nvSpPr>
        <p:spPr/>
        <p:txBody>
          <a:bodyPr/>
          <a:lstStyle/>
          <a:p>
            <a:fld id="{33206931-34C4-4821-8D35-AF3947CDBDDF}" type="datetime1">
              <a:rPr lang="en-US" smtClean="0"/>
              <a:t>9/10/2024</a:t>
            </a:fld>
            <a:endParaRPr lang="en-US"/>
          </a:p>
        </p:txBody>
      </p:sp>
      <p:sp>
        <p:nvSpPr>
          <p:cNvPr id="4" name="Footer Placeholder 3">
            <a:extLst>
              <a:ext uri="{FF2B5EF4-FFF2-40B4-BE49-F238E27FC236}">
                <a16:creationId xmlns:a16="http://schemas.microsoft.com/office/drawing/2014/main" id="{C5C3F8AD-6DD9-EB6C-43D9-4DBBF74B6E13}"/>
              </a:ext>
            </a:extLst>
          </p:cNvPr>
          <p:cNvSpPr>
            <a:spLocks noGrp="1"/>
          </p:cNvSpPr>
          <p:nvPr>
            <p:ph type="ftr" sz="quarter" idx="11"/>
          </p:nvPr>
        </p:nvSpPr>
        <p:spPr/>
        <p:txBody>
          <a:bodyPr/>
          <a:lstStyle/>
          <a:p>
            <a:r>
              <a:rPr lang="en-US"/>
              <a:t>St. Johns County School District</a:t>
            </a:r>
          </a:p>
        </p:txBody>
      </p:sp>
      <p:sp>
        <p:nvSpPr>
          <p:cNvPr id="5" name="Slide Number Placeholder 4">
            <a:extLst>
              <a:ext uri="{FF2B5EF4-FFF2-40B4-BE49-F238E27FC236}">
                <a16:creationId xmlns:a16="http://schemas.microsoft.com/office/drawing/2014/main" id="{5A1387CA-81E4-70EC-7C45-802DC91257A4}"/>
              </a:ext>
            </a:extLst>
          </p:cNvPr>
          <p:cNvSpPr>
            <a:spLocks noGrp="1"/>
          </p:cNvSpPr>
          <p:nvPr>
            <p:ph type="sldNum" sz="quarter" idx="12"/>
          </p:nvPr>
        </p:nvSpPr>
        <p:spPr/>
        <p:txBody>
          <a:bodyPr/>
          <a:lstStyle/>
          <a:p>
            <a:fld id="{495F42F8-0B1D-FC44-8D77-21884E9B9461}" type="slidenum">
              <a:rPr lang="en-US" smtClean="0"/>
              <a:t>‹#›</a:t>
            </a:fld>
            <a:endParaRPr lang="en-US"/>
          </a:p>
        </p:txBody>
      </p:sp>
    </p:spTree>
    <p:extLst>
      <p:ext uri="{BB962C8B-B14F-4D97-AF65-F5344CB8AC3E}">
        <p14:creationId xmlns:p14="http://schemas.microsoft.com/office/powerpoint/2010/main" val="208818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A5730F-6934-40C1-E091-6F965E41F22D}"/>
              </a:ext>
            </a:extLst>
          </p:cNvPr>
          <p:cNvSpPr>
            <a:spLocks noGrp="1"/>
          </p:cNvSpPr>
          <p:nvPr>
            <p:ph type="dt" sz="half" idx="10"/>
          </p:nvPr>
        </p:nvSpPr>
        <p:spPr/>
        <p:txBody>
          <a:bodyPr/>
          <a:lstStyle/>
          <a:p>
            <a:fld id="{CC9E6050-2FCB-4A0D-AC58-BFF6D90FA177}" type="datetime1">
              <a:rPr lang="en-US" smtClean="0"/>
              <a:t>9/10/2024</a:t>
            </a:fld>
            <a:endParaRPr lang="en-US"/>
          </a:p>
        </p:txBody>
      </p:sp>
      <p:sp>
        <p:nvSpPr>
          <p:cNvPr id="3" name="Footer Placeholder 2">
            <a:extLst>
              <a:ext uri="{FF2B5EF4-FFF2-40B4-BE49-F238E27FC236}">
                <a16:creationId xmlns:a16="http://schemas.microsoft.com/office/drawing/2014/main" id="{017B684A-AA8A-7F6A-D6B2-5DCCDE49A9B7}"/>
              </a:ext>
            </a:extLst>
          </p:cNvPr>
          <p:cNvSpPr>
            <a:spLocks noGrp="1"/>
          </p:cNvSpPr>
          <p:nvPr>
            <p:ph type="ftr" sz="quarter" idx="11"/>
          </p:nvPr>
        </p:nvSpPr>
        <p:spPr/>
        <p:txBody>
          <a:bodyPr/>
          <a:lstStyle/>
          <a:p>
            <a:r>
              <a:rPr lang="en-US"/>
              <a:t>St. Johns County School District</a:t>
            </a:r>
          </a:p>
        </p:txBody>
      </p:sp>
      <p:sp>
        <p:nvSpPr>
          <p:cNvPr id="4" name="Slide Number Placeholder 3">
            <a:extLst>
              <a:ext uri="{FF2B5EF4-FFF2-40B4-BE49-F238E27FC236}">
                <a16:creationId xmlns:a16="http://schemas.microsoft.com/office/drawing/2014/main" id="{A6590487-2064-C9A2-FF84-9912B2BF8ABE}"/>
              </a:ext>
            </a:extLst>
          </p:cNvPr>
          <p:cNvSpPr>
            <a:spLocks noGrp="1"/>
          </p:cNvSpPr>
          <p:nvPr>
            <p:ph type="sldNum" sz="quarter" idx="12"/>
          </p:nvPr>
        </p:nvSpPr>
        <p:spPr/>
        <p:txBody>
          <a:bodyPr/>
          <a:lstStyle/>
          <a:p>
            <a:fld id="{495F42F8-0B1D-FC44-8D77-21884E9B9461}" type="slidenum">
              <a:rPr lang="en-US" smtClean="0"/>
              <a:t>‹#›</a:t>
            </a:fld>
            <a:endParaRPr lang="en-US"/>
          </a:p>
        </p:txBody>
      </p:sp>
    </p:spTree>
    <p:extLst>
      <p:ext uri="{BB962C8B-B14F-4D97-AF65-F5344CB8AC3E}">
        <p14:creationId xmlns:p14="http://schemas.microsoft.com/office/powerpoint/2010/main" val="115959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BA130-6D60-BF33-485A-63ACA0E54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A70F70-28E2-E4C1-1DC0-3C69D071BC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00BCB1-BD50-823C-2158-3C948D5A6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A7B023-C50F-9103-A382-3C383DA2BE1D}"/>
              </a:ext>
            </a:extLst>
          </p:cNvPr>
          <p:cNvSpPr>
            <a:spLocks noGrp="1"/>
          </p:cNvSpPr>
          <p:nvPr>
            <p:ph type="dt" sz="half" idx="10"/>
          </p:nvPr>
        </p:nvSpPr>
        <p:spPr/>
        <p:txBody>
          <a:bodyPr/>
          <a:lstStyle/>
          <a:p>
            <a:fld id="{29A23C7B-B222-45DF-8BEF-DF43653B89B9}" type="datetime1">
              <a:rPr lang="en-US" smtClean="0"/>
              <a:t>9/10/2024</a:t>
            </a:fld>
            <a:endParaRPr lang="en-US"/>
          </a:p>
        </p:txBody>
      </p:sp>
      <p:sp>
        <p:nvSpPr>
          <p:cNvPr id="6" name="Footer Placeholder 5">
            <a:extLst>
              <a:ext uri="{FF2B5EF4-FFF2-40B4-BE49-F238E27FC236}">
                <a16:creationId xmlns:a16="http://schemas.microsoft.com/office/drawing/2014/main" id="{21F88EB0-1DF8-CCC5-E13F-03C962326EC7}"/>
              </a:ext>
            </a:extLst>
          </p:cNvPr>
          <p:cNvSpPr>
            <a:spLocks noGrp="1"/>
          </p:cNvSpPr>
          <p:nvPr>
            <p:ph type="ftr" sz="quarter" idx="11"/>
          </p:nvPr>
        </p:nvSpPr>
        <p:spPr/>
        <p:txBody>
          <a:bodyPr/>
          <a:lstStyle/>
          <a:p>
            <a:r>
              <a:rPr lang="en-US"/>
              <a:t>St. Johns County School District</a:t>
            </a:r>
          </a:p>
        </p:txBody>
      </p:sp>
      <p:sp>
        <p:nvSpPr>
          <p:cNvPr id="7" name="Slide Number Placeholder 6">
            <a:extLst>
              <a:ext uri="{FF2B5EF4-FFF2-40B4-BE49-F238E27FC236}">
                <a16:creationId xmlns:a16="http://schemas.microsoft.com/office/drawing/2014/main" id="{62DFE765-1715-0CDE-13F1-25ABF6E110B6}"/>
              </a:ext>
            </a:extLst>
          </p:cNvPr>
          <p:cNvSpPr>
            <a:spLocks noGrp="1"/>
          </p:cNvSpPr>
          <p:nvPr>
            <p:ph type="sldNum" sz="quarter" idx="12"/>
          </p:nvPr>
        </p:nvSpPr>
        <p:spPr/>
        <p:txBody>
          <a:bodyPr/>
          <a:lstStyle/>
          <a:p>
            <a:fld id="{495F42F8-0B1D-FC44-8D77-21884E9B9461}" type="slidenum">
              <a:rPr lang="en-US" smtClean="0"/>
              <a:t>‹#›</a:t>
            </a:fld>
            <a:endParaRPr lang="en-US"/>
          </a:p>
        </p:txBody>
      </p:sp>
    </p:spTree>
    <p:extLst>
      <p:ext uri="{BB962C8B-B14F-4D97-AF65-F5344CB8AC3E}">
        <p14:creationId xmlns:p14="http://schemas.microsoft.com/office/powerpoint/2010/main" val="380191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B162-B634-2938-BCE6-F1C4B218BF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3B6494-05B0-E9A9-4FAE-4C6477C85E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0C0239-E620-D997-BF67-6E04E8D255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1B190A-36A5-BE01-7FB7-701C3296F27E}"/>
              </a:ext>
            </a:extLst>
          </p:cNvPr>
          <p:cNvSpPr>
            <a:spLocks noGrp="1"/>
          </p:cNvSpPr>
          <p:nvPr>
            <p:ph type="dt" sz="half" idx="10"/>
          </p:nvPr>
        </p:nvSpPr>
        <p:spPr/>
        <p:txBody>
          <a:bodyPr/>
          <a:lstStyle/>
          <a:p>
            <a:fld id="{B339DD87-C29E-473E-A74A-B3C83B0EEB58}" type="datetime1">
              <a:rPr lang="en-US" smtClean="0"/>
              <a:t>9/10/2024</a:t>
            </a:fld>
            <a:endParaRPr lang="en-US"/>
          </a:p>
        </p:txBody>
      </p:sp>
      <p:sp>
        <p:nvSpPr>
          <p:cNvPr id="6" name="Footer Placeholder 5">
            <a:extLst>
              <a:ext uri="{FF2B5EF4-FFF2-40B4-BE49-F238E27FC236}">
                <a16:creationId xmlns:a16="http://schemas.microsoft.com/office/drawing/2014/main" id="{DDE8800E-42A9-5029-B34A-A92FFF60C83C}"/>
              </a:ext>
            </a:extLst>
          </p:cNvPr>
          <p:cNvSpPr>
            <a:spLocks noGrp="1"/>
          </p:cNvSpPr>
          <p:nvPr>
            <p:ph type="ftr" sz="quarter" idx="11"/>
          </p:nvPr>
        </p:nvSpPr>
        <p:spPr/>
        <p:txBody>
          <a:bodyPr/>
          <a:lstStyle/>
          <a:p>
            <a:r>
              <a:rPr lang="en-US"/>
              <a:t>St. Johns County School District</a:t>
            </a:r>
          </a:p>
        </p:txBody>
      </p:sp>
      <p:sp>
        <p:nvSpPr>
          <p:cNvPr id="7" name="Slide Number Placeholder 6">
            <a:extLst>
              <a:ext uri="{FF2B5EF4-FFF2-40B4-BE49-F238E27FC236}">
                <a16:creationId xmlns:a16="http://schemas.microsoft.com/office/drawing/2014/main" id="{DE8EE658-879F-1E6A-B28F-78CF041E5F39}"/>
              </a:ext>
            </a:extLst>
          </p:cNvPr>
          <p:cNvSpPr>
            <a:spLocks noGrp="1"/>
          </p:cNvSpPr>
          <p:nvPr>
            <p:ph type="sldNum" sz="quarter" idx="12"/>
          </p:nvPr>
        </p:nvSpPr>
        <p:spPr/>
        <p:txBody>
          <a:bodyPr/>
          <a:lstStyle/>
          <a:p>
            <a:fld id="{495F42F8-0B1D-FC44-8D77-21884E9B9461}" type="slidenum">
              <a:rPr lang="en-US" smtClean="0"/>
              <a:t>‹#›</a:t>
            </a:fld>
            <a:endParaRPr lang="en-US"/>
          </a:p>
        </p:txBody>
      </p:sp>
    </p:spTree>
    <p:extLst>
      <p:ext uri="{BB962C8B-B14F-4D97-AF65-F5344CB8AC3E}">
        <p14:creationId xmlns:p14="http://schemas.microsoft.com/office/powerpoint/2010/main" val="126156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946A86-73F8-3071-E054-69663FF9F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9A3E4-41FC-A6C7-0226-78F9C0275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87273-A491-E8CA-0357-F977B7D26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2F9C8-38B3-4BB3-9A2C-98785810BF17}" type="datetime1">
              <a:rPr lang="en-US" smtClean="0"/>
              <a:t>9/10/2024</a:t>
            </a:fld>
            <a:endParaRPr lang="en-US"/>
          </a:p>
        </p:txBody>
      </p:sp>
      <p:sp>
        <p:nvSpPr>
          <p:cNvPr id="5" name="Footer Placeholder 4">
            <a:extLst>
              <a:ext uri="{FF2B5EF4-FFF2-40B4-BE49-F238E27FC236}">
                <a16:creationId xmlns:a16="http://schemas.microsoft.com/office/drawing/2014/main" id="{C21001C4-6792-04D7-2EA0-5095ADD840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 Johns County School District</a:t>
            </a:r>
          </a:p>
        </p:txBody>
      </p:sp>
      <p:sp>
        <p:nvSpPr>
          <p:cNvPr id="6" name="Slide Number Placeholder 5">
            <a:extLst>
              <a:ext uri="{FF2B5EF4-FFF2-40B4-BE49-F238E27FC236}">
                <a16:creationId xmlns:a16="http://schemas.microsoft.com/office/drawing/2014/main" id="{03795BE4-8B35-20DD-D95D-71D460BE1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F42F8-0B1D-FC44-8D77-21884E9B9461}" type="slidenum">
              <a:rPr lang="en-US" smtClean="0"/>
              <a:t>‹#›</a:t>
            </a:fld>
            <a:endParaRPr lang="en-US"/>
          </a:p>
        </p:txBody>
      </p:sp>
    </p:spTree>
    <p:extLst>
      <p:ext uri="{BB962C8B-B14F-4D97-AF65-F5344CB8AC3E}">
        <p14:creationId xmlns:p14="http://schemas.microsoft.com/office/powerpoint/2010/main" val="2162000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10.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DBEBE">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24CA-A8EA-BAC8-F4B6-FA94EE243B2C}"/>
              </a:ext>
            </a:extLst>
          </p:cNvPr>
          <p:cNvSpPr>
            <a:spLocks noGrp="1"/>
          </p:cNvSpPr>
          <p:nvPr>
            <p:ph type="ctrTitle"/>
          </p:nvPr>
        </p:nvSpPr>
        <p:spPr>
          <a:xfrm>
            <a:off x="6167334" y="2032000"/>
            <a:ext cx="6024667" cy="2565400"/>
          </a:xfrm>
          <a:effectLst/>
        </p:spPr>
        <p:txBody>
          <a:bodyPr>
            <a:noAutofit/>
          </a:bodyPr>
          <a:lstStyle/>
          <a:p>
            <a:pPr>
              <a:lnSpc>
                <a:spcPct val="100000"/>
              </a:lnSpc>
              <a:spcBef>
                <a:spcPts val="0"/>
              </a:spcBef>
            </a:pPr>
            <a:r>
              <a:rPr lang="en-US" sz="4800" b="1" dirty="0">
                <a:solidFill>
                  <a:srgbClr val="99060C"/>
                </a:solidFill>
                <a:latin typeface="Aptos" panose="020B0004020202020204" pitchFamily="34" charset="0"/>
                <a:cs typeface="Arial Narrow" panose="020B0604020202020204" pitchFamily="34" charset="0"/>
              </a:rPr>
              <a:t>ST. JOHNS COUNTY SCHOOL DISTRICT</a:t>
            </a:r>
            <a:br>
              <a:rPr lang="en-US" sz="5400" b="1" dirty="0">
                <a:solidFill>
                  <a:srgbClr val="1E4164"/>
                </a:solidFill>
                <a:latin typeface="Aptos" panose="020B0004020202020204" pitchFamily="34" charset="0"/>
                <a:cs typeface="Arial Narrow" panose="020B0604020202020204" pitchFamily="34" charset="0"/>
              </a:rPr>
            </a:br>
            <a:endParaRPr lang="en-US" sz="3200" b="1" dirty="0">
              <a:solidFill>
                <a:srgbClr val="1E4164"/>
              </a:solidFill>
              <a:latin typeface="Aptos" panose="020B0004020202020204" pitchFamily="34" charset="0"/>
              <a:cs typeface="Arial Narrow" panose="020B0604020202020204" pitchFamily="34" charset="0"/>
            </a:endParaRPr>
          </a:p>
        </p:txBody>
      </p:sp>
      <p:pic>
        <p:nvPicPr>
          <p:cNvPr id="13" name="Picture 12">
            <a:extLst>
              <a:ext uri="{FF2B5EF4-FFF2-40B4-BE49-F238E27FC236}">
                <a16:creationId xmlns:a16="http://schemas.microsoft.com/office/drawing/2014/main" id="{664DCCA2-EFD0-FE9C-C617-3F9E661A2036}"/>
              </a:ext>
            </a:extLst>
          </p:cNvPr>
          <p:cNvPicPr>
            <a:picLocks noChangeAspect="1"/>
          </p:cNvPicPr>
          <p:nvPr/>
        </p:nvPicPr>
        <p:blipFill>
          <a:blip r:embed="rId3"/>
          <a:stretch>
            <a:fillRect/>
          </a:stretch>
        </p:blipFill>
        <p:spPr>
          <a:xfrm>
            <a:off x="7820429" y="3855522"/>
            <a:ext cx="2969852" cy="3843337"/>
          </a:xfrm>
          <a:prstGeom prst="rect">
            <a:avLst/>
          </a:prstGeom>
        </p:spPr>
      </p:pic>
      <p:sp>
        <p:nvSpPr>
          <p:cNvPr id="24" name="Rectangle 23">
            <a:extLst>
              <a:ext uri="{FF2B5EF4-FFF2-40B4-BE49-F238E27FC236}">
                <a16:creationId xmlns:a16="http://schemas.microsoft.com/office/drawing/2014/main" id="{028EEE6C-7E4C-507C-19CE-C687FA834608}"/>
              </a:ext>
            </a:extLst>
          </p:cNvPr>
          <p:cNvSpPr/>
          <p:nvPr/>
        </p:nvSpPr>
        <p:spPr>
          <a:xfrm>
            <a:off x="0" y="0"/>
            <a:ext cx="1840992" cy="6858000"/>
          </a:xfrm>
          <a:prstGeom prst="rect">
            <a:avLst/>
          </a:prstGeom>
          <a:solidFill>
            <a:srgbClr val="1E41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6319724A-613A-6B36-A924-5820E8529282}"/>
              </a:ext>
            </a:extLst>
          </p:cNvPr>
          <p:cNvSpPr/>
          <p:nvPr/>
        </p:nvSpPr>
        <p:spPr>
          <a:xfrm>
            <a:off x="341565" y="274320"/>
            <a:ext cx="6024667" cy="6309360"/>
          </a:xfrm>
          <a:prstGeom prst="roundRect">
            <a:avLst/>
          </a:prstGeom>
          <a:blipFill dpi="0" rotWithShape="1">
            <a:blip r:embed="rId4">
              <a:extLst>
                <a:ext uri="{28A0092B-C50C-407E-A947-70E740481C1C}">
                  <a14:useLocalDpi xmlns:a14="http://schemas.microsoft.com/office/drawing/2010/main" val="0"/>
                </a:ext>
              </a:extLst>
            </a:blip>
            <a:srcRect/>
            <a:stretch>
              <a:fillRect l="-10" r="-10"/>
            </a:stretch>
          </a:blipFill>
          <a:ln>
            <a:solidFill>
              <a:srgbClr val="1E41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04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DBEBE">
            <a:alpha val="50000"/>
          </a:srgbClr>
        </a:solidFill>
        <a:effectLst/>
      </p:bgPr>
    </p:bg>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C636E57A-EE36-651E-58AF-2A1E543602C7}"/>
              </a:ext>
            </a:extLst>
          </p:cNvPr>
          <p:cNvSpPr/>
          <p:nvPr/>
        </p:nvSpPr>
        <p:spPr>
          <a:xfrm>
            <a:off x="7023100" y="1443840"/>
            <a:ext cx="4114800" cy="3763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B48620-B8E1-7727-F122-013CDE63A4C1}"/>
              </a:ext>
            </a:extLst>
          </p:cNvPr>
          <p:cNvSpPr/>
          <p:nvPr/>
        </p:nvSpPr>
        <p:spPr>
          <a:xfrm>
            <a:off x="0" y="1"/>
            <a:ext cx="12192000" cy="1144670"/>
          </a:xfrm>
          <a:prstGeom prst="rect">
            <a:avLst/>
          </a:prstGeom>
          <a:solidFill>
            <a:srgbClr val="9906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5" name="TextBox 4">
            <a:extLst>
              <a:ext uri="{FF2B5EF4-FFF2-40B4-BE49-F238E27FC236}">
                <a16:creationId xmlns:a16="http://schemas.microsoft.com/office/drawing/2014/main" id="{570E1EB0-3A5A-1385-9740-F46ED36FA56D}"/>
              </a:ext>
            </a:extLst>
          </p:cNvPr>
          <p:cNvSpPr txBox="1"/>
          <p:nvPr/>
        </p:nvSpPr>
        <p:spPr>
          <a:xfrm>
            <a:off x="-34928" y="218393"/>
            <a:ext cx="12226928" cy="707886"/>
          </a:xfrm>
          <a:prstGeom prst="rect">
            <a:avLst/>
          </a:prstGeom>
          <a:noFill/>
          <a:ln>
            <a:noFill/>
          </a:ln>
        </p:spPr>
        <p:txBody>
          <a:bodyPr wrap="square" rtlCol="0">
            <a:spAutoFit/>
          </a:bodyPr>
          <a:lstStyle/>
          <a:p>
            <a:pPr algn="ctr"/>
            <a:r>
              <a:rPr lang="en-US" sz="4000" b="1" dirty="0">
                <a:solidFill>
                  <a:schemeClr val="bg1"/>
                </a:solidFill>
                <a:latin typeface="Aptos" panose="020B0004020202020204" pitchFamily="34" charset="0"/>
                <a:cs typeface="Arial" panose="020B0604020202020204" pitchFamily="34" charset="0"/>
              </a:rPr>
              <a:t>School district is facing operational challenges</a:t>
            </a:r>
          </a:p>
        </p:txBody>
      </p:sp>
      <p:sp>
        <p:nvSpPr>
          <p:cNvPr id="17" name="TextBox 16">
            <a:extLst>
              <a:ext uri="{FF2B5EF4-FFF2-40B4-BE49-F238E27FC236}">
                <a16:creationId xmlns:a16="http://schemas.microsoft.com/office/drawing/2014/main" id="{B764BA52-4FA8-210C-2863-BB29B203E899}"/>
              </a:ext>
            </a:extLst>
          </p:cNvPr>
          <p:cNvSpPr txBox="1"/>
          <p:nvPr/>
        </p:nvSpPr>
        <p:spPr>
          <a:xfrm>
            <a:off x="612872" y="1443841"/>
            <a:ext cx="6238996" cy="5016758"/>
          </a:xfrm>
          <a:prstGeom prst="rect">
            <a:avLst/>
          </a:prstGeom>
          <a:noFill/>
        </p:spPr>
        <p:txBody>
          <a:bodyPr wrap="square" rtlCol="0">
            <a:spAutoFit/>
          </a:bodyPr>
          <a:lstStyle/>
          <a:p>
            <a:pPr marL="457200" indent="-457200">
              <a:spcAft>
                <a:spcPts val="1200"/>
              </a:spcAft>
              <a:buSzPct val="50000"/>
              <a:buFont typeface="Wingdings" pitchFamily="2" charset="2"/>
              <a:buChar char="Ø"/>
            </a:pPr>
            <a:r>
              <a:rPr lang="en-US" sz="2800" b="1" dirty="0">
                <a:solidFill>
                  <a:srgbClr val="1E4164"/>
                </a:solidFill>
                <a:latin typeface="Aptos" panose="020B0004020202020204" pitchFamily="34" charset="0"/>
                <a:cs typeface="Arial" panose="020B0604020202020204" pitchFamily="34" charset="0"/>
              </a:rPr>
              <a:t>Largest employer in St. Johns County – 6,438 employees</a:t>
            </a:r>
          </a:p>
          <a:p>
            <a:pPr marL="457200" indent="-457200">
              <a:spcAft>
                <a:spcPts val="1200"/>
              </a:spcAft>
              <a:buSzPct val="50000"/>
              <a:buFont typeface="Wingdings" pitchFamily="2" charset="2"/>
              <a:buChar char="Ø"/>
            </a:pPr>
            <a:r>
              <a:rPr lang="en-US" sz="2800" b="1" dirty="0">
                <a:solidFill>
                  <a:srgbClr val="1E4164"/>
                </a:solidFill>
                <a:latin typeface="Aptos" panose="020B0004020202020204" pitchFamily="34" charset="0"/>
                <a:cs typeface="Arial" panose="020B0604020202020204" pitchFamily="34" charset="0"/>
              </a:rPr>
              <a:t>St. Johns has a higher cost of living</a:t>
            </a:r>
          </a:p>
          <a:p>
            <a:pPr marL="457200" indent="-457200">
              <a:spcAft>
                <a:spcPts val="1200"/>
              </a:spcAft>
              <a:buSzPct val="50000"/>
              <a:buFont typeface="Wingdings" pitchFamily="2" charset="2"/>
              <a:buChar char="Ø"/>
            </a:pPr>
            <a:r>
              <a:rPr lang="en-US" sz="2800" b="1" dirty="0">
                <a:solidFill>
                  <a:srgbClr val="99060C"/>
                </a:solidFill>
                <a:latin typeface="Aptos" panose="020B0004020202020204" pitchFamily="34" charset="0"/>
                <a:cs typeface="Arial" panose="020B0604020202020204" pitchFamily="34" charset="0"/>
              </a:rPr>
              <a:t>Historic vacancy levels </a:t>
            </a:r>
            <a:r>
              <a:rPr lang="en-US" sz="2800" b="1" dirty="0">
                <a:solidFill>
                  <a:srgbClr val="1E4164"/>
                </a:solidFill>
                <a:latin typeface="Aptos" panose="020B0004020202020204" pitchFamily="34" charset="0"/>
                <a:cs typeface="Arial" panose="020B0604020202020204" pitchFamily="34" charset="0"/>
              </a:rPr>
              <a:t>for both instructional and support positions</a:t>
            </a:r>
          </a:p>
          <a:p>
            <a:pPr marL="457200" indent="-457200">
              <a:spcAft>
                <a:spcPts val="1200"/>
              </a:spcAft>
              <a:buSzPct val="50000"/>
              <a:buFont typeface="Wingdings" pitchFamily="2" charset="2"/>
              <a:buChar char="Ø"/>
            </a:pPr>
            <a:r>
              <a:rPr lang="en-US" sz="2800" b="1" dirty="0">
                <a:solidFill>
                  <a:srgbClr val="1E4164"/>
                </a:solidFill>
                <a:latin typeface="Aptos" panose="020B0004020202020204" pitchFamily="34" charset="0"/>
                <a:cs typeface="Arial" panose="020B0604020202020204" pitchFamily="34" charset="0"/>
              </a:rPr>
              <a:t>Duval, Clay &amp; Nassau have passed millage increases </a:t>
            </a:r>
          </a:p>
          <a:p>
            <a:pPr marL="457200" indent="-457200">
              <a:buSzPct val="50000"/>
              <a:buFont typeface="Wingdings" pitchFamily="2" charset="2"/>
              <a:buChar char="Ø"/>
            </a:pPr>
            <a:endParaRPr lang="en-US" sz="2800" b="1" dirty="0">
              <a:solidFill>
                <a:srgbClr val="1E4164"/>
              </a:solidFill>
              <a:latin typeface="Aptos" panose="020B0004020202020204" pitchFamily="34" charset="0"/>
              <a:cs typeface="Arial" panose="020B0604020202020204" pitchFamily="34" charset="0"/>
            </a:endParaRPr>
          </a:p>
          <a:p>
            <a:pPr marL="457200" indent="-457200">
              <a:buSzPct val="50000"/>
              <a:buFont typeface="Wingdings" pitchFamily="2" charset="2"/>
              <a:buChar char="Ø"/>
            </a:pPr>
            <a:endParaRPr lang="en-US" sz="2800" b="1" dirty="0">
              <a:solidFill>
                <a:srgbClr val="99060C"/>
              </a:solidFill>
              <a:latin typeface="Aptos" panose="020B0004020202020204" pitchFamily="34" charset="0"/>
              <a:cs typeface="Arial" panose="020B0604020202020204" pitchFamily="34" charset="0"/>
            </a:endParaRPr>
          </a:p>
        </p:txBody>
      </p:sp>
      <p:graphicFrame>
        <p:nvGraphicFramePr>
          <p:cNvPr id="23" name="Table 22">
            <a:extLst>
              <a:ext uri="{FF2B5EF4-FFF2-40B4-BE49-F238E27FC236}">
                <a16:creationId xmlns:a16="http://schemas.microsoft.com/office/drawing/2014/main" id="{60DB277F-B5B5-48C1-9E23-239C732BD9E1}"/>
              </a:ext>
            </a:extLst>
          </p:cNvPr>
          <p:cNvGraphicFramePr>
            <a:graphicFrameLocks noGrp="1"/>
          </p:cNvGraphicFramePr>
          <p:nvPr>
            <p:extLst>
              <p:ext uri="{D42A27DB-BD31-4B8C-83A1-F6EECF244321}">
                <p14:modId xmlns:p14="http://schemas.microsoft.com/office/powerpoint/2010/main" val="559613366"/>
              </p:ext>
            </p:extLst>
          </p:nvPr>
        </p:nvGraphicFramePr>
        <p:xfrm>
          <a:off x="7628929" y="2714657"/>
          <a:ext cx="2903142" cy="2028288"/>
        </p:xfrm>
        <a:graphic>
          <a:graphicData uri="http://schemas.openxmlformats.org/drawingml/2006/table">
            <a:tbl>
              <a:tblPr>
                <a:tableStyleId>{5C22544A-7EE6-4342-B048-85BDC9FD1C3A}</a:tableStyleId>
              </a:tblPr>
              <a:tblGrid>
                <a:gridCol w="1451571">
                  <a:extLst>
                    <a:ext uri="{9D8B030D-6E8A-4147-A177-3AD203B41FA5}">
                      <a16:colId xmlns:a16="http://schemas.microsoft.com/office/drawing/2014/main" val="3565485657"/>
                    </a:ext>
                  </a:extLst>
                </a:gridCol>
                <a:gridCol w="1451571">
                  <a:extLst>
                    <a:ext uri="{9D8B030D-6E8A-4147-A177-3AD203B41FA5}">
                      <a16:colId xmlns:a16="http://schemas.microsoft.com/office/drawing/2014/main" val="3732544961"/>
                    </a:ext>
                  </a:extLst>
                </a:gridCol>
              </a:tblGrid>
              <a:tr h="507072">
                <a:tc>
                  <a:txBody>
                    <a:bodyPr/>
                    <a:lstStyle/>
                    <a:p>
                      <a:r>
                        <a:rPr lang="en-US" sz="2400" b="1" dirty="0">
                          <a:solidFill>
                            <a:srgbClr val="99060C"/>
                          </a:solidFill>
                          <a:latin typeface="Aptos" panose="020B0004020202020204" pitchFamily="34" charset="0"/>
                          <a:cs typeface="Arial" panose="020B0604020202020204" pitchFamily="34" charset="0"/>
                        </a:rPr>
                        <a:t>Flagler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1" dirty="0">
                          <a:solidFill>
                            <a:srgbClr val="99060C"/>
                          </a:solidFill>
                          <a:latin typeface="Aptos" panose="020B0004020202020204" pitchFamily="34" charset="0"/>
                          <a:cs typeface="Arial" panose="020B0604020202020204" pitchFamily="34" charset="0"/>
                        </a:rPr>
                        <a:t>$58,369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554337"/>
                  </a:ext>
                </a:extLst>
              </a:tr>
              <a:tr h="507072">
                <a:tc>
                  <a:txBody>
                    <a:bodyPr/>
                    <a:lstStyle/>
                    <a:p>
                      <a:r>
                        <a:rPr lang="en-US" sz="2400" b="1" dirty="0">
                          <a:solidFill>
                            <a:srgbClr val="99060C"/>
                          </a:solidFill>
                          <a:latin typeface="Aptos" panose="020B0004020202020204" pitchFamily="34" charset="0"/>
                          <a:cs typeface="Arial" panose="020B0604020202020204" pitchFamily="34" charset="0"/>
                        </a:rPr>
                        <a:t>Duval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1" dirty="0">
                          <a:solidFill>
                            <a:srgbClr val="99060C"/>
                          </a:solidFill>
                          <a:latin typeface="Aptos" panose="020B0004020202020204" pitchFamily="34" charset="0"/>
                          <a:cs typeface="Arial" panose="020B0604020202020204" pitchFamily="34" charset="0"/>
                        </a:rPr>
                        <a:t>$55,282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7310452"/>
                  </a:ext>
                </a:extLst>
              </a:tr>
              <a:tr h="507072">
                <a:tc>
                  <a:txBody>
                    <a:bodyPr/>
                    <a:lstStyle/>
                    <a:p>
                      <a:r>
                        <a:rPr lang="en-US" sz="2400" b="1" dirty="0">
                          <a:solidFill>
                            <a:srgbClr val="99060C"/>
                          </a:solidFill>
                          <a:latin typeface="Aptos" panose="020B0004020202020204" pitchFamily="34" charset="0"/>
                          <a:cs typeface="Arial" panose="020B0604020202020204" pitchFamily="34" charset="0"/>
                        </a:rPr>
                        <a:t>Putnam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1" dirty="0">
                          <a:solidFill>
                            <a:srgbClr val="99060C"/>
                          </a:solidFill>
                          <a:latin typeface="Aptos" panose="020B0004020202020204" pitchFamily="34" charset="0"/>
                          <a:cs typeface="Arial" panose="020B0604020202020204" pitchFamily="34" charset="0"/>
                        </a:rPr>
                        <a:t>$55,000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7883247"/>
                  </a:ext>
                </a:extLst>
              </a:tr>
              <a:tr h="507072">
                <a:tc>
                  <a:txBody>
                    <a:bodyPr/>
                    <a:lstStyle/>
                    <a:p>
                      <a:r>
                        <a:rPr lang="en-US" sz="2400" b="1" u="none" dirty="0">
                          <a:solidFill>
                            <a:srgbClr val="99060C"/>
                          </a:solidFill>
                          <a:latin typeface="Aptos" panose="020B0004020202020204" pitchFamily="34" charset="0"/>
                          <a:cs typeface="Arial" panose="020B0604020202020204" pitchFamily="34" charset="0"/>
                        </a:rPr>
                        <a:t>St. Johns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1" u="none" dirty="0">
                          <a:solidFill>
                            <a:srgbClr val="99060C"/>
                          </a:solidFill>
                          <a:latin typeface="Aptos" panose="020B0004020202020204" pitchFamily="34" charset="0"/>
                          <a:cs typeface="Arial" panose="020B0604020202020204" pitchFamily="34" charset="0"/>
                        </a:rPr>
                        <a:t>$53,484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6839827"/>
                  </a:ext>
                </a:extLst>
              </a:tr>
            </a:tbl>
          </a:graphicData>
        </a:graphic>
      </p:graphicFrame>
      <p:sp>
        <p:nvSpPr>
          <p:cNvPr id="24" name="TextBox 23">
            <a:extLst>
              <a:ext uri="{FF2B5EF4-FFF2-40B4-BE49-F238E27FC236}">
                <a16:creationId xmlns:a16="http://schemas.microsoft.com/office/drawing/2014/main" id="{FE7857C4-15CA-A762-396B-4F606DA77E15}"/>
              </a:ext>
            </a:extLst>
          </p:cNvPr>
          <p:cNvSpPr txBox="1"/>
          <p:nvPr/>
        </p:nvSpPr>
        <p:spPr>
          <a:xfrm>
            <a:off x="6851868" y="1894363"/>
            <a:ext cx="4795442" cy="523220"/>
          </a:xfrm>
          <a:prstGeom prst="rect">
            <a:avLst/>
          </a:prstGeom>
          <a:noFill/>
          <a:ln>
            <a:noFill/>
          </a:ln>
        </p:spPr>
        <p:txBody>
          <a:bodyPr wrap="square" rtlCol="0">
            <a:spAutoFit/>
          </a:bodyPr>
          <a:lstStyle/>
          <a:p>
            <a:pPr lvl="1"/>
            <a:r>
              <a:rPr lang="en-US" sz="2800" b="1" dirty="0">
                <a:solidFill>
                  <a:srgbClr val="99060C"/>
                </a:solidFill>
                <a:latin typeface="Arial" panose="020B0604020202020204" pitchFamily="34" charset="0"/>
                <a:cs typeface="Arial" panose="020B0604020202020204" pitchFamily="34" charset="0"/>
              </a:rPr>
              <a:t>Avg. Teacher Salary</a:t>
            </a:r>
          </a:p>
        </p:txBody>
      </p:sp>
      <p:sp>
        <p:nvSpPr>
          <p:cNvPr id="26" name="Rectangle 25">
            <a:extLst>
              <a:ext uri="{FF2B5EF4-FFF2-40B4-BE49-F238E27FC236}">
                <a16:creationId xmlns:a16="http://schemas.microsoft.com/office/drawing/2014/main" id="{B12C9E83-27C5-9776-5257-BD87CA04A48C}"/>
              </a:ext>
            </a:extLst>
          </p:cNvPr>
          <p:cNvSpPr/>
          <p:nvPr/>
        </p:nvSpPr>
        <p:spPr>
          <a:xfrm>
            <a:off x="0" y="5702300"/>
            <a:ext cx="12192000" cy="1155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F0D3F63-8E7F-912C-8D11-88D8BE4911EA}"/>
              </a:ext>
            </a:extLst>
          </p:cNvPr>
          <p:cNvSpPr txBox="1"/>
          <p:nvPr/>
        </p:nvSpPr>
        <p:spPr>
          <a:xfrm>
            <a:off x="0" y="5854700"/>
            <a:ext cx="12192000" cy="707886"/>
          </a:xfrm>
          <a:prstGeom prst="rect">
            <a:avLst/>
          </a:prstGeom>
          <a:noFill/>
        </p:spPr>
        <p:txBody>
          <a:bodyPr wrap="square" rtlCol="0">
            <a:spAutoFit/>
          </a:bodyPr>
          <a:lstStyle/>
          <a:p>
            <a:pPr algn="ctr"/>
            <a:r>
              <a:rPr lang="en-US" sz="4000" b="1" dirty="0">
                <a:solidFill>
                  <a:srgbClr val="99060C"/>
                </a:solidFill>
                <a:latin typeface="Aptos" panose="020B0004020202020204" pitchFamily="34" charset="0"/>
              </a:rPr>
              <a:t>We must offer competitive compensation!</a:t>
            </a:r>
          </a:p>
        </p:txBody>
      </p:sp>
      <p:pic>
        <p:nvPicPr>
          <p:cNvPr id="33" name="Graphic 32" descr="Play with solid fill">
            <a:extLst>
              <a:ext uri="{FF2B5EF4-FFF2-40B4-BE49-F238E27FC236}">
                <a16:creationId xmlns:a16="http://schemas.microsoft.com/office/drawing/2014/main" id="{CE556E47-BB9F-F7C3-7F85-92ADABB634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7900" y="4302238"/>
            <a:ext cx="335358" cy="335358"/>
          </a:xfrm>
          <a:prstGeom prst="rect">
            <a:avLst/>
          </a:prstGeom>
        </p:spPr>
      </p:pic>
    </p:spTree>
    <p:extLst>
      <p:ext uri="{BB962C8B-B14F-4D97-AF65-F5344CB8AC3E}">
        <p14:creationId xmlns:p14="http://schemas.microsoft.com/office/powerpoint/2010/main" val="416192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DBEBE">
            <a:alpha val="50000"/>
          </a:srgbClr>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B5C7BFB-D26A-BFC3-A09E-7A8CCD25B616}"/>
              </a:ext>
            </a:extLst>
          </p:cNvPr>
          <p:cNvSpPr/>
          <p:nvPr/>
        </p:nvSpPr>
        <p:spPr>
          <a:xfrm>
            <a:off x="0" y="0"/>
            <a:ext cx="12192000" cy="1257300"/>
          </a:xfrm>
          <a:prstGeom prst="rect">
            <a:avLst/>
          </a:prstGeom>
          <a:solidFill>
            <a:srgbClr val="9906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1444345-93DE-F5D7-7E2E-DEB09051D5B9}"/>
              </a:ext>
            </a:extLst>
          </p:cNvPr>
          <p:cNvSpPr txBox="1"/>
          <p:nvPr/>
        </p:nvSpPr>
        <p:spPr>
          <a:xfrm>
            <a:off x="96986" y="21055"/>
            <a:ext cx="12095013" cy="1200329"/>
          </a:xfrm>
          <a:prstGeom prst="rect">
            <a:avLst/>
          </a:prstGeom>
          <a:noFill/>
        </p:spPr>
        <p:txBody>
          <a:bodyPr wrap="square" rtlCol="0">
            <a:spAutoFit/>
          </a:bodyPr>
          <a:lstStyle/>
          <a:p>
            <a:pPr algn="ctr"/>
            <a:r>
              <a:rPr lang="en-US" sz="3600" b="1" dirty="0">
                <a:solidFill>
                  <a:schemeClr val="bg1"/>
                </a:solidFill>
                <a:latin typeface="Aptos" panose="020B0004020202020204" pitchFamily="34" charset="0"/>
              </a:rPr>
              <a:t>Millage increase for TEACHER and STAFF pay will be on the November ‘24 ballot</a:t>
            </a:r>
          </a:p>
        </p:txBody>
      </p:sp>
      <p:sp>
        <p:nvSpPr>
          <p:cNvPr id="44" name="TextBox 43">
            <a:extLst>
              <a:ext uri="{FF2B5EF4-FFF2-40B4-BE49-F238E27FC236}">
                <a16:creationId xmlns:a16="http://schemas.microsoft.com/office/drawing/2014/main" id="{8B006DA3-875E-D0A1-2562-CBB91DA55E44}"/>
              </a:ext>
            </a:extLst>
          </p:cNvPr>
          <p:cNvSpPr txBox="1"/>
          <p:nvPr/>
        </p:nvSpPr>
        <p:spPr>
          <a:xfrm>
            <a:off x="96986" y="1278355"/>
            <a:ext cx="11998027" cy="4062651"/>
          </a:xfrm>
          <a:prstGeom prst="rect">
            <a:avLst/>
          </a:prstGeom>
          <a:noFill/>
        </p:spPr>
        <p:txBody>
          <a:bodyPr wrap="square" rtlCol="0">
            <a:spAutoFit/>
          </a:bodyPr>
          <a:lstStyle/>
          <a:p>
            <a:pPr>
              <a:spcAft>
                <a:spcPts val="600"/>
              </a:spcAft>
            </a:pPr>
            <a:r>
              <a:rPr lang="en-US" sz="2800" b="1" dirty="0">
                <a:solidFill>
                  <a:srgbClr val="99060C"/>
                </a:solidFill>
                <a:latin typeface="Aptos" panose="020B0004020202020204" pitchFamily="34" charset="0"/>
              </a:rPr>
              <a:t>What is Millage?</a:t>
            </a:r>
          </a:p>
          <a:p>
            <a:pPr marL="285750" indent="-285750">
              <a:spcAft>
                <a:spcPts val="600"/>
              </a:spcAft>
              <a:buFont typeface="Arial" panose="020B0604020202020204" pitchFamily="34" charset="0"/>
              <a:buChar char="•"/>
            </a:pPr>
            <a:r>
              <a:rPr lang="en-US" sz="2400" dirty="0">
                <a:solidFill>
                  <a:srgbClr val="1E4164"/>
                </a:solidFill>
                <a:latin typeface="Aptos" panose="020B0004020202020204" pitchFamily="34" charset="0"/>
              </a:rPr>
              <a:t>One mill equals $1 per $1,000 of assessed value, less homestead </a:t>
            </a:r>
          </a:p>
          <a:p>
            <a:pPr>
              <a:spcAft>
                <a:spcPts val="600"/>
              </a:spcAft>
            </a:pPr>
            <a:r>
              <a:rPr lang="en-US" sz="2800" b="1" dirty="0">
                <a:solidFill>
                  <a:srgbClr val="99060C"/>
                </a:solidFill>
                <a:latin typeface="Aptos" panose="020B0004020202020204" pitchFamily="34" charset="0"/>
              </a:rPr>
              <a:t>What does it cost?</a:t>
            </a:r>
          </a:p>
          <a:p>
            <a:pPr marL="342900" indent="-342900">
              <a:spcAft>
                <a:spcPts val="600"/>
              </a:spcAft>
              <a:buFont typeface="Arial" panose="020B0604020202020204" pitchFamily="34" charset="0"/>
              <a:buChar char="•"/>
            </a:pPr>
            <a:r>
              <a:rPr lang="en-US" sz="2400" dirty="0">
                <a:solidFill>
                  <a:srgbClr val="1E4164"/>
                </a:solidFill>
                <a:latin typeface="Aptos" panose="020B0004020202020204" pitchFamily="34" charset="0"/>
              </a:rPr>
              <a:t>Avg. tax value in St. Johns County is $360,000 which means $1 day, per household</a:t>
            </a:r>
          </a:p>
          <a:p>
            <a:pPr>
              <a:spcAft>
                <a:spcPts val="600"/>
              </a:spcAft>
            </a:pPr>
            <a:r>
              <a:rPr lang="en-US" sz="2800" b="1" dirty="0">
                <a:solidFill>
                  <a:srgbClr val="99060C"/>
                </a:solidFill>
                <a:latin typeface="Aptos" panose="020B0004020202020204" pitchFamily="34" charset="0"/>
              </a:rPr>
              <a:t>How will it be spent?</a:t>
            </a:r>
          </a:p>
          <a:p>
            <a:pPr marL="342900" indent="-342900">
              <a:spcAft>
                <a:spcPts val="600"/>
              </a:spcAft>
              <a:buFont typeface="Arial" panose="020B0604020202020204" pitchFamily="34" charset="0"/>
              <a:buChar char="•"/>
            </a:pPr>
            <a:r>
              <a:rPr lang="en-US" sz="2400" dirty="0">
                <a:solidFill>
                  <a:srgbClr val="1E4164"/>
                </a:solidFill>
                <a:latin typeface="Aptos" panose="020B0004020202020204" pitchFamily="34" charset="0"/>
              </a:rPr>
              <a:t>Recruit and retain high-quality teachers and staff, invest in school safety and student welfare, and preserve and enhance educational programs, including science, technology, art, music and athletics</a:t>
            </a:r>
          </a:p>
          <a:p>
            <a:pPr marL="342900" indent="-342900">
              <a:spcAft>
                <a:spcPts val="600"/>
              </a:spcAft>
              <a:buFont typeface="Arial" panose="020B0604020202020204" pitchFamily="34" charset="0"/>
              <a:buChar char="•"/>
            </a:pPr>
            <a:endParaRPr lang="en-US" sz="2400" dirty="0">
              <a:solidFill>
                <a:srgbClr val="1E4164"/>
              </a:solidFill>
              <a:latin typeface="Aptos" panose="020B0004020202020204" pitchFamily="34" charset="0"/>
            </a:endParaRPr>
          </a:p>
        </p:txBody>
      </p:sp>
      <p:graphicFrame>
        <p:nvGraphicFramePr>
          <p:cNvPr id="55" name="Diagram 54">
            <a:extLst>
              <a:ext uri="{FF2B5EF4-FFF2-40B4-BE49-F238E27FC236}">
                <a16:creationId xmlns:a16="http://schemas.microsoft.com/office/drawing/2014/main" id="{63A95F31-EF5A-18DF-3F8E-4375EE833E15}"/>
              </a:ext>
            </a:extLst>
          </p:cNvPr>
          <p:cNvGraphicFramePr/>
          <p:nvPr>
            <p:extLst>
              <p:ext uri="{D42A27DB-BD31-4B8C-83A1-F6EECF244321}">
                <p14:modId xmlns:p14="http://schemas.microsoft.com/office/powerpoint/2010/main" val="892434920"/>
              </p:ext>
            </p:extLst>
          </p:nvPr>
        </p:nvGraphicFramePr>
        <p:xfrm>
          <a:off x="1485900" y="4457700"/>
          <a:ext cx="9398000" cy="2656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588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DBEBE">
            <a:alpha val="50000"/>
          </a:srgbClr>
        </a:solidFill>
        <a:effectLst/>
      </p:bgPr>
    </p:bg>
    <p:spTree>
      <p:nvGrpSpPr>
        <p:cNvPr id="1" name=""/>
        <p:cNvGrpSpPr/>
        <p:nvPr/>
      </p:nvGrpSpPr>
      <p:grpSpPr>
        <a:xfrm>
          <a:off x="0" y="0"/>
          <a:ext cx="0" cy="0"/>
          <a:chOff x="0" y="0"/>
          <a:chExt cx="0" cy="0"/>
        </a:xfrm>
      </p:grpSpPr>
      <p:sp>
        <p:nvSpPr>
          <p:cNvPr id="20" name="Pentagon 19">
            <a:extLst>
              <a:ext uri="{FF2B5EF4-FFF2-40B4-BE49-F238E27FC236}">
                <a16:creationId xmlns:a16="http://schemas.microsoft.com/office/drawing/2014/main" id="{7B1DDB68-29B5-A413-F654-29B302533E44}"/>
              </a:ext>
            </a:extLst>
          </p:cNvPr>
          <p:cNvSpPr/>
          <p:nvPr/>
        </p:nvSpPr>
        <p:spPr>
          <a:xfrm rot="5400000">
            <a:off x="6709292" y="1005169"/>
            <a:ext cx="4646328" cy="5228830"/>
          </a:xfrm>
          <a:prstGeom prst="homePlate">
            <a:avLst>
              <a:gd name="adj" fmla="val 8953"/>
            </a:avLst>
          </a:prstGeom>
          <a:solidFill>
            <a:srgbClr val="9906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a:extLst>
              <a:ext uri="{FF2B5EF4-FFF2-40B4-BE49-F238E27FC236}">
                <a16:creationId xmlns:a16="http://schemas.microsoft.com/office/drawing/2014/main" id="{60611A41-618A-C51A-F593-E50A61C1989F}"/>
              </a:ext>
            </a:extLst>
          </p:cNvPr>
          <p:cNvSpPr/>
          <p:nvPr/>
        </p:nvSpPr>
        <p:spPr>
          <a:xfrm rot="5400000">
            <a:off x="822335" y="1005169"/>
            <a:ext cx="4646328" cy="5228830"/>
          </a:xfrm>
          <a:prstGeom prst="homePlate">
            <a:avLst>
              <a:gd name="adj" fmla="val 8953"/>
            </a:avLst>
          </a:prstGeom>
          <a:solidFill>
            <a:srgbClr val="9906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FE45FCB-E3E5-6231-BF5C-BA837FD6176B}"/>
              </a:ext>
            </a:extLst>
          </p:cNvPr>
          <p:cNvSpPr/>
          <p:nvPr/>
        </p:nvSpPr>
        <p:spPr>
          <a:xfrm>
            <a:off x="0" y="0"/>
            <a:ext cx="12192000" cy="1003300"/>
          </a:xfrm>
          <a:prstGeom prst="rect">
            <a:avLst/>
          </a:prstGeom>
          <a:solidFill>
            <a:srgbClr val="1E41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5FED66-4E3A-5950-CE69-882648E506B3}"/>
              </a:ext>
            </a:extLst>
          </p:cNvPr>
          <p:cNvSpPr txBox="1"/>
          <p:nvPr/>
        </p:nvSpPr>
        <p:spPr>
          <a:xfrm>
            <a:off x="0" y="139700"/>
            <a:ext cx="12192000" cy="707886"/>
          </a:xfrm>
          <a:prstGeom prst="rect">
            <a:avLst/>
          </a:prstGeom>
          <a:noFill/>
        </p:spPr>
        <p:txBody>
          <a:bodyPr wrap="square" rtlCol="0">
            <a:spAutoFit/>
          </a:bodyPr>
          <a:lstStyle/>
          <a:p>
            <a:pPr algn="ctr"/>
            <a:r>
              <a:rPr lang="en-US" sz="4000" b="1" dirty="0">
                <a:solidFill>
                  <a:schemeClr val="bg1"/>
                </a:solidFill>
                <a:latin typeface="Aptos" panose="020B0004020202020204" pitchFamily="34" charset="0"/>
              </a:rPr>
              <a:t>“TWO Votes, ONE Decision”</a:t>
            </a:r>
          </a:p>
        </p:txBody>
      </p:sp>
      <p:sp>
        <p:nvSpPr>
          <p:cNvPr id="17" name="Freeform 16">
            <a:extLst>
              <a:ext uri="{FF2B5EF4-FFF2-40B4-BE49-F238E27FC236}">
                <a16:creationId xmlns:a16="http://schemas.microsoft.com/office/drawing/2014/main" id="{D5523F3D-31F2-66C7-4FE9-D8559E4E494C}"/>
              </a:ext>
            </a:extLst>
          </p:cNvPr>
          <p:cNvSpPr>
            <a:spLocks/>
          </p:cNvSpPr>
          <p:nvPr/>
        </p:nvSpPr>
        <p:spPr>
          <a:xfrm>
            <a:off x="6432088" y="1330769"/>
            <a:ext cx="5253239" cy="835454"/>
          </a:xfrm>
          <a:custGeom>
            <a:avLst/>
            <a:gdLst>
              <a:gd name="connsiteX0" fmla="*/ 0 w 5194298"/>
              <a:gd name="connsiteY0" fmla="*/ 0 h 1641600"/>
              <a:gd name="connsiteX1" fmla="*/ 5194298 w 5194298"/>
              <a:gd name="connsiteY1" fmla="*/ 0 h 1641600"/>
              <a:gd name="connsiteX2" fmla="*/ 5194298 w 5194298"/>
              <a:gd name="connsiteY2" fmla="*/ 1641600 h 1641600"/>
              <a:gd name="connsiteX3" fmla="*/ 0 w 5194298"/>
              <a:gd name="connsiteY3" fmla="*/ 1641600 h 1641600"/>
              <a:gd name="connsiteX4" fmla="*/ 0 w 5194298"/>
              <a:gd name="connsiteY4" fmla="*/ 0 h 16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298" h="1641600">
                <a:moveTo>
                  <a:pt x="0" y="0"/>
                </a:moveTo>
                <a:lnTo>
                  <a:pt x="5194298" y="0"/>
                </a:lnTo>
                <a:lnTo>
                  <a:pt x="5194298" y="1641600"/>
                </a:lnTo>
                <a:lnTo>
                  <a:pt x="0" y="1641600"/>
                </a:lnTo>
                <a:lnTo>
                  <a:pt x="0" y="0"/>
                </a:lnTo>
                <a:close/>
              </a:path>
            </a:pathLst>
          </a:custGeom>
          <a:noFill/>
          <a:ln>
            <a:noFill/>
          </a:ln>
        </p:spPr>
        <p:style>
          <a:lnRef idx="1">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ClrTx/>
              <a:buSzPts val="1000"/>
              <a:buFont typeface="Symbol" panose="05050102010706020507" pitchFamily="18" charset="2"/>
              <a:buNone/>
            </a:pPr>
            <a:r>
              <a:rPr kumimoji="0" lang="en-US" sz="3400" b="1" i="0" strike="noStrike" kern="1200"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Narrow" panose="020B0604020202020204" pitchFamily="34" charset="0"/>
              </a:rPr>
              <a:t>One Mill for Teachers &amp; Staff</a:t>
            </a:r>
            <a:endParaRPr lang="en-US" sz="3400" b="1" i="0" kern="1200" dirty="0">
              <a:solidFill>
                <a:schemeClr val="bg1"/>
              </a:solidFill>
              <a:latin typeface="Aptos" panose="020B0004020202020204" pitchFamily="34" charset="0"/>
              <a:cs typeface="Arial Narrow" panose="020B0604020202020204" pitchFamily="34" charset="0"/>
            </a:endParaRPr>
          </a:p>
        </p:txBody>
      </p:sp>
      <p:sp>
        <p:nvSpPr>
          <p:cNvPr id="13" name="Freeform 12">
            <a:extLst>
              <a:ext uri="{FF2B5EF4-FFF2-40B4-BE49-F238E27FC236}">
                <a16:creationId xmlns:a16="http://schemas.microsoft.com/office/drawing/2014/main" id="{A71597B5-D657-64EE-DA05-E91794D9DF58}"/>
              </a:ext>
            </a:extLst>
          </p:cNvPr>
          <p:cNvSpPr>
            <a:spLocks/>
          </p:cNvSpPr>
          <p:nvPr/>
        </p:nvSpPr>
        <p:spPr>
          <a:xfrm>
            <a:off x="545129" y="1275620"/>
            <a:ext cx="5192218" cy="895219"/>
          </a:xfrm>
          <a:custGeom>
            <a:avLst/>
            <a:gdLst>
              <a:gd name="connsiteX0" fmla="*/ 0 w 5194298"/>
              <a:gd name="connsiteY0" fmla="*/ 0 h 1641600"/>
              <a:gd name="connsiteX1" fmla="*/ 5194298 w 5194298"/>
              <a:gd name="connsiteY1" fmla="*/ 0 h 1641600"/>
              <a:gd name="connsiteX2" fmla="*/ 5194298 w 5194298"/>
              <a:gd name="connsiteY2" fmla="*/ 1641600 h 1641600"/>
              <a:gd name="connsiteX3" fmla="*/ 0 w 5194298"/>
              <a:gd name="connsiteY3" fmla="*/ 1641600 h 1641600"/>
              <a:gd name="connsiteX4" fmla="*/ 0 w 5194298"/>
              <a:gd name="connsiteY4" fmla="*/ 0 h 16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298" h="1641600">
                <a:moveTo>
                  <a:pt x="0" y="0"/>
                </a:moveTo>
                <a:lnTo>
                  <a:pt x="5194298" y="0"/>
                </a:lnTo>
                <a:lnTo>
                  <a:pt x="5194298" y="1641600"/>
                </a:lnTo>
                <a:lnTo>
                  <a:pt x="0" y="1641600"/>
                </a:lnTo>
                <a:lnTo>
                  <a:pt x="0" y="0"/>
                </a:lnTo>
                <a:close/>
              </a:path>
            </a:pathLst>
          </a:custGeom>
          <a:noFill/>
          <a:ln>
            <a:noFill/>
          </a:ln>
        </p:spPr>
        <p:style>
          <a:lnRef idx="1">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ClrTx/>
              <a:buSzPts val="1000"/>
              <a:buFont typeface="Symbol" panose="05050102010706020507" pitchFamily="18" charset="2"/>
              <a:buNone/>
            </a:pPr>
            <a:r>
              <a:rPr kumimoji="0" lang="en-US" sz="3400" b="1" i="0" strike="noStrike" kern="1200"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Narrow" panose="020B0604020202020204" pitchFamily="34" charset="0"/>
              </a:rPr>
              <a:t>Half-Cent for Schools</a:t>
            </a:r>
            <a:endParaRPr lang="en-US" sz="3400" b="1" i="0" kern="1200" dirty="0">
              <a:solidFill>
                <a:schemeClr val="bg1"/>
              </a:solidFill>
              <a:latin typeface="Aptos" panose="020B0004020202020204" pitchFamily="34" charset="0"/>
              <a:cs typeface="Arial Narrow" panose="020B0604020202020204" pitchFamily="34" charset="0"/>
            </a:endParaRPr>
          </a:p>
        </p:txBody>
      </p:sp>
      <p:sp>
        <p:nvSpPr>
          <p:cNvPr id="3" name="Freeform 2">
            <a:extLst>
              <a:ext uri="{FF2B5EF4-FFF2-40B4-BE49-F238E27FC236}">
                <a16:creationId xmlns:a16="http://schemas.microsoft.com/office/drawing/2014/main" id="{A59D9A63-705D-8B74-EBDA-650B2496AC45}"/>
              </a:ext>
            </a:extLst>
          </p:cNvPr>
          <p:cNvSpPr>
            <a:spLocks/>
          </p:cNvSpPr>
          <p:nvPr/>
        </p:nvSpPr>
        <p:spPr>
          <a:xfrm>
            <a:off x="531084" y="2152658"/>
            <a:ext cx="5228830" cy="2872791"/>
          </a:xfrm>
          <a:custGeom>
            <a:avLst/>
            <a:gdLst>
              <a:gd name="connsiteX0" fmla="*/ 0 w 5194298"/>
              <a:gd name="connsiteY0" fmla="*/ 0 h 3676927"/>
              <a:gd name="connsiteX1" fmla="*/ 5194298 w 5194298"/>
              <a:gd name="connsiteY1" fmla="*/ 0 h 3676927"/>
              <a:gd name="connsiteX2" fmla="*/ 5194298 w 5194298"/>
              <a:gd name="connsiteY2" fmla="*/ 3676927 h 3676927"/>
              <a:gd name="connsiteX3" fmla="*/ 0 w 5194298"/>
              <a:gd name="connsiteY3" fmla="*/ 3676927 h 3676927"/>
              <a:gd name="connsiteX4" fmla="*/ 0 w 5194298"/>
              <a:gd name="connsiteY4" fmla="*/ 0 h 367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298" h="3676927">
                <a:moveTo>
                  <a:pt x="0" y="0"/>
                </a:moveTo>
                <a:lnTo>
                  <a:pt x="5194298" y="0"/>
                </a:lnTo>
                <a:lnTo>
                  <a:pt x="5194298" y="3676927"/>
                </a:lnTo>
                <a:lnTo>
                  <a:pt x="0" y="3676927"/>
                </a:lnTo>
                <a:lnTo>
                  <a:pt x="0" y="0"/>
                </a:lnTo>
                <a:close/>
              </a:path>
            </a:pathLst>
          </a:custGeom>
          <a:solidFill>
            <a:srgbClr val="1E4164"/>
          </a:solidFill>
          <a:ln>
            <a:no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algn="ctr" defTabSz="1066800">
              <a:lnSpc>
                <a:spcPct val="100000"/>
              </a:lnSpc>
              <a:spcBef>
                <a:spcPct val="0"/>
              </a:spcBef>
              <a:spcAft>
                <a:spcPts val="600"/>
              </a:spcAft>
              <a:buClrTx/>
              <a:buSzPts val="1000"/>
            </a:pPr>
            <a:endParaRPr lang="en-US" sz="2400" b="0" i="0" u="none" kern="1200" dirty="0">
              <a:solidFill>
                <a:schemeClr val="bg1"/>
              </a:solidFill>
              <a:latin typeface="Aptos" panose="020B0004020202020204" pitchFamily="34" charset="0"/>
              <a:cs typeface="Arial Narrow" panose="020B0604020202020204" pitchFamily="34" charset="0"/>
            </a:endParaRPr>
          </a:p>
        </p:txBody>
      </p:sp>
      <p:sp>
        <p:nvSpPr>
          <p:cNvPr id="14" name="TextBox 13">
            <a:extLst>
              <a:ext uri="{FF2B5EF4-FFF2-40B4-BE49-F238E27FC236}">
                <a16:creationId xmlns:a16="http://schemas.microsoft.com/office/drawing/2014/main" id="{1237B150-B452-5963-2AEC-D3D0C2786BE9}"/>
              </a:ext>
            </a:extLst>
          </p:cNvPr>
          <p:cNvSpPr txBox="1">
            <a:spLocks/>
          </p:cNvSpPr>
          <p:nvPr/>
        </p:nvSpPr>
        <p:spPr>
          <a:xfrm>
            <a:off x="543288" y="2166223"/>
            <a:ext cx="5195900" cy="3123932"/>
          </a:xfrm>
          <a:prstGeom prst="rect">
            <a:avLst/>
          </a:prstGeom>
          <a:noFill/>
        </p:spPr>
        <p:txBody>
          <a:bodyPr wrap="square">
            <a:spAutoFit/>
          </a:bodyPr>
          <a:lstStyle/>
          <a:p>
            <a:pPr marL="342900" lvl="1" indent="-342900" defTabSz="1066800">
              <a:spcBef>
                <a:spcPct val="0"/>
              </a:spcBef>
              <a:spcAft>
                <a:spcPts val="600"/>
              </a:spcAft>
              <a:buSzPts val="1000"/>
              <a:buFont typeface="Wingdings" pitchFamily="2" charset="2"/>
              <a:buChar char="Ø"/>
            </a:pPr>
            <a:r>
              <a:rPr lang="en-US" sz="2400" b="0" i="0" u="none" kern="1200" dirty="0">
                <a:solidFill>
                  <a:schemeClr val="bg1"/>
                </a:solidFill>
                <a:latin typeface="Aptos" panose="020B0004020202020204" pitchFamily="34" charset="0"/>
                <a:cs typeface="Arial Narrow" panose="020B0604020202020204" pitchFamily="34" charset="0"/>
              </a:rPr>
              <a:t>Growth, Safety, Maintenance &amp; Technology</a:t>
            </a:r>
          </a:p>
          <a:p>
            <a:pPr marL="342900" indent="-342900" defTabSz="1066800">
              <a:spcBef>
                <a:spcPct val="0"/>
              </a:spcBef>
              <a:spcAft>
                <a:spcPts val="600"/>
              </a:spcAft>
              <a:buSzPts val="1000"/>
              <a:buFont typeface="Wingdings" pitchFamily="2" charset="2"/>
              <a:buChar char="Ø"/>
            </a:pPr>
            <a:r>
              <a:rPr lang="en-US" sz="2400" dirty="0">
                <a:solidFill>
                  <a:schemeClr val="bg1"/>
                </a:solidFill>
                <a:latin typeface="Aptos" panose="020B0004020202020204" pitchFamily="34" charset="0"/>
                <a:cs typeface="Arial Narrow" panose="020B0604020202020204" pitchFamily="34" charset="0"/>
              </a:rPr>
              <a:t>No additional cost to residents</a:t>
            </a:r>
          </a:p>
          <a:p>
            <a:pPr marL="342900" lvl="1" indent="-342900" defTabSz="1066800">
              <a:spcBef>
                <a:spcPct val="0"/>
              </a:spcBef>
              <a:spcAft>
                <a:spcPts val="600"/>
              </a:spcAft>
              <a:buSzPts val="1000"/>
              <a:buFont typeface="Wingdings" pitchFamily="2" charset="2"/>
              <a:buChar char="Ø"/>
            </a:pPr>
            <a:r>
              <a:rPr lang="en-US" sz="2400" dirty="0">
                <a:solidFill>
                  <a:schemeClr val="bg1"/>
                </a:solidFill>
                <a:latin typeface="Aptos" panose="020B0004020202020204" pitchFamily="34" charset="0"/>
                <a:cs typeface="Arial Narrow" panose="020B0604020202020204" pitchFamily="34" charset="0"/>
              </a:rPr>
              <a:t>Up to 38% paid by visitors</a:t>
            </a:r>
          </a:p>
          <a:p>
            <a:pPr marL="342900" lvl="1" indent="-342900" defTabSz="1066800">
              <a:spcBef>
                <a:spcPct val="0"/>
              </a:spcBef>
              <a:spcAft>
                <a:spcPts val="600"/>
              </a:spcAft>
              <a:buSzPts val="1000"/>
              <a:buFont typeface="Wingdings" pitchFamily="2" charset="2"/>
              <a:buChar char="Ø"/>
            </a:pPr>
            <a:r>
              <a:rPr lang="en-US" sz="2400" dirty="0">
                <a:solidFill>
                  <a:schemeClr val="bg1"/>
                </a:solidFill>
                <a:latin typeface="Aptos" panose="020B0004020202020204" pitchFamily="34" charset="0"/>
                <a:cs typeface="Arial Narrow" panose="020B0604020202020204" pitchFamily="34" charset="0"/>
              </a:rPr>
              <a:t>100% of half-cent stays in St. Johns</a:t>
            </a:r>
          </a:p>
          <a:p>
            <a:pPr marL="342900" lvl="1" indent="-342900" defTabSz="1066800">
              <a:spcBef>
                <a:spcPct val="0"/>
              </a:spcBef>
              <a:spcAft>
                <a:spcPts val="600"/>
              </a:spcAft>
              <a:buSzPts val="1000"/>
              <a:buFont typeface="Wingdings" pitchFamily="2" charset="2"/>
              <a:buChar char="Ø"/>
            </a:pPr>
            <a:r>
              <a:rPr lang="en-US" sz="2400" b="0" i="0" u="none" kern="1200" dirty="0">
                <a:solidFill>
                  <a:schemeClr val="bg1"/>
                </a:solidFill>
                <a:latin typeface="Aptos" panose="020B0004020202020204" pitchFamily="34" charset="0"/>
                <a:cs typeface="Arial Narrow" panose="020B0604020202020204" pitchFamily="34" charset="0"/>
              </a:rPr>
              <a:t>Citizens Advisory Committee</a:t>
            </a:r>
          </a:p>
          <a:p>
            <a:pPr marL="0" lvl="1" defTabSz="1066800">
              <a:spcBef>
                <a:spcPct val="0"/>
              </a:spcBef>
              <a:spcAft>
                <a:spcPts val="600"/>
              </a:spcAft>
              <a:buSzPts val="1000"/>
            </a:pPr>
            <a:r>
              <a:rPr lang="en-US" sz="2800" b="0" i="0" u="none" kern="1200" dirty="0">
                <a:solidFill>
                  <a:schemeClr val="bg1"/>
                </a:solidFill>
                <a:latin typeface="Aptos" panose="020B0004020202020204" pitchFamily="34" charset="0"/>
                <a:cs typeface="Arial Narrow" panose="020B0604020202020204" pitchFamily="34" charset="0"/>
              </a:rPr>
              <a:t> </a:t>
            </a:r>
          </a:p>
        </p:txBody>
      </p:sp>
      <p:sp>
        <p:nvSpPr>
          <p:cNvPr id="6" name="Freeform 5">
            <a:extLst>
              <a:ext uri="{FF2B5EF4-FFF2-40B4-BE49-F238E27FC236}">
                <a16:creationId xmlns:a16="http://schemas.microsoft.com/office/drawing/2014/main" id="{10949C33-1A0F-305C-E728-21D3393C51CB}"/>
              </a:ext>
            </a:extLst>
          </p:cNvPr>
          <p:cNvSpPr>
            <a:spLocks/>
          </p:cNvSpPr>
          <p:nvPr/>
        </p:nvSpPr>
        <p:spPr>
          <a:xfrm>
            <a:off x="6418041" y="2166223"/>
            <a:ext cx="5228830" cy="2872791"/>
          </a:xfrm>
          <a:custGeom>
            <a:avLst/>
            <a:gdLst>
              <a:gd name="connsiteX0" fmla="*/ 0 w 5194298"/>
              <a:gd name="connsiteY0" fmla="*/ 0 h 3676927"/>
              <a:gd name="connsiteX1" fmla="*/ 5194298 w 5194298"/>
              <a:gd name="connsiteY1" fmla="*/ 0 h 3676927"/>
              <a:gd name="connsiteX2" fmla="*/ 5194298 w 5194298"/>
              <a:gd name="connsiteY2" fmla="*/ 3676927 h 3676927"/>
              <a:gd name="connsiteX3" fmla="*/ 0 w 5194298"/>
              <a:gd name="connsiteY3" fmla="*/ 3676927 h 3676927"/>
              <a:gd name="connsiteX4" fmla="*/ 0 w 5194298"/>
              <a:gd name="connsiteY4" fmla="*/ 0 h 367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298" h="3676927">
                <a:moveTo>
                  <a:pt x="0" y="0"/>
                </a:moveTo>
                <a:lnTo>
                  <a:pt x="5194298" y="0"/>
                </a:lnTo>
                <a:lnTo>
                  <a:pt x="5194298" y="3676927"/>
                </a:lnTo>
                <a:lnTo>
                  <a:pt x="0" y="3676927"/>
                </a:lnTo>
                <a:lnTo>
                  <a:pt x="0" y="0"/>
                </a:lnTo>
                <a:close/>
              </a:path>
            </a:pathLst>
          </a:custGeom>
          <a:solidFill>
            <a:srgbClr val="1E4164"/>
          </a:solidFill>
          <a:ln>
            <a:no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algn="ctr" defTabSz="1066800">
              <a:lnSpc>
                <a:spcPct val="100000"/>
              </a:lnSpc>
              <a:spcBef>
                <a:spcPct val="0"/>
              </a:spcBef>
              <a:spcAft>
                <a:spcPts val="600"/>
              </a:spcAft>
              <a:buClrTx/>
              <a:buSzPts val="1000"/>
            </a:pPr>
            <a:endParaRPr lang="en-US" sz="2400" b="0" i="0" u="none" kern="1200" dirty="0">
              <a:solidFill>
                <a:schemeClr val="bg1"/>
              </a:solidFill>
              <a:latin typeface="Aptos" panose="020B0004020202020204" pitchFamily="34" charset="0"/>
              <a:cs typeface="Arial Narrow" panose="020B0604020202020204" pitchFamily="34" charset="0"/>
            </a:endParaRPr>
          </a:p>
        </p:txBody>
      </p:sp>
      <p:sp>
        <p:nvSpPr>
          <p:cNvPr id="15" name="TextBox 14">
            <a:extLst>
              <a:ext uri="{FF2B5EF4-FFF2-40B4-BE49-F238E27FC236}">
                <a16:creationId xmlns:a16="http://schemas.microsoft.com/office/drawing/2014/main" id="{51990EF6-1803-D55C-FD69-6B1C3ABBBD64}"/>
              </a:ext>
            </a:extLst>
          </p:cNvPr>
          <p:cNvSpPr txBox="1">
            <a:spLocks/>
          </p:cNvSpPr>
          <p:nvPr/>
        </p:nvSpPr>
        <p:spPr>
          <a:xfrm>
            <a:off x="6418041" y="2166223"/>
            <a:ext cx="5214785" cy="2985433"/>
          </a:xfrm>
          <a:prstGeom prst="rect">
            <a:avLst/>
          </a:prstGeom>
          <a:noFill/>
        </p:spPr>
        <p:txBody>
          <a:bodyPr wrap="square" rtlCol="0">
            <a:spAutoFit/>
          </a:bodyPr>
          <a:lstStyle/>
          <a:p>
            <a:pPr marL="342900" lvl="1" indent="-342900" defTabSz="1066800">
              <a:spcBef>
                <a:spcPct val="0"/>
              </a:spcBef>
              <a:spcAft>
                <a:spcPts val="600"/>
              </a:spcAft>
              <a:buSzPts val="1000"/>
              <a:buFont typeface="Wingdings" pitchFamily="2" charset="2"/>
              <a:buChar char="Ø"/>
            </a:pPr>
            <a:r>
              <a:rPr lang="en-US" sz="2400" b="0" i="0" u="none" kern="1200" dirty="0">
                <a:solidFill>
                  <a:schemeClr val="bg1"/>
                </a:solidFill>
                <a:latin typeface="Aptos" panose="020B0004020202020204" pitchFamily="34" charset="0"/>
                <a:cs typeface="Arial Narrow" panose="020B0604020202020204" pitchFamily="34" charset="0"/>
              </a:rPr>
              <a:t>Recruit and retain high-quality teachers and staff in a safe and secure learning environment, with </a:t>
            </a:r>
            <a:r>
              <a:rPr lang="en-US" sz="2400" dirty="0">
                <a:solidFill>
                  <a:schemeClr val="bg1"/>
                </a:solidFill>
                <a:latin typeface="Aptos" panose="020B0004020202020204" pitchFamily="34" charset="0"/>
                <a:cs typeface="Arial Narrow" panose="020B0604020202020204" pitchFamily="34" charset="0"/>
              </a:rPr>
              <a:t>enhanced </a:t>
            </a:r>
            <a:r>
              <a:rPr lang="en-US" sz="2400" b="0" i="0" u="none" kern="1200" dirty="0">
                <a:solidFill>
                  <a:schemeClr val="bg1"/>
                </a:solidFill>
                <a:latin typeface="Aptos" panose="020B0004020202020204" pitchFamily="34" charset="0"/>
                <a:cs typeface="Arial Narrow" panose="020B0604020202020204" pitchFamily="34" charset="0"/>
              </a:rPr>
              <a:t>student </a:t>
            </a:r>
            <a:r>
              <a:rPr lang="en-US" sz="2400" dirty="0">
                <a:solidFill>
                  <a:schemeClr val="bg1"/>
                </a:solidFill>
                <a:latin typeface="Aptos" panose="020B0004020202020204" pitchFamily="34" charset="0"/>
                <a:cs typeface="Arial Narrow" panose="020B0604020202020204" pitchFamily="34" charset="0"/>
              </a:rPr>
              <a:t>programs</a:t>
            </a:r>
            <a:endParaRPr lang="en-US" sz="2400" b="0" i="0" u="none" kern="1200" dirty="0">
              <a:solidFill>
                <a:schemeClr val="bg1"/>
              </a:solidFill>
              <a:latin typeface="Aptos" panose="020B0004020202020204" pitchFamily="34" charset="0"/>
              <a:cs typeface="Arial Narrow" panose="020B0604020202020204" pitchFamily="34" charset="0"/>
            </a:endParaRPr>
          </a:p>
          <a:p>
            <a:pPr marL="342900" lvl="1" indent="-342900" defTabSz="1066800">
              <a:spcBef>
                <a:spcPct val="0"/>
              </a:spcBef>
              <a:spcAft>
                <a:spcPts val="600"/>
              </a:spcAft>
              <a:buSzPts val="1000"/>
              <a:buFont typeface="Wingdings" pitchFamily="2" charset="2"/>
              <a:buChar char="Ø"/>
            </a:pPr>
            <a:r>
              <a:rPr lang="en-US" sz="2400" dirty="0">
                <a:solidFill>
                  <a:schemeClr val="bg1"/>
                </a:solidFill>
                <a:latin typeface="Aptos" panose="020B0004020202020204" pitchFamily="34" charset="0"/>
                <a:cs typeface="Arial Narrow" panose="020B0604020202020204" pitchFamily="34" charset="0"/>
              </a:rPr>
              <a:t>$1/day for average household</a:t>
            </a:r>
          </a:p>
          <a:p>
            <a:pPr marL="342900" lvl="1" indent="-342900" defTabSz="1066800">
              <a:spcBef>
                <a:spcPct val="0"/>
              </a:spcBef>
              <a:spcAft>
                <a:spcPts val="600"/>
              </a:spcAft>
              <a:buSzPts val="1000"/>
              <a:buFont typeface="Wingdings" pitchFamily="2" charset="2"/>
              <a:buChar char="Ø"/>
            </a:pPr>
            <a:r>
              <a:rPr lang="en-US" sz="2400" b="0" i="0" u="none" kern="1200" dirty="0">
                <a:solidFill>
                  <a:schemeClr val="bg1"/>
                </a:solidFill>
                <a:latin typeface="Aptos" panose="020B0004020202020204" pitchFamily="34" charset="0"/>
                <a:cs typeface="Arial Narrow" panose="020B0604020202020204" pitchFamily="34" charset="0"/>
              </a:rPr>
              <a:t>100% of one-mill stays in St. Johns</a:t>
            </a:r>
          </a:p>
          <a:p>
            <a:pPr marL="342900" lvl="1" indent="-342900" defTabSz="1066800">
              <a:spcBef>
                <a:spcPct val="0"/>
              </a:spcBef>
              <a:spcAft>
                <a:spcPts val="600"/>
              </a:spcAft>
              <a:buSzPts val="1000"/>
              <a:buFont typeface="Wingdings" pitchFamily="2" charset="2"/>
              <a:buChar char="Ø"/>
            </a:pPr>
            <a:r>
              <a:rPr lang="en-US" sz="2400" dirty="0">
                <a:solidFill>
                  <a:schemeClr val="bg1"/>
                </a:solidFill>
                <a:latin typeface="Aptos" panose="020B0004020202020204" pitchFamily="34" charset="0"/>
                <a:cs typeface="Arial Narrow" panose="020B0604020202020204" pitchFamily="34" charset="0"/>
              </a:rPr>
              <a:t>Citizens Advisory Committee</a:t>
            </a:r>
            <a:endParaRPr lang="en-US" sz="2400" b="0" i="0" u="none" kern="1200" dirty="0">
              <a:solidFill>
                <a:schemeClr val="bg1"/>
              </a:solidFill>
              <a:latin typeface="Aptos" panose="020B00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C3377B46-2D99-190E-88C5-8C836C35DEAF}"/>
              </a:ext>
            </a:extLst>
          </p:cNvPr>
          <p:cNvSpPr txBox="1"/>
          <p:nvPr/>
        </p:nvSpPr>
        <p:spPr>
          <a:xfrm>
            <a:off x="543288" y="5130678"/>
            <a:ext cx="5204422" cy="584775"/>
          </a:xfrm>
          <a:prstGeom prst="rect">
            <a:avLst/>
          </a:prstGeom>
          <a:noFill/>
        </p:spPr>
        <p:txBody>
          <a:bodyPr wrap="square" rtlCol="0">
            <a:spAutoFit/>
          </a:bodyPr>
          <a:lstStyle/>
          <a:p>
            <a:pPr algn="ctr"/>
            <a:r>
              <a:rPr lang="en-US" sz="3200" b="1" dirty="0">
                <a:solidFill>
                  <a:schemeClr val="bg1"/>
                </a:solidFill>
                <a:latin typeface="Aptos" panose="020B0004020202020204" pitchFamily="34" charset="0"/>
                <a:cs typeface="Arial" panose="020B0604020202020204" pitchFamily="34" charset="0"/>
              </a:rPr>
              <a:t>10 Years</a:t>
            </a:r>
          </a:p>
        </p:txBody>
      </p:sp>
      <p:sp>
        <p:nvSpPr>
          <p:cNvPr id="11" name="TextBox 10">
            <a:extLst>
              <a:ext uri="{FF2B5EF4-FFF2-40B4-BE49-F238E27FC236}">
                <a16:creationId xmlns:a16="http://schemas.microsoft.com/office/drawing/2014/main" id="{E56BE9B6-E7DC-F1CD-2457-6262A6E40E5F}"/>
              </a:ext>
            </a:extLst>
          </p:cNvPr>
          <p:cNvSpPr txBox="1"/>
          <p:nvPr/>
        </p:nvSpPr>
        <p:spPr>
          <a:xfrm>
            <a:off x="6379585" y="5075445"/>
            <a:ext cx="5253241" cy="584775"/>
          </a:xfrm>
          <a:prstGeom prst="rect">
            <a:avLst/>
          </a:prstGeom>
          <a:noFill/>
        </p:spPr>
        <p:txBody>
          <a:bodyPr wrap="square" rtlCol="0">
            <a:spAutoFit/>
          </a:bodyPr>
          <a:lstStyle/>
          <a:p>
            <a:pPr algn="ctr"/>
            <a:r>
              <a:rPr lang="en-US" sz="3200" b="1" dirty="0">
                <a:solidFill>
                  <a:schemeClr val="bg1"/>
                </a:solidFill>
                <a:latin typeface="Aptos" panose="020B0004020202020204" pitchFamily="34" charset="0"/>
                <a:cs typeface="Arial" panose="020B0604020202020204" pitchFamily="34" charset="0"/>
              </a:rPr>
              <a:t>4 Years</a:t>
            </a:r>
          </a:p>
        </p:txBody>
      </p:sp>
      <p:sp>
        <p:nvSpPr>
          <p:cNvPr id="2" name="Rectangle 1">
            <a:extLst>
              <a:ext uri="{FF2B5EF4-FFF2-40B4-BE49-F238E27FC236}">
                <a16:creationId xmlns:a16="http://schemas.microsoft.com/office/drawing/2014/main" id="{1665D2F4-D3D5-8128-A5B7-CEB951C01BEC}"/>
              </a:ext>
            </a:extLst>
          </p:cNvPr>
          <p:cNvSpPr/>
          <p:nvPr/>
        </p:nvSpPr>
        <p:spPr>
          <a:xfrm>
            <a:off x="0" y="6021459"/>
            <a:ext cx="12192000" cy="8365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25935C-B4E4-251C-AF97-360BFD2612FB}"/>
              </a:ext>
            </a:extLst>
          </p:cNvPr>
          <p:cNvSpPr txBox="1"/>
          <p:nvPr/>
        </p:nvSpPr>
        <p:spPr>
          <a:xfrm>
            <a:off x="0" y="5950640"/>
            <a:ext cx="12192000" cy="707886"/>
          </a:xfrm>
          <a:prstGeom prst="rect">
            <a:avLst/>
          </a:prstGeom>
          <a:noFill/>
        </p:spPr>
        <p:txBody>
          <a:bodyPr wrap="square" rtlCol="0">
            <a:spAutoFit/>
          </a:bodyPr>
          <a:lstStyle/>
          <a:p>
            <a:pPr algn="ctr"/>
            <a:r>
              <a:rPr lang="en-US" sz="4000" b="1" dirty="0">
                <a:solidFill>
                  <a:srgbClr val="99060C"/>
                </a:solidFill>
                <a:latin typeface="Aptos" panose="020B0004020202020204" pitchFamily="34" charset="0"/>
              </a:rPr>
              <a:t>For our STUDENTS!</a:t>
            </a:r>
          </a:p>
        </p:txBody>
      </p:sp>
    </p:spTree>
    <p:extLst>
      <p:ext uri="{BB962C8B-B14F-4D97-AF65-F5344CB8AC3E}">
        <p14:creationId xmlns:p14="http://schemas.microsoft.com/office/powerpoint/2010/main" val="347657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DBEBE">
            <a:alpha val="50000"/>
          </a:srgbClr>
        </a:solidFill>
        <a:effectLst/>
      </p:bgPr>
    </p:bg>
    <p:spTree>
      <p:nvGrpSpPr>
        <p:cNvPr id="1" name="">
          <a:extLst>
            <a:ext uri="{FF2B5EF4-FFF2-40B4-BE49-F238E27FC236}">
              <a16:creationId xmlns:a16="http://schemas.microsoft.com/office/drawing/2014/main" id="{06B4BD84-E5D0-8E83-B26D-9C60F109C2F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D8C0CD-C3D4-4EEB-26FF-01E80E661ED9}"/>
              </a:ext>
            </a:extLst>
          </p:cNvPr>
          <p:cNvSpPr/>
          <p:nvPr/>
        </p:nvSpPr>
        <p:spPr>
          <a:xfrm rot="16200000">
            <a:off x="5634682" y="308918"/>
            <a:ext cx="914400" cy="12183763"/>
          </a:xfrm>
          <a:prstGeom prst="rect">
            <a:avLst/>
          </a:prstGeom>
          <a:solidFill>
            <a:srgbClr val="1E41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E600F23-5242-4943-9316-F938E713268E}"/>
              </a:ext>
            </a:extLst>
          </p:cNvPr>
          <p:cNvSpPr>
            <a:spLocks noGrp="1"/>
          </p:cNvSpPr>
          <p:nvPr>
            <p:ph type="ctrTitle"/>
          </p:nvPr>
        </p:nvSpPr>
        <p:spPr>
          <a:xfrm>
            <a:off x="6096000" y="560044"/>
            <a:ext cx="3039763" cy="729114"/>
          </a:xfrm>
        </p:spPr>
        <p:txBody>
          <a:bodyPr>
            <a:normAutofit/>
          </a:bodyPr>
          <a:lstStyle/>
          <a:p>
            <a:pPr algn="l"/>
            <a:r>
              <a:rPr lang="en-US" sz="4000" b="1" dirty="0">
                <a:solidFill>
                  <a:srgbClr val="99060C"/>
                </a:solidFill>
                <a:latin typeface="Aptos" panose="020B0004020202020204" pitchFamily="34" charset="0"/>
                <a:cs typeface="Arial" panose="020B0604020202020204" pitchFamily="34" charset="0"/>
              </a:rPr>
              <a:t>AGENDA</a:t>
            </a:r>
            <a:endParaRPr lang="en-US" dirty="0">
              <a:solidFill>
                <a:srgbClr val="99060C"/>
              </a:solidFill>
              <a:latin typeface="Aptos" panose="020B0004020202020204" pitchFamily="34" charset="0"/>
            </a:endParaRPr>
          </a:p>
        </p:txBody>
      </p:sp>
      <p:sp>
        <p:nvSpPr>
          <p:cNvPr id="7" name="TextBox 6">
            <a:extLst>
              <a:ext uri="{FF2B5EF4-FFF2-40B4-BE49-F238E27FC236}">
                <a16:creationId xmlns:a16="http://schemas.microsoft.com/office/drawing/2014/main" id="{611DE7AC-9D74-EEA2-D453-D2971EE33F12}"/>
              </a:ext>
            </a:extLst>
          </p:cNvPr>
          <p:cNvSpPr txBox="1"/>
          <p:nvPr/>
        </p:nvSpPr>
        <p:spPr>
          <a:xfrm>
            <a:off x="6087763" y="1247938"/>
            <a:ext cx="6096000" cy="502503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1E4164"/>
                </a:solidFill>
                <a:effectLst/>
                <a:uLnTx/>
                <a:uFillTx/>
                <a:latin typeface="Aptos" panose="020B0004020202020204" pitchFamily="34" charset="0"/>
                <a:cs typeface="Arial" panose="020B0604020202020204" pitchFamily="34" charset="0"/>
              </a:rPr>
              <a:t>School District Accolades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b="1" dirty="0">
                <a:solidFill>
                  <a:srgbClr val="1E4164"/>
                </a:solidFill>
                <a:latin typeface="Aptos" panose="020B0004020202020204" pitchFamily="34" charset="0"/>
                <a:cs typeface="Arial" panose="020B0604020202020204" pitchFamily="34" charset="0"/>
              </a:rPr>
              <a:t>St. Johns County Growth</a:t>
            </a:r>
            <a:endParaRPr kumimoji="0" lang="en-US" sz="3200" b="1" i="0" u="none" strike="noStrike" kern="1200" cap="none" spc="0" normalizeH="0" baseline="0" noProof="0" dirty="0">
              <a:ln>
                <a:noFill/>
              </a:ln>
              <a:solidFill>
                <a:srgbClr val="1E4164"/>
              </a:solidFill>
              <a:effectLst/>
              <a:uLnTx/>
              <a:uFillTx/>
              <a:latin typeface="Aptos" panose="020B00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1E4164"/>
                </a:solidFill>
                <a:effectLst/>
                <a:uLnTx/>
                <a:uFillTx/>
                <a:latin typeface="Aptos" panose="020B0004020202020204" pitchFamily="34" charset="0"/>
                <a:cs typeface="Arial" panose="020B0604020202020204" pitchFamily="34" charset="0"/>
              </a:rPr>
              <a:t>School Funding</a:t>
            </a:r>
          </a:p>
          <a:p>
            <a:pPr marL="285750" indent="-285750">
              <a:lnSpc>
                <a:spcPct val="150000"/>
              </a:lnSpc>
              <a:buFont typeface="Arial" panose="020B0604020202020204" pitchFamily="34" charset="0"/>
              <a:buChar char="•"/>
              <a:defRPr/>
            </a:pPr>
            <a:r>
              <a:rPr lang="en-US" sz="3200" b="1" dirty="0">
                <a:solidFill>
                  <a:srgbClr val="1E4164"/>
                </a:solidFill>
                <a:latin typeface="Aptos" panose="020B0004020202020204" pitchFamily="34" charset="0"/>
                <a:cs typeface="Arial" panose="020B0604020202020204" pitchFamily="34" charset="0"/>
              </a:rPr>
              <a:t>November Referendums</a:t>
            </a:r>
            <a:endParaRPr kumimoji="0" lang="en-US" sz="3200" b="1" i="0" u="none" strike="noStrike" kern="1200" cap="none" spc="0" normalizeH="0" baseline="0" noProof="0" dirty="0">
              <a:ln>
                <a:noFill/>
              </a:ln>
              <a:solidFill>
                <a:srgbClr val="1E4164"/>
              </a:solidFill>
              <a:effectLst/>
              <a:uLnTx/>
              <a:uFillTx/>
              <a:latin typeface="Aptos" panose="020B0004020202020204" pitchFamily="34" charset="0"/>
              <a:cs typeface="Arial" panose="020B0604020202020204" pitchFamily="34" charset="0"/>
            </a:endParaRPr>
          </a:p>
          <a:p>
            <a:pPr marL="742950" lvl="1" indent="-285750">
              <a:lnSpc>
                <a:spcPct val="150000"/>
              </a:lnSpc>
              <a:buFont typeface="Arial" panose="020B0604020202020204" pitchFamily="34" charset="0"/>
              <a:buChar char="•"/>
              <a:defRPr/>
            </a:pPr>
            <a:r>
              <a:rPr lang="en-US" sz="3200" b="1" dirty="0">
                <a:solidFill>
                  <a:srgbClr val="1E4164"/>
                </a:solidFill>
                <a:latin typeface="Aptos" panose="020B0004020202020204" pitchFamily="34" charset="0"/>
                <a:cs typeface="Arial" panose="020B0604020202020204" pitchFamily="34" charset="0"/>
              </a:rPr>
              <a:t>Half-Cent Sales Tax</a:t>
            </a:r>
            <a:endParaRPr kumimoji="0" lang="en-US" sz="3200" b="1" i="0" u="none" strike="noStrike" kern="1200" cap="none" spc="0" normalizeH="0" baseline="0" noProof="0" dirty="0">
              <a:ln>
                <a:noFill/>
              </a:ln>
              <a:solidFill>
                <a:srgbClr val="1E4164"/>
              </a:solidFill>
              <a:effectLst/>
              <a:uLnTx/>
              <a:uFillTx/>
              <a:latin typeface="Aptos" panose="020B0004020202020204" pitchFamily="34" charset="0"/>
              <a:cs typeface="Arial" panose="020B0604020202020204" pitchFamily="34" charset="0"/>
            </a:endParaRPr>
          </a:p>
          <a:p>
            <a:pPr marL="742950" lvl="1" indent="-285750">
              <a:lnSpc>
                <a:spcPct val="150000"/>
              </a:lnSpc>
              <a:buFont typeface="Arial" panose="020B0604020202020204" pitchFamily="34" charset="0"/>
              <a:buChar char="•"/>
              <a:defRPr/>
            </a:pPr>
            <a:r>
              <a:rPr kumimoji="0" lang="en-US" sz="3200" b="1" i="0" u="none" strike="noStrike" kern="1200" cap="none" spc="0" normalizeH="0" baseline="0" noProof="0" dirty="0">
                <a:ln>
                  <a:noFill/>
                </a:ln>
                <a:solidFill>
                  <a:srgbClr val="1E4164"/>
                </a:solidFill>
                <a:effectLst/>
                <a:uLnTx/>
                <a:uFillTx/>
                <a:latin typeface="Aptos" panose="020B0004020202020204" pitchFamily="34" charset="0"/>
                <a:cs typeface="Arial" panose="020B0604020202020204" pitchFamily="34" charset="0"/>
              </a:rPr>
              <a:t>School Millage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chemeClr val="bg1"/>
              </a:solidFill>
              <a:effectLst/>
              <a:uLnTx/>
              <a:uFillTx/>
              <a:latin typeface="Aptos" panose="020B00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994D647-DC85-5A0D-8300-0EAC2D24FF46}"/>
              </a:ext>
            </a:extLst>
          </p:cNvPr>
          <p:cNvSpPr txBox="1"/>
          <p:nvPr/>
        </p:nvSpPr>
        <p:spPr>
          <a:xfrm>
            <a:off x="274319" y="6182029"/>
            <a:ext cx="5102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ptos" panose="020B0004020202020204" pitchFamily="34" charset="0"/>
                <a:cs typeface="Arial Narrow" panose="020B0604020202020204" pitchFamily="34" charset="0"/>
              </a:rPr>
              <a:t>Freedom Crossing Academy, opened 2018</a:t>
            </a:r>
          </a:p>
        </p:txBody>
      </p:sp>
      <p:pic>
        <p:nvPicPr>
          <p:cNvPr id="11" name="Picture 10" descr="A high angle view of a school building&#10;&#10;Description automatically generated">
            <a:extLst>
              <a:ext uri="{FF2B5EF4-FFF2-40B4-BE49-F238E27FC236}">
                <a16:creationId xmlns:a16="http://schemas.microsoft.com/office/drawing/2014/main" id="{5AD2CAB0-EDE6-C15A-EA83-776A173EB04E}"/>
              </a:ext>
            </a:extLst>
          </p:cNvPr>
          <p:cNvPicPr>
            <a:picLocks noChangeAspect="1"/>
          </p:cNvPicPr>
          <p:nvPr/>
        </p:nvPicPr>
        <p:blipFill rotWithShape="1">
          <a:blip r:embed="rId3"/>
          <a:srcRect l="12866" r="4983"/>
          <a:stretch/>
        </p:blipFill>
        <p:spPr>
          <a:xfrm>
            <a:off x="166038" y="1289158"/>
            <a:ext cx="5747450" cy="3935359"/>
          </a:xfrm>
          <a:prstGeom prst="roundRect">
            <a:avLst/>
          </a:prstGeom>
          <a:ln>
            <a:solidFill>
              <a:srgbClr val="1E4164"/>
            </a:solidFill>
          </a:ln>
        </p:spPr>
      </p:pic>
    </p:spTree>
    <p:extLst>
      <p:ext uri="{BB962C8B-B14F-4D97-AF65-F5344CB8AC3E}">
        <p14:creationId xmlns:p14="http://schemas.microsoft.com/office/powerpoint/2010/main" val="256083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DBEBE">
            <a:alpha val="5000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CE688C-A239-9A3F-54E0-EBE8FCC53D42}"/>
              </a:ext>
            </a:extLst>
          </p:cNvPr>
          <p:cNvSpPr/>
          <p:nvPr/>
        </p:nvSpPr>
        <p:spPr>
          <a:xfrm>
            <a:off x="0" y="5353243"/>
            <a:ext cx="12192000" cy="1504757"/>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51F0A6-4A09-B8B3-624E-3E1F4C3755DD}"/>
              </a:ext>
            </a:extLst>
          </p:cNvPr>
          <p:cNvSpPr/>
          <p:nvPr/>
        </p:nvSpPr>
        <p:spPr>
          <a:xfrm>
            <a:off x="0" y="0"/>
            <a:ext cx="12192000" cy="1024128"/>
          </a:xfrm>
          <a:prstGeom prst="rect">
            <a:avLst/>
          </a:prstGeom>
          <a:solidFill>
            <a:srgbClr val="1E41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64B97-ED7B-7FF8-6C2F-B22E3C492FFA}"/>
              </a:ext>
            </a:extLst>
          </p:cNvPr>
          <p:cNvSpPr>
            <a:spLocks noGrp="1"/>
          </p:cNvSpPr>
          <p:nvPr>
            <p:ph type="title"/>
          </p:nvPr>
        </p:nvSpPr>
        <p:spPr>
          <a:xfrm>
            <a:off x="0" y="18255"/>
            <a:ext cx="12192000" cy="1005873"/>
          </a:xfrm>
        </p:spPr>
        <p:txBody>
          <a:bodyPr/>
          <a:lstStyle/>
          <a:p>
            <a:pPr algn="ctr"/>
            <a:r>
              <a:rPr lang="en-US" b="1" dirty="0">
                <a:solidFill>
                  <a:schemeClr val="bg1"/>
                </a:solidFill>
                <a:latin typeface="Aptos" panose="020B0004020202020204" pitchFamily="34" charset="0"/>
                <a:cs typeface="Arial" panose="020B0604020202020204" pitchFamily="34" charset="0"/>
              </a:rPr>
              <a:t>St. Johns County School District</a:t>
            </a:r>
          </a:p>
        </p:txBody>
      </p:sp>
      <p:grpSp>
        <p:nvGrpSpPr>
          <p:cNvPr id="52" name="Group 51">
            <a:extLst>
              <a:ext uri="{FF2B5EF4-FFF2-40B4-BE49-F238E27FC236}">
                <a16:creationId xmlns:a16="http://schemas.microsoft.com/office/drawing/2014/main" id="{81F22B53-13BD-CBE1-41FA-9BE8F81BC4B7}"/>
              </a:ext>
            </a:extLst>
          </p:cNvPr>
          <p:cNvGrpSpPr/>
          <p:nvPr/>
        </p:nvGrpSpPr>
        <p:grpSpPr>
          <a:xfrm>
            <a:off x="444500" y="5353243"/>
            <a:ext cx="11468100" cy="1314044"/>
            <a:chOff x="723289" y="4377604"/>
            <a:chExt cx="10973531" cy="1112744"/>
          </a:xfrm>
        </p:grpSpPr>
        <p:grpSp>
          <p:nvGrpSpPr>
            <p:cNvPr id="22" name="Group 21">
              <a:extLst>
                <a:ext uri="{FF2B5EF4-FFF2-40B4-BE49-F238E27FC236}">
                  <a16:creationId xmlns:a16="http://schemas.microsoft.com/office/drawing/2014/main" id="{372A188F-8774-11B2-9E5F-024E1EBB74D8}"/>
                </a:ext>
              </a:extLst>
            </p:cNvPr>
            <p:cNvGrpSpPr>
              <a:grpSpLocks/>
            </p:cNvGrpSpPr>
            <p:nvPr/>
          </p:nvGrpSpPr>
          <p:grpSpPr>
            <a:xfrm>
              <a:off x="1186450" y="4377604"/>
              <a:ext cx="10510370" cy="1112744"/>
              <a:chOff x="2794878" y="4030470"/>
              <a:chExt cx="6821175" cy="1112744"/>
            </a:xfrm>
          </p:grpSpPr>
          <p:sp>
            <p:nvSpPr>
              <p:cNvPr id="23" name="Freeform 22">
                <a:extLst>
                  <a:ext uri="{FF2B5EF4-FFF2-40B4-BE49-F238E27FC236}">
                    <a16:creationId xmlns:a16="http://schemas.microsoft.com/office/drawing/2014/main" id="{71460281-48BB-E732-58CB-BE9398F5DCF8}"/>
                  </a:ext>
                </a:extLst>
              </p:cNvPr>
              <p:cNvSpPr>
                <a:spLocks/>
              </p:cNvSpPr>
              <p:nvPr/>
            </p:nvSpPr>
            <p:spPr>
              <a:xfrm>
                <a:off x="2794878" y="4030470"/>
                <a:ext cx="3021117" cy="1112744"/>
              </a:xfrm>
              <a:custGeom>
                <a:avLst/>
                <a:gdLst>
                  <a:gd name="connsiteX0" fmla="*/ 0 w 3259872"/>
                  <a:gd name="connsiteY0" fmla="*/ 151553 h 909299"/>
                  <a:gd name="connsiteX1" fmla="*/ 151553 w 3259872"/>
                  <a:gd name="connsiteY1" fmla="*/ 0 h 909299"/>
                  <a:gd name="connsiteX2" fmla="*/ 3108319 w 3259872"/>
                  <a:gd name="connsiteY2" fmla="*/ 0 h 909299"/>
                  <a:gd name="connsiteX3" fmla="*/ 3259872 w 3259872"/>
                  <a:gd name="connsiteY3" fmla="*/ 151553 h 909299"/>
                  <a:gd name="connsiteX4" fmla="*/ 3259872 w 3259872"/>
                  <a:gd name="connsiteY4" fmla="*/ 757746 h 909299"/>
                  <a:gd name="connsiteX5" fmla="*/ 3108319 w 3259872"/>
                  <a:gd name="connsiteY5" fmla="*/ 909299 h 909299"/>
                  <a:gd name="connsiteX6" fmla="*/ 151553 w 3259872"/>
                  <a:gd name="connsiteY6" fmla="*/ 909299 h 909299"/>
                  <a:gd name="connsiteX7" fmla="*/ 0 w 3259872"/>
                  <a:gd name="connsiteY7" fmla="*/ 757746 h 909299"/>
                  <a:gd name="connsiteX8" fmla="*/ 0 w 3259872"/>
                  <a:gd name="connsiteY8" fmla="*/ 151553 h 90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9872" h="909299">
                    <a:moveTo>
                      <a:pt x="3259872" y="757745"/>
                    </a:moveTo>
                    <a:cubicBezTo>
                      <a:pt x="3259872" y="841445"/>
                      <a:pt x="3192019" y="909298"/>
                      <a:pt x="3108319" y="909298"/>
                    </a:cubicBezTo>
                    <a:lnTo>
                      <a:pt x="151553" y="909298"/>
                    </a:lnTo>
                    <a:cubicBezTo>
                      <a:pt x="67853" y="909298"/>
                      <a:pt x="0" y="841445"/>
                      <a:pt x="0" y="757745"/>
                    </a:cubicBezTo>
                    <a:lnTo>
                      <a:pt x="0" y="151554"/>
                    </a:lnTo>
                    <a:cubicBezTo>
                      <a:pt x="0" y="67854"/>
                      <a:pt x="67853" y="1"/>
                      <a:pt x="151553" y="1"/>
                    </a:cubicBezTo>
                    <a:lnTo>
                      <a:pt x="3108319" y="1"/>
                    </a:lnTo>
                    <a:cubicBezTo>
                      <a:pt x="3192019" y="1"/>
                      <a:pt x="3259872" y="67854"/>
                      <a:pt x="3259872" y="151554"/>
                    </a:cubicBezTo>
                    <a:lnTo>
                      <a:pt x="3259872" y="757745"/>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5364" tIns="105349" rIns="158180" bIns="105349" numCol="1" spcCol="1270" anchor="ctr" anchorCtr="0">
                <a:noAutofit/>
              </a:bodyPr>
              <a:lstStyle/>
              <a:p>
                <a:pPr marL="0" lvl="0" indent="0" defTabSz="711200">
                  <a:lnSpc>
                    <a:spcPct val="90000"/>
                  </a:lnSpc>
                  <a:spcBef>
                    <a:spcPct val="0"/>
                  </a:spcBef>
                  <a:spcAft>
                    <a:spcPct val="35000"/>
                  </a:spcAft>
                  <a:buNone/>
                </a:pPr>
                <a:r>
                  <a:rPr lang="en-US" sz="2800" b="1" i="0" kern="1200" dirty="0">
                    <a:solidFill>
                      <a:srgbClr val="99060C"/>
                    </a:solidFill>
                    <a:latin typeface="Aptos" panose="020B0004020202020204" pitchFamily="34" charset="0"/>
                    <a:cs typeface="Arial" panose="020B0604020202020204" pitchFamily="34" charset="0"/>
                  </a:rPr>
                  <a:t>Returned children to in person learning quickly and safely during COVID</a:t>
                </a:r>
              </a:p>
            </p:txBody>
          </p:sp>
          <p:sp>
            <p:nvSpPr>
              <p:cNvPr id="25" name="Freeform 24">
                <a:extLst>
                  <a:ext uri="{FF2B5EF4-FFF2-40B4-BE49-F238E27FC236}">
                    <a16:creationId xmlns:a16="http://schemas.microsoft.com/office/drawing/2014/main" id="{31EA70FB-AE90-47E0-98E4-F355D23AD246}"/>
                  </a:ext>
                </a:extLst>
              </p:cNvPr>
              <p:cNvSpPr>
                <a:spLocks/>
              </p:cNvSpPr>
              <p:nvPr/>
            </p:nvSpPr>
            <p:spPr>
              <a:xfrm>
                <a:off x="6356181" y="4132192"/>
                <a:ext cx="3259872" cy="909300"/>
              </a:xfrm>
              <a:custGeom>
                <a:avLst/>
                <a:gdLst>
                  <a:gd name="connsiteX0" fmla="*/ 0 w 3259872"/>
                  <a:gd name="connsiteY0" fmla="*/ 151553 h 909299"/>
                  <a:gd name="connsiteX1" fmla="*/ 151553 w 3259872"/>
                  <a:gd name="connsiteY1" fmla="*/ 0 h 909299"/>
                  <a:gd name="connsiteX2" fmla="*/ 3108319 w 3259872"/>
                  <a:gd name="connsiteY2" fmla="*/ 0 h 909299"/>
                  <a:gd name="connsiteX3" fmla="*/ 3259872 w 3259872"/>
                  <a:gd name="connsiteY3" fmla="*/ 151553 h 909299"/>
                  <a:gd name="connsiteX4" fmla="*/ 3259872 w 3259872"/>
                  <a:gd name="connsiteY4" fmla="*/ 757746 h 909299"/>
                  <a:gd name="connsiteX5" fmla="*/ 3108319 w 3259872"/>
                  <a:gd name="connsiteY5" fmla="*/ 909299 h 909299"/>
                  <a:gd name="connsiteX6" fmla="*/ 151553 w 3259872"/>
                  <a:gd name="connsiteY6" fmla="*/ 909299 h 909299"/>
                  <a:gd name="connsiteX7" fmla="*/ 0 w 3259872"/>
                  <a:gd name="connsiteY7" fmla="*/ 757746 h 909299"/>
                  <a:gd name="connsiteX8" fmla="*/ 0 w 3259872"/>
                  <a:gd name="connsiteY8" fmla="*/ 151553 h 90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9872" h="909299">
                    <a:moveTo>
                      <a:pt x="3259872" y="757745"/>
                    </a:moveTo>
                    <a:cubicBezTo>
                      <a:pt x="3259872" y="841445"/>
                      <a:pt x="3192019" y="909298"/>
                      <a:pt x="3108319" y="909298"/>
                    </a:cubicBezTo>
                    <a:lnTo>
                      <a:pt x="151553" y="909298"/>
                    </a:lnTo>
                    <a:cubicBezTo>
                      <a:pt x="67853" y="909298"/>
                      <a:pt x="0" y="841445"/>
                      <a:pt x="0" y="757745"/>
                    </a:cubicBezTo>
                    <a:lnTo>
                      <a:pt x="0" y="151554"/>
                    </a:lnTo>
                    <a:cubicBezTo>
                      <a:pt x="0" y="67854"/>
                      <a:pt x="67853" y="1"/>
                      <a:pt x="151553" y="1"/>
                    </a:cubicBezTo>
                    <a:lnTo>
                      <a:pt x="3108319" y="1"/>
                    </a:lnTo>
                    <a:cubicBezTo>
                      <a:pt x="3192019" y="1"/>
                      <a:pt x="3259872" y="67854"/>
                      <a:pt x="3259872" y="151554"/>
                    </a:cubicBezTo>
                    <a:lnTo>
                      <a:pt x="3259872" y="757745"/>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5364" tIns="105349" rIns="158180" bIns="105348" numCol="1" spcCol="1270" anchor="ctr" anchorCtr="0">
                <a:noAutofit/>
              </a:bodyPr>
              <a:lstStyle/>
              <a:p>
                <a:pPr marL="0" lvl="0" indent="0" defTabSz="711200">
                  <a:lnSpc>
                    <a:spcPct val="90000"/>
                  </a:lnSpc>
                  <a:spcBef>
                    <a:spcPct val="0"/>
                  </a:spcBef>
                  <a:spcAft>
                    <a:spcPct val="35000"/>
                  </a:spcAft>
                  <a:buNone/>
                </a:pPr>
                <a:r>
                  <a:rPr lang="en-US" sz="2800" b="1" i="0" kern="1200" dirty="0">
                    <a:solidFill>
                      <a:srgbClr val="99060C"/>
                    </a:solidFill>
                    <a:latin typeface="Aptos" panose="020B0004020202020204" pitchFamily="34" charset="0"/>
                    <a:cs typeface="Arial" panose="020B0604020202020204" pitchFamily="34" charset="0"/>
                  </a:rPr>
                  <a:t>Keep Our Children Safe</a:t>
                </a:r>
              </a:p>
            </p:txBody>
          </p:sp>
        </p:grpSp>
        <p:pic>
          <p:nvPicPr>
            <p:cNvPr id="30" name="Graphic 29" descr="Checkbox Checked with solid fill">
              <a:extLst>
                <a:ext uri="{FF2B5EF4-FFF2-40B4-BE49-F238E27FC236}">
                  <a16:creationId xmlns:a16="http://schemas.microsoft.com/office/drawing/2014/main" id="{99481CE7-B450-E998-84D6-601B082366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289" y="4426973"/>
              <a:ext cx="926322" cy="926322"/>
            </a:xfrm>
            <a:prstGeom prst="rect">
              <a:avLst/>
            </a:prstGeom>
            <a:effectLst/>
          </p:spPr>
        </p:pic>
        <p:pic>
          <p:nvPicPr>
            <p:cNvPr id="31" name="Graphic 30" descr="Checkbox Checked with solid fill">
              <a:extLst>
                <a:ext uri="{FF2B5EF4-FFF2-40B4-BE49-F238E27FC236}">
                  <a16:creationId xmlns:a16="http://schemas.microsoft.com/office/drawing/2014/main" id="{BC5EA303-1CDB-B057-EB37-29E2EB8A1208}"/>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6199494" y="4459607"/>
              <a:ext cx="948740" cy="948740"/>
            </a:xfrm>
            <a:prstGeom prst="rect">
              <a:avLst/>
            </a:prstGeom>
            <a:effectLst/>
          </p:spPr>
        </p:pic>
      </p:grpSp>
      <p:pic>
        <p:nvPicPr>
          <p:cNvPr id="6" name="Picture 5" descr="Two girls standing together smiling&#10;&#10;Description automatically generated">
            <a:extLst>
              <a:ext uri="{FF2B5EF4-FFF2-40B4-BE49-F238E27FC236}">
                <a16:creationId xmlns:a16="http://schemas.microsoft.com/office/drawing/2014/main" id="{4E12DCBE-E6A1-8017-67E0-2DB32B19A636}"/>
              </a:ext>
            </a:extLst>
          </p:cNvPr>
          <p:cNvPicPr>
            <a:picLocks noChangeAspect="1"/>
          </p:cNvPicPr>
          <p:nvPr/>
        </p:nvPicPr>
        <p:blipFill rotWithShape="1">
          <a:blip r:embed="rId6">
            <a:extLst>
              <a:ext uri="{28A0092B-C50C-407E-A947-70E740481C1C}">
                <a14:useLocalDpi xmlns:a14="http://schemas.microsoft.com/office/drawing/2010/main" val="0"/>
              </a:ext>
            </a:extLst>
          </a:blip>
          <a:srcRect l="1920" t="1754" r="1979" b="20342"/>
          <a:stretch/>
        </p:blipFill>
        <p:spPr>
          <a:xfrm>
            <a:off x="4334750" y="1329798"/>
            <a:ext cx="2468880" cy="3749039"/>
          </a:xfrm>
          <a:prstGeom prst="roundRect">
            <a:avLst/>
          </a:prstGeom>
          <a:ln w="9525" cap="sq">
            <a:solidFill>
              <a:srgbClr val="1E4164"/>
            </a:solidFill>
            <a:miter lim="800000"/>
          </a:ln>
          <a:effectLst/>
        </p:spPr>
      </p:pic>
      <p:sp>
        <p:nvSpPr>
          <p:cNvPr id="28" name="TextBox 27">
            <a:extLst>
              <a:ext uri="{FF2B5EF4-FFF2-40B4-BE49-F238E27FC236}">
                <a16:creationId xmlns:a16="http://schemas.microsoft.com/office/drawing/2014/main" id="{044203D0-B3B0-DBCB-A6F5-92AE749CF6BB}"/>
              </a:ext>
            </a:extLst>
          </p:cNvPr>
          <p:cNvSpPr txBox="1"/>
          <p:nvPr/>
        </p:nvSpPr>
        <p:spPr>
          <a:xfrm>
            <a:off x="103660" y="1257704"/>
            <a:ext cx="4115618" cy="2862322"/>
          </a:xfrm>
          <a:prstGeom prst="rect">
            <a:avLst/>
          </a:prstGeom>
          <a:noFill/>
        </p:spPr>
        <p:txBody>
          <a:bodyPr wrap="square" rtlCol="0">
            <a:spAutoFit/>
          </a:bodyPr>
          <a:lstStyle/>
          <a:p>
            <a:pPr marL="457200" indent="-457200">
              <a:spcBef>
                <a:spcPts val="1200"/>
              </a:spcBef>
              <a:spcAft>
                <a:spcPts val="1200"/>
              </a:spcAft>
              <a:buClr>
                <a:srgbClr val="99060C"/>
              </a:buClr>
              <a:buFont typeface="Wingdings" pitchFamily="2" charset="2"/>
              <a:buChar char="Ø"/>
            </a:pPr>
            <a:r>
              <a:rPr lang="en-US" sz="2800" b="1" dirty="0">
                <a:solidFill>
                  <a:srgbClr val="1E4164"/>
                </a:solidFill>
                <a:latin typeface="Aptos" panose="020B0004020202020204" pitchFamily="34" charset="0"/>
              </a:rPr>
              <a:t>“A” grade </a:t>
            </a:r>
            <a:r>
              <a:rPr lang="en-US" sz="2800" b="1">
                <a:solidFill>
                  <a:srgbClr val="1E4164"/>
                </a:solidFill>
                <a:latin typeface="Aptos" panose="020B0004020202020204" pitchFamily="34" charset="0"/>
              </a:rPr>
              <a:t>since 2004</a:t>
            </a:r>
            <a:endParaRPr lang="en-US" sz="2800" b="1" dirty="0">
              <a:solidFill>
                <a:srgbClr val="1E4164"/>
              </a:solidFill>
              <a:latin typeface="Aptos" panose="020B0004020202020204" pitchFamily="34" charset="0"/>
            </a:endParaRPr>
          </a:p>
          <a:p>
            <a:pPr marL="457200" indent="-457200">
              <a:spcBef>
                <a:spcPts val="1200"/>
              </a:spcBef>
              <a:spcAft>
                <a:spcPts val="1200"/>
              </a:spcAft>
              <a:buClr>
                <a:srgbClr val="99060C"/>
              </a:buClr>
              <a:buFont typeface="Wingdings" pitchFamily="2" charset="2"/>
              <a:buChar char="Ø"/>
            </a:pPr>
            <a:r>
              <a:rPr lang="en-US" sz="2800" b="1" dirty="0">
                <a:solidFill>
                  <a:srgbClr val="1E4164"/>
                </a:solidFill>
                <a:latin typeface="Aptos" panose="020B0004020202020204" pitchFamily="34" charset="0"/>
              </a:rPr>
              <a:t>ACT &amp; SAT scores above state &amp; national level</a:t>
            </a:r>
          </a:p>
          <a:p>
            <a:pPr marL="457200" indent="-457200">
              <a:spcBef>
                <a:spcPts val="1200"/>
              </a:spcBef>
              <a:spcAft>
                <a:spcPts val="1200"/>
              </a:spcAft>
              <a:buClr>
                <a:srgbClr val="99060C"/>
              </a:buClr>
              <a:buFont typeface="Wingdings" pitchFamily="2" charset="2"/>
              <a:buChar char="Ø"/>
            </a:pPr>
            <a:r>
              <a:rPr lang="en-US" sz="2800" b="1" dirty="0">
                <a:solidFill>
                  <a:srgbClr val="1E4164"/>
                </a:solidFill>
                <a:latin typeface="Aptos" panose="020B0004020202020204" pitchFamily="34" charset="0"/>
              </a:rPr>
              <a:t>94% graduation rate</a:t>
            </a:r>
          </a:p>
        </p:txBody>
      </p:sp>
      <p:sp>
        <p:nvSpPr>
          <p:cNvPr id="29" name="TextBox 28">
            <a:extLst>
              <a:ext uri="{FF2B5EF4-FFF2-40B4-BE49-F238E27FC236}">
                <a16:creationId xmlns:a16="http://schemas.microsoft.com/office/drawing/2014/main" id="{D4601162-BC71-15B5-F6BF-8FC5D2833534}"/>
              </a:ext>
            </a:extLst>
          </p:cNvPr>
          <p:cNvSpPr txBox="1"/>
          <p:nvPr/>
        </p:nvSpPr>
        <p:spPr>
          <a:xfrm>
            <a:off x="7266443" y="1257704"/>
            <a:ext cx="4857372" cy="4154984"/>
          </a:xfrm>
          <a:prstGeom prst="rect">
            <a:avLst/>
          </a:prstGeom>
          <a:noFill/>
        </p:spPr>
        <p:txBody>
          <a:bodyPr wrap="square" rtlCol="0">
            <a:spAutoFit/>
          </a:bodyPr>
          <a:lstStyle/>
          <a:p>
            <a:pPr marL="457200" indent="-457200">
              <a:spcBef>
                <a:spcPts val="1200"/>
              </a:spcBef>
              <a:spcAft>
                <a:spcPts val="1200"/>
              </a:spcAft>
              <a:buClr>
                <a:srgbClr val="99060C"/>
              </a:buClr>
              <a:buFont typeface="Wingdings" pitchFamily="2" charset="2"/>
              <a:buChar char="Ø"/>
            </a:pPr>
            <a:r>
              <a:rPr lang="en-US" sz="2800" b="1" dirty="0">
                <a:solidFill>
                  <a:srgbClr val="1E4164"/>
                </a:solidFill>
                <a:latin typeface="Aptos" panose="020B0004020202020204" pitchFamily="34" charset="0"/>
              </a:rPr>
              <a:t>Certificate of Excellence in financial reporting  2016 – 2023</a:t>
            </a:r>
          </a:p>
          <a:p>
            <a:pPr marL="457200" indent="-457200">
              <a:spcBef>
                <a:spcPts val="1200"/>
              </a:spcBef>
              <a:spcAft>
                <a:spcPts val="1200"/>
              </a:spcAft>
              <a:buClr>
                <a:srgbClr val="99060C"/>
              </a:buClr>
              <a:buFont typeface="Wingdings" pitchFamily="2" charset="2"/>
              <a:buChar char="Ø"/>
            </a:pPr>
            <a:r>
              <a:rPr lang="en-US" sz="2800" b="1" dirty="0">
                <a:solidFill>
                  <a:srgbClr val="1E4164"/>
                </a:solidFill>
                <a:latin typeface="Aptos" panose="020B0004020202020204" pitchFamily="34" charset="0"/>
              </a:rPr>
              <a:t>97% of ALL funds are spent in schools</a:t>
            </a:r>
          </a:p>
          <a:p>
            <a:pPr marL="457200" indent="-457200">
              <a:spcBef>
                <a:spcPts val="1200"/>
              </a:spcBef>
              <a:spcAft>
                <a:spcPts val="1200"/>
              </a:spcAft>
              <a:buClr>
                <a:srgbClr val="99060C"/>
              </a:buClr>
              <a:buFont typeface="Wingdings" pitchFamily="2" charset="2"/>
              <a:buChar char="Ø"/>
            </a:pPr>
            <a:r>
              <a:rPr lang="en-US" sz="2800" b="1" dirty="0">
                <a:solidFill>
                  <a:srgbClr val="1E4164"/>
                </a:solidFill>
                <a:latin typeface="Aptos" panose="020B0004020202020204" pitchFamily="34" charset="0"/>
              </a:rPr>
              <a:t>$77M cost avoidance with comprehensive energy management plan</a:t>
            </a:r>
          </a:p>
        </p:txBody>
      </p:sp>
    </p:spTree>
    <p:extLst>
      <p:ext uri="{BB962C8B-B14F-4D97-AF65-F5344CB8AC3E}">
        <p14:creationId xmlns:p14="http://schemas.microsoft.com/office/powerpoint/2010/main" val="247276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DBEBE">
            <a:alpha val="50000"/>
          </a:srgbClr>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20C4E3C-1863-0CFF-C3B5-3FEEDC370386}"/>
              </a:ext>
            </a:extLst>
          </p:cNvPr>
          <p:cNvSpPr/>
          <p:nvPr/>
        </p:nvSpPr>
        <p:spPr>
          <a:xfrm>
            <a:off x="0" y="5892193"/>
            <a:ext cx="12192000" cy="9658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BC61F0-25C9-2B34-E354-6666851351E2}"/>
              </a:ext>
            </a:extLst>
          </p:cNvPr>
          <p:cNvSpPr/>
          <p:nvPr/>
        </p:nvSpPr>
        <p:spPr>
          <a:xfrm rot="5400000">
            <a:off x="5448656" y="-5448657"/>
            <a:ext cx="1294687" cy="12192001"/>
          </a:xfrm>
          <a:prstGeom prst="rect">
            <a:avLst/>
          </a:prstGeom>
          <a:solidFill>
            <a:srgbClr val="9906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logo for a city&#10;&#10;Description automatically generated">
            <a:extLst>
              <a:ext uri="{FF2B5EF4-FFF2-40B4-BE49-F238E27FC236}">
                <a16:creationId xmlns:a16="http://schemas.microsoft.com/office/drawing/2014/main" id="{F73F7708-0CF6-C13D-F284-39DCED3CCE83}"/>
              </a:ext>
            </a:extLst>
          </p:cNvPr>
          <p:cNvPicPr>
            <a:picLocks noChangeAspect="1"/>
          </p:cNvPicPr>
          <p:nvPr/>
        </p:nvPicPr>
        <p:blipFill>
          <a:blip r:embed="rId3"/>
          <a:stretch>
            <a:fillRect/>
          </a:stretch>
        </p:blipFill>
        <p:spPr>
          <a:xfrm>
            <a:off x="2184401" y="1620967"/>
            <a:ext cx="2946576" cy="2796079"/>
          </a:xfrm>
          <a:prstGeom prst="roundRect">
            <a:avLst/>
          </a:prstGeom>
          <a:ln>
            <a:solidFill>
              <a:srgbClr val="1E4164"/>
            </a:solidFill>
          </a:ln>
        </p:spPr>
      </p:pic>
      <p:sp>
        <p:nvSpPr>
          <p:cNvPr id="13" name="TextBox 12">
            <a:extLst>
              <a:ext uri="{FF2B5EF4-FFF2-40B4-BE49-F238E27FC236}">
                <a16:creationId xmlns:a16="http://schemas.microsoft.com/office/drawing/2014/main" id="{8BA326DE-3954-D504-B7BF-1D2059137052}"/>
              </a:ext>
            </a:extLst>
          </p:cNvPr>
          <p:cNvSpPr txBox="1"/>
          <p:nvPr/>
        </p:nvSpPr>
        <p:spPr>
          <a:xfrm>
            <a:off x="6324331" y="4630309"/>
            <a:ext cx="4388477" cy="1815882"/>
          </a:xfrm>
          <a:prstGeom prst="rect">
            <a:avLst/>
          </a:prstGeom>
          <a:noFill/>
        </p:spPr>
        <p:txBody>
          <a:bodyPr wrap="square" rtlCol="0">
            <a:spAutoFit/>
          </a:bodyPr>
          <a:lstStyle/>
          <a:p>
            <a:pPr algn="ctr"/>
            <a:r>
              <a:rPr lang="en-US" sz="2800" b="1" dirty="0">
                <a:solidFill>
                  <a:srgbClr val="1E4164"/>
                </a:solidFill>
                <a:latin typeface="Aptos" panose="020B0004020202020204" pitchFamily="34" charset="0"/>
                <a:cs typeface="Arial" panose="020B0604020202020204" pitchFamily="34" charset="0"/>
              </a:rPr>
              <a:t>Students</a:t>
            </a:r>
          </a:p>
          <a:p>
            <a:pPr algn="ctr"/>
            <a:r>
              <a:rPr lang="en-US" sz="2400" b="1" dirty="0">
                <a:solidFill>
                  <a:srgbClr val="1E4164"/>
                </a:solidFill>
                <a:latin typeface="Aptos" panose="020B0004020202020204" pitchFamily="34" charset="0"/>
                <a:cs typeface="Arial" panose="020B0604020202020204" pitchFamily="34" charset="0"/>
              </a:rPr>
              <a:t>23,273 in 2005</a:t>
            </a:r>
          </a:p>
          <a:p>
            <a:pPr algn="ctr"/>
            <a:r>
              <a:rPr lang="en-US" sz="2400" b="1" dirty="0">
                <a:solidFill>
                  <a:srgbClr val="1E4164"/>
                </a:solidFill>
                <a:latin typeface="Aptos" panose="020B0004020202020204" pitchFamily="34" charset="0"/>
                <a:cs typeface="Arial" panose="020B0604020202020204" pitchFamily="34" charset="0"/>
              </a:rPr>
              <a:t>51,826 in 2023</a:t>
            </a:r>
          </a:p>
          <a:p>
            <a:pPr algn="ctr"/>
            <a:endParaRPr lang="en-US" b="1" dirty="0">
              <a:solidFill>
                <a:srgbClr val="1E4164"/>
              </a:solidFill>
              <a:latin typeface="Aptos" panose="020B0004020202020204" pitchFamily="34" charset="0"/>
              <a:cs typeface="Arial" panose="020B0604020202020204" pitchFamily="34" charset="0"/>
            </a:endParaRPr>
          </a:p>
          <a:p>
            <a:pPr algn="ctr"/>
            <a:endParaRPr lang="en-US" b="1" dirty="0">
              <a:solidFill>
                <a:srgbClr val="1E4164"/>
              </a:solidFill>
              <a:latin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AAE6E18-CDA8-26DF-6D81-DCB7CDDD5550}"/>
              </a:ext>
            </a:extLst>
          </p:cNvPr>
          <p:cNvSpPr txBox="1"/>
          <p:nvPr/>
        </p:nvSpPr>
        <p:spPr>
          <a:xfrm>
            <a:off x="0" y="121824"/>
            <a:ext cx="12192000" cy="1077218"/>
          </a:xfrm>
          <a:prstGeom prst="rect">
            <a:avLst/>
          </a:prstGeom>
          <a:noFill/>
        </p:spPr>
        <p:txBody>
          <a:bodyPr wrap="square" rtlCol="0">
            <a:spAutoFit/>
          </a:bodyPr>
          <a:lstStyle/>
          <a:p>
            <a:pPr algn="ctr"/>
            <a:r>
              <a:rPr lang="en-US" sz="3200" b="1" dirty="0">
                <a:solidFill>
                  <a:schemeClr val="bg1"/>
                </a:solidFill>
                <a:latin typeface="Aptos" panose="020B0004020202020204" pitchFamily="34" charset="0"/>
              </a:rPr>
              <a:t>St. Johns County has DOUBLED in population </a:t>
            </a:r>
          </a:p>
          <a:p>
            <a:pPr algn="ctr"/>
            <a:r>
              <a:rPr lang="en-US" sz="3200" b="1" dirty="0">
                <a:solidFill>
                  <a:schemeClr val="bg1"/>
                </a:solidFill>
                <a:latin typeface="Aptos" panose="020B0004020202020204" pitchFamily="34" charset="0"/>
              </a:rPr>
              <a:t>over the last 18 years. </a:t>
            </a:r>
          </a:p>
        </p:txBody>
      </p:sp>
      <p:sp>
        <p:nvSpPr>
          <p:cNvPr id="10" name="TextBox 9">
            <a:extLst>
              <a:ext uri="{FF2B5EF4-FFF2-40B4-BE49-F238E27FC236}">
                <a16:creationId xmlns:a16="http://schemas.microsoft.com/office/drawing/2014/main" id="{42211F91-6F90-80A5-16BF-0EC081CD5BBF}"/>
              </a:ext>
            </a:extLst>
          </p:cNvPr>
          <p:cNvSpPr txBox="1"/>
          <p:nvPr/>
        </p:nvSpPr>
        <p:spPr>
          <a:xfrm>
            <a:off x="1707524" y="4630309"/>
            <a:ext cx="3900329" cy="1261884"/>
          </a:xfrm>
          <a:prstGeom prst="rect">
            <a:avLst/>
          </a:prstGeom>
          <a:noFill/>
        </p:spPr>
        <p:txBody>
          <a:bodyPr wrap="square">
            <a:spAutoFit/>
          </a:bodyPr>
          <a:lstStyle/>
          <a:p>
            <a:pPr algn="ctr"/>
            <a:r>
              <a:rPr lang="en-US" sz="2800" b="1" dirty="0">
                <a:solidFill>
                  <a:srgbClr val="1E4164"/>
                </a:solidFill>
                <a:latin typeface="Aptos" panose="020B0004020202020204" pitchFamily="34" charset="0"/>
                <a:cs typeface="Arial" panose="020B0604020202020204" pitchFamily="34" charset="0"/>
              </a:rPr>
              <a:t>Residents</a:t>
            </a:r>
          </a:p>
          <a:p>
            <a:pPr algn="ctr"/>
            <a:r>
              <a:rPr lang="en-US" sz="2400" b="1" dirty="0">
                <a:solidFill>
                  <a:srgbClr val="1E4164"/>
                </a:solidFill>
                <a:latin typeface="Aptos" panose="020B0004020202020204" pitchFamily="34" charset="0"/>
                <a:cs typeface="Arial" panose="020B0604020202020204" pitchFamily="34" charset="0"/>
              </a:rPr>
              <a:t>160,266 in 2005</a:t>
            </a:r>
          </a:p>
          <a:p>
            <a:pPr algn="ctr"/>
            <a:r>
              <a:rPr lang="en-US" sz="2400" b="1" dirty="0">
                <a:solidFill>
                  <a:srgbClr val="1E4164"/>
                </a:solidFill>
                <a:latin typeface="Aptos" panose="020B0004020202020204" pitchFamily="34" charset="0"/>
                <a:cs typeface="Arial" panose="020B0604020202020204" pitchFamily="34" charset="0"/>
              </a:rPr>
              <a:t>320,110 in 2023</a:t>
            </a:r>
          </a:p>
        </p:txBody>
      </p:sp>
      <mc:AlternateContent xmlns:mc="http://schemas.openxmlformats.org/markup-compatibility/2006" xmlns:p14="http://schemas.microsoft.com/office/powerpoint/2010/main">
        <mc:Choice Requires="p14">
          <p:contentPart p14:bwMode="auto" r:id="rId4">
            <p14:nvContentPartPr>
              <p14:cNvPr id="28" name="Ink 27">
                <a:extLst>
                  <a:ext uri="{FF2B5EF4-FFF2-40B4-BE49-F238E27FC236}">
                    <a16:creationId xmlns:a16="http://schemas.microsoft.com/office/drawing/2014/main" id="{37535C09-DC2E-189D-CFF6-EF6EF45CED2B}"/>
                  </a:ext>
                </a:extLst>
              </p14:cNvPr>
              <p14:cNvContentPartPr/>
              <p14:nvPr/>
            </p14:nvContentPartPr>
            <p14:xfrm>
              <a:off x="-666980" y="31860"/>
              <a:ext cx="360" cy="360"/>
            </p14:xfrm>
          </p:contentPart>
        </mc:Choice>
        <mc:Fallback xmlns="">
          <p:pic>
            <p:nvPicPr>
              <p:cNvPr id="28" name="Ink 27">
                <a:extLst>
                  <a:ext uri="{FF2B5EF4-FFF2-40B4-BE49-F238E27FC236}">
                    <a16:creationId xmlns:a16="http://schemas.microsoft.com/office/drawing/2014/main" id="{37535C09-DC2E-189D-CFF6-EF6EF45CED2B}"/>
                  </a:ext>
                </a:extLst>
              </p:cNvPr>
              <p:cNvPicPr/>
              <p:nvPr/>
            </p:nvPicPr>
            <p:blipFill>
              <a:blip r:embed="rId5"/>
              <a:stretch>
                <a:fillRect/>
              </a:stretch>
            </p:blipFill>
            <p:spPr>
              <a:xfrm>
                <a:off x="-675980" y="232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D38D254E-774F-05DE-BF6E-84A31EEACE30}"/>
                  </a:ext>
                </a:extLst>
              </p14:cNvPr>
              <p14:cNvContentPartPr/>
              <p14:nvPr/>
            </p14:nvContentPartPr>
            <p14:xfrm>
              <a:off x="-432620" y="791100"/>
              <a:ext cx="360" cy="360"/>
            </p14:xfrm>
          </p:contentPart>
        </mc:Choice>
        <mc:Fallback xmlns="">
          <p:pic>
            <p:nvPicPr>
              <p:cNvPr id="29" name="Ink 28">
                <a:extLst>
                  <a:ext uri="{FF2B5EF4-FFF2-40B4-BE49-F238E27FC236}">
                    <a16:creationId xmlns:a16="http://schemas.microsoft.com/office/drawing/2014/main" id="{D38D254E-774F-05DE-BF6E-84A31EEACE30}"/>
                  </a:ext>
                </a:extLst>
              </p:cNvPr>
              <p:cNvPicPr/>
              <p:nvPr/>
            </p:nvPicPr>
            <p:blipFill>
              <a:blip r:embed="rId5"/>
              <a:stretch>
                <a:fillRect/>
              </a:stretch>
            </p:blipFill>
            <p:spPr>
              <a:xfrm>
                <a:off x="-441620" y="782100"/>
                <a:ext cx="18000" cy="18000"/>
              </a:xfrm>
              <a:prstGeom prst="rect">
                <a:avLst/>
              </a:prstGeom>
            </p:spPr>
          </p:pic>
        </mc:Fallback>
      </mc:AlternateContent>
      <p:sp>
        <p:nvSpPr>
          <p:cNvPr id="34" name="TextBox 33">
            <a:extLst>
              <a:ext uri="{FF2B5EF4-FFF2-40B4-BE49-F238E27FC236}">
                <a16:creationId xmlns:a16="http://schemas.microsoft.com/office/drawing/2014/main" id="{DE86CCA4-1543-1D6B-6F83-17F5F1BE7860}"/>
              </a:ext>
            </a:extLst>
          </p:cNvPr>
          <p:cNvSpPr txBox="1"/>
          <p:nvPr/>
        </p:nvSpPr>
        <p:spPr>
          <a:xfrm>
            <a:off x="1430092" y="6061470"/>
            <a:ext cx="9331816" cy="584775"/>
          </a:xfrm>
          <a:prstGeom prst="rect">
            <a:avLst/>
          </a:prstGeom>
          <a:noFill/>
        </p:spPr>
        <p:txBody>
          <a:bodyPr wrap="square">
            <a:spAutoFit/>
          </a:bodyPr>
          <a:lstStyle/>
          <a:p>
            <a:pPr algn="ctr"/>
            <a:r>
              <a:rPr lang="en-US" sz="3200" b="1" dirty="0">
                <a:solidFill>
                  <a:srgbClr val="99060C"/>
                </a:solidFill>
                <a:latin typeface="Aptos" panose="020B0004020202020204" pitchFamily="34" charset="0"/>
              </a:rPr>
              <a:t>So have the number of students in our schools. </a:t>
            </a:r>
          </a:p>
        </p:txBody>
      </p:sp>
      <p:pic>
        <p:nvPicPr>
          <p:cNvPr id="6" name="Picture 5">
            <a:extLst>
              <a:ext uri="{FF2B5EF4-FFF2-40B4-BE49-F238E27FC236}">
                <a16:creationId xmlns:a16="http://schemas.microsoft.com/office/drawing/2014/main" id="{DFC25113-93AF-E092-3F8B-ACCB41148183}"/>
              </a:ext>
            </a:extLst>
          </p:cNvPr>
          <p:cNvPicPr>
            <a:picLocks noChangeAspect="1"/>
          </p:cNvPicPr>
          <p:nvPr/>
        </p:nvPicPr>
        <p:blipFill rotWithShape="1">
          <a:blip r:embed="rId7"/>
          <a:srcRect l="17634" t="25962" r="19824" b="30932"/>
          <a:stretch/>
        </p:blipFill>
        <p:spPr>
          <a:xfrm>
            <a:off x="6816949" y="1620967"/>
            <a:ext cx="2946575" cy="2796079"/>
          </a:xfrm>
          <a:prstGeom prst="roundRect">
            <a:avLst/>
          </a:prstGeom>
          <a:solidFill>
            <a:schemeClr val="bg1"/>
          </a:solidFill>
          <a:ln>
            <a:solidFill>
              <a:srgbClr val="1E4164"/>
            </a:solidFill>
          </a:ln>
        </p:spPr>
      </p:pic>
    </p:spTree>
    <p:extLst>
      <p:ext uri="{BB962C8B-B14F-4D97-AF65-F5344CB8AC3E}">
        <p14:creationId xmlns:p14="http://schemas.microsoft.com/office/powerpoint/2010/main" val="724481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DBEBE">
            <a:alpha val="50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ED4A79-9E9D-59CA-2D12-7C076694BE04}"/>
              </a:ext>
            </a:extLst>
          </p:cNvPr>
          <p:cNvSpPr/>
          <p:nvPr/>
        </p:nvSpPr>
        <p:spPr>
          <a:xfrm>
            <a:off x="0" y="5892193"/>
            <a:ext cx="12192000" cy="9658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86A922-466E-46A5-3093-AEAF99EF6A93}"/>
              </a:ext>
            </a:extLst>
          </p:cNvPr>
          <p:cNvSpPr/>
          <p:nvPr/>
        </p:nvSpPr>
        <p:spPr>
          <a:xfrm>
            <a:off x="0" y="0"/>
            <a:ext cx="12192000" cy="1000125"/>
          </a:xfrm>
          <a:prstGeom prst="rect">
            <a:avLst/>
          </a:prstGeom>
          <a:solidFill>
            <a:srgbClr val="1E41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D4E8A51-4DDE-E6FA-8630-699A4798936A}"/>
              </a:ext>
            </a:extLst>
          </p:cNvPr>
          <p:cNvSpPr txBox="1"/>
          <p:nvPr/>
        </p:nvSpPr>
        <p:spPr>
          <a:xfrm>
            <a:off x="0" y="176896"/>
            <a:ext cx="12192000" cy="646331"/>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ptos" panose="020B0004020202020204" pitchFamily="34" charset="0"/>
                <a:cs typeface="Arial" panose="020B0604020202020204" pitchFamily="34" charset="0"/>
              </a:rPr>
              <a:t>There are TWO school funding silos</a:t>
            </a:r>
          </a:p>
        </p:txBody>
      </p:sp>
      <p:grpSp>
        <p:nvGrpSpPr>
          <p:cNvPr id="38" name="Group 37">
            <a:extLst>
              <a:ext uri="{FF2B5EF4-FFF2-40B4-BE49-F238E27FC236}">
                <a16:creationId xmlns:a16="http://schemas.microsoft.com/office/drawing/2014/main" id="{F76AD681-9105-EC6B-4FBA-B4AAFC7FDAF4}"/>
              </a:ext>
            </a:extLst>
          </p:cNvPr>
          <p:cNvGrpSpPr/>
          <p:nvPr/>
        </p:nvGrpSpPr>
        <p:grpSpPr>
          <a:xfrm>
            <a:off x="475006" y="1183495"/>
            <a:ext cx="11241987" cy="4553422"/>
            <a:chOff x="475006" y="1834965"/>
            <a:chExt cx="11241987" cy="4716306"/>
          </a:xfrm>
        </p:grpSpPr>
        <p:grpSp>
          <p:nvGrpSpPr>
            <p:cNvPr id="33" name="Group 32">
              <a:extLst>
                <a:ext uri="{FF2B5EF4-FFF2-40B4-BE49-F238E27FC236}">
                  <a16:creationId xmlns:a16="http://schemas.microsoft.com/office/drawing/2014/main" id="{AA433237-4A79-5317-D1F1-AB09C225D161}"/>
                </a:ext>
              </a:extLst>
            </p:cNvPr>
            <p:cNvGrpSpPr/>
            <p:nvPr/>
          </p:nvGrpSpPr>
          <p:grpSpPr>
            <a:xfrm>
              <a:off x="475006" y="1834965"/>
              <a:ext cx="11241987" cy="4047389"/>
              <a:chOff x="562208" y="1141006"/>
              <a:chExt cx="11115853" cy="5001403"/>
            </a:xfrm>
          </p:grpSpPr>
          <p:grpSp>
            <p:nvGrpSpPr>
              <p:cNvPr id="7" name="Group 6">
                <a:extLst>
                  <a:ext uri="{FF2B5EF4-FFF2-40B4-BE49-F238E27FC236}">
                    <a16:creationId xmlns:a16="http://schemas.microsoft.com/office/drawing/2014/main" id="{0EDC187E-48BB-4800-F2B2-46BED0A0C9C6}"/>
                  </a:ext>
                </a:extLst>
              </p:cNvPr>
              <p:cNvGrpSpPr>
                <a:grpSpLocks/>
              </p:cNvGrpSpPr>
              <p:nvPr/>
            </p:nvGrpSpPr>
            <p:grpSpPr>
              <a:xfrm>
                <a:off x="562209" y="1141006"/>
                <a:ext cx="11115852" cy="5001403"/>
                <a:chOff x="562209" y="1129357"/>
                <a:chExt cx="11115852" cy="5001403"/>
              </a:xfrm>
            </p:grpSpPr>
            <p:sp>
              <p:nvSpPr>
                <p:cNvPr id="8" name="Freeform 7">
                  <a:extLst>
                    <a:ext uri="{FF2B5EF4-FFF2-40B4-BE49-F238E27FC236}">
                      <a16:creationId xmlns:a16="http://schemas.microsoft.com/office/drawing/2014/main" id="{E02A29B6-18E7-00B1-6F97-C99C02953A72}"/>
                    </a:ext>
                  </a:extLst>
                </p:cNvPr>
                <p:cNvSpPr>
                  <a:spLocks/>
                </p:cNvSpPr>
                <p:nvPr/>
              </p:nvSpPr>
              <p:spPr>
                <a:xfrm>
                  <a:off x="562209" y="2453833"/>
                  <a:ext cx="5194298" cy="3676927"/>
                </a:xfrm>
                <a:custGeom>
                  <a:avLst/>
                  <a:gdLst>
                    <a:gd name="connsiteX0" fmla="*/ 0 w 5194298"/>
                    <a:gd name="connsiteY0" fmla="*/ 0 h 3676927"/>
                    <a:gd name="connsiteX1" fmla="*/ 5194298 w 5194298"/>
                    <a:gd name="connsiteY1" fmla="*/ 0 h 3676927"/>
                    <a:gd name="connsiteX2" fmla="*/ 5194298 w 5194298"/>
                    <a:gd name="connsiteY2" fmla="*/ 3676927 h 3676927"/>
                    <a:gd name="connsiteX3" fmla="*/ 0 w 5194298"/>
                    <a:gd name="connsiteY3" fmla="*/ 3676927 h 3676927"/>
                    <a:gd name="connsiteX4" fmla="*/ 0 w 5194298"/>
                    <a:gd name="connsiteY4" fmla="*/ 0 h 367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298" h="3676927">
                      <a:moveTo>
                        <a:pt x="0" y="0"/>
                      </a:moveTo>
                      <a:lnTo>
                        <a:pt x="5194298" y="0"/>
                      </a:lnTo>
                      <a:lnTo>
                        <a:pt x="5194298" y="3676927"/>
                      </a:lnTo>
                      <a:lnTo>
                        <a:pt x="0" y="3676927"/>
                      </a:lnTo>
                      <a:lnTo>
                        <a:pt x="0" y="0"/>
                      </a:lnTo>
                      <a:close/>
                    </a:path>
                  </a:pathLst>
                </a:custGeom>
                <a:solidFill>
                  <a:srgbClr val="1E4164"/>
                </a:solidFill>
                <a:ln>
                  <a:no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algn="ctr" defTabSz="1066800">
                    <a:lnSpc>
                      <a:spcPct val="100000"/>
                    </a:lnSpc>
                    <a:spcBef>
                      <a:spcPct val="0"/>
                    </a:spcBef>
                    <a:spcAft>
                      <a:spcPts val="600"/>
                    </a:spcAft>
                    <a:buClrTx/>
                    <a:buSzPts val="1000"/>
                  </a:pPr>
                  <a:endParaRPr lang="en-US" sz="2400" b="0" i="0" u="none" kern="1200" dirty="0">
                    <a:solidFill>
                      <a:schemeClr val="bg1"/>
                    </a:solidFill>
                    <a:latin typeface="Aptos" panose="020B0004020202020204" pitchFamily="34" charset="0"/>
                    <a:cs typeface="Arial Narrow" panose="020B0604020202020204" pitchFamily="34" charset="0"/>
                  </a:endParaRPr>
                </a:p>
              </p:txBody>
            </p:sp>
            <p:sp>
              <p:nvSpPr>
                <p:cNvPr id="9" name="Freeform 8">
                  <a:extLst>
                    <a:ext uri="{FF2B5EF4-FFF2-40B4-BE49-F238E27FC236}">
                      <a16:creationId xmlns:a16="http://schemas.microsoft.com/office/drawing/2014/main" id="{3DE58D03-F21E-4DCA-5F1B-ED07139DAC03}"/>
                    </a:ext>
                  </a:extLst>
                </p:cNvPr>
                <p:cNvSpPr>
                  <a:spLocks/>
                </p:cNvSpPr>
                <p:nvPr/>
              </p:nvSpPr>
              <p:spPr>
                <a:xfrm>
                  <a:off x="6483763" y="1129357"/>
                  <a:ext cx="5194298" cy="1324476"/>
                </a:xfrm>
                <a:custGeom>
                  <a:avLst/>
                  <a:gdLst>
                    <a:gd name="connsiteX0" fmla="*/ 0 w 5194298"/>
                    <a:gd name="connsiteY0" fmla="*/ 0 h 1641600"/>
                    <a:gd name="connsiteX1" fmla="*/ 5194298 w 5194298"/>
                    <a:gd name="connsiteY1" fmla="*/ 0 h 1641600"/>
                    <a:gd name="connsiteX2" fmla="*/ 5194298 w 5194298"/>
                    <a:gd name="connsiteY2" fmla="*/ 1641600 h 1641600"/>
                    <a:gd name="connsiteX3" fmla="*/ 0 w 5194298"/>
                    <a:gd name="connsiteY3" fmla="*/ 1641600 h 1641600"/>
                    <a:gd name="connsiteX4" fmla="*/ 0 w 5194298"/>
                    <a:gd name="connsiteY4" fmla="*/ 0 h 16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298" h="1641600">
                      <a:moveTo>
                        <a:pt x="0" y="0"/>
                      </a:moveTo>
                      <a:lnTo>
                        <a:pt x="5194298" y="0"/>
                      </a:lnTo>
                      <a:lnTo>
                        <a:pt x="5194298" y="1641600"/>
                      </a:lnTo>
                      <a:lnTo>
                        <a:pt x="0" y="1641600"/>
                      </a:lnTo>
                      <a:lnTo>
                        <a:pt x="0" y="0"/>
                      </a:lnTo>
                      <a:close/>
                    </a:path>
                  </a:pathLst>
                </a:custGeom>
                <a:solidFill>
                  <a:srgbClr val="99060C"/>
                </a:solidFill>
                <a:ln>
                  <a:noFill/>
                </a:ln>
              </p:spPr>
              <p:style>
                <a:lnRef idx="1">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ClrTx/>
                    <a:buSzPts val="1000"/>
                    <a:buFont typeface="Symbol" panose="05050102010706020507" pitchFamily="18" charset="2"/>
                    <a:buNone/>
                  </a:pPr>
                  <a:r>
                    <a:rPr kumimoji="0" lang="en-US" sz="3600" b="1" i="0" strike="noStrike" kern="1200"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Narrow" panose="020B0604020202020204" pitchFamily="34" charset="0"/>
                    </a:rPr>
                    <a:t>Operating Budget</a:t>
                  </a:r>
                  <a:endParaRPr lang="en-US" sz="3600" b="1" i="0" kern="1200" dirty="0">
                    <a:solidFill>
                      <a:schemeClr val="bg1"/>
                    </a:solidFill>
                    <a:latin typeface="Aptos" panose="020B0004020202020204" pitchFamily="34" charset="0"/>
                    <a:cs typeface="Arial Narrow" panose="020B0604020202020204" pitchFamily="34" charset="0"/>
                  </a:endParaRPr>
                </a:p>
              </p:txBody>
            </p:sp>
            <p:sp>
              <p:nvSpPr>
                <p:cNvPr id="10" name="Freeform 9">
                  <a:extLst>
                    <a:ext uri="{FF2B5EF4-FFF2-40B4-BE49-F238E27FC236}">
                      <a16:creationId xmlns:a16="http://schemas.microsoft.com/office/drawing/2014/main" id="{9EBFBBC6-C33F-E160-0B11-4A023221EC86}"/>
                    </a:ext>
                  </a:extLst>
                </p:cNvPr>
                <p:cNvSpPr>
                  <a:spLocks/>
                </p:cNvSpPr>
                <p:nvPr/>
              </p:nvSpPr>
              <p:spPr>
                <a:xfrm>
                  <a:off x="6483763" y="2453832"/>
                  <a:ext cx="5194298" cy="3676927"/>
                </a:xfrm>
                <a:custGeom>
                  <a:avLst/>
                  <a:gdLst>
                    <a:gd name="connsiteX0" fmla="*/ 0 w 5194298"/>
                    <a:gd name="connsiteY0" fmla="*/ 0 h 3676927"/>
                    <a:gd name="connsiteX1" fmla="*/ 5194298 w 5194298"/>
                    <a:gd name="connsiteY1" fmla="*/ 0 h 3676927"/>
                    <a:gd name="connsiteX2" fmla="*/ 5194298 w 5194298"/>
                    <a:gd name="connsiteY2" fmla="*/ 3676927 h 3676927"/>
                    <a:gd name="connsiteX3" fmla="*/ 0 w 5194298"/>
                    <a:gd name="connsiteY3" fmla="*/ 3676927 h 3676927"/>
                    <a:gd name="connsiteX4" fmla="*/ 0 w 5194298"/>
                    <a:gd name="connsiteY4" fmla="*/ 0 h 367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298" h="3676927">
                      <a:moveTo>
                        <a:pt x="0" y="0"/>
                      </a:moveTo>
                      <a:lnTo>
                        <a:pt x="5194298" y="0"/>
                      </a:lnTo>
                      <a:lnTo>
                        <a:pt x="5194298" y="3676927"/>
                      </a:lnTo>
                      <a:lnTo>
                        <a:pt x="0" y="3676927"/>
                      </a:lnTo>
                      <a:lnTo>
                        <a:pt x="0" y="0"/>
                      </a:lnTo>
                      <a:close/>
                    </a:path>
                  </a:pathLst>
                </a:custGeom>
                <a:solidFill>
                  <a:srgbClr val="1E4164"/>
                </a:solidFill>
                <a:ln>
                  <a:no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algn="ctr" defTabSz="1066800">
                    <a:lnSpc>
                      <a:spcPct val="100000"/>
                    </a:lnSpc>
                    <a:spcBef>
                      <a:spcPct val="0"/>
                    </a:spcBef>
                    <a:spcAft>
                      <a:spcPts val="600"/>
                    </a:spcAft>
                    <a:buClrTx/>
                    <a:buSzPts val="1000"/>
                  </a:pPr>
                  <a:endParaRPr lang="en-US" sz="2400" b="0" i="0" u="none" kern="1200" dirty="0">
                    <a:solidFill>
                      <a:schemeClr val="bg1"/>
                    </a:solidFill>
                    <a:latin typeface="Aptos" panose="020B0004020202020204" pitchFamily="34" charset="0"/>
                    <a:cs typeface="Arial Narrow" panose="020B0604020202020204" pitchFamily="34" charset="0"/>
                  </a:endParaRPr>
                </a:p>
              </p:txBody>
            </p:sp>
          </p:grpSp>
          <p:sp>
            <p:nvSpPr>
              <p:cNvPr id="12" name="Freeform 11">
                <a:extLst>
                  <a:ext uri="{FF2B5EF4-FFF2-40B4-BE49-F238E27FC236}">
                    <a16:creationId xmlns:a16="http://schemas.microsoft.com/office/drawing/2014/main" id="{C4889BFC-8545-A434-36E5-61D9E1513E5A}"/>
                  </a:ext>
                </a:extLst>
              </p:cNvPr>
              <p:cNvSpPr>
                <a:spLocks/>
              </p:cNvSpPr>
              <p:nvPr/>
            </p:nvSpPr>
            <p:spPr>
              <a:xfrm>
                <a:off x="562209" y="1141006"/>
                <a:ext cx="5194298" cy="1324475"/>
              </a:xfrm>
              <a:custGeom>
                <a:avLst/>
                <a:gdLst>
                  <a:gd name="connsiteX0" fmla="*/ 0 w 5194298"/>
                  <a:gd name="connsiteY0" fmla="*/ 0 h 1641600"/>
                  <a:gd name="connsiteX1" fmla="*/ 5194298 w 5194298"/>
                  <a:gd name="connsiteY1" fmla="*/ 0 h 1641600"/>
                  <a:gd name="connsiteX2" fmla="*/ 5194298 w 5194298"/>
                  <a:gd name="connsiteY2" fmla="*/ 1641600 h 1641600"/>
                  <a:gd name="connsiteX3" fmla="*/ 0 w 5194298"/>
                  <a:gd name="connsiteY3" fmla="*/ 1641600 h 1641600"/>
                  <a:gd name="connsiteX4" fmla="*/ 0 w 5194298"/>
                  <a:gd name="connsiteY4" fmla="*/ 0 h 16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298" h="1641600">
                    <a:moveTo>
                      <a:pt x="0" y="0"/>
                    </a:moveTo>
                    <a:lnTo>
                      <a:pt x="5194298" y="0"/>
                    </a:lnTo>
                    <a:lnTo>
                      <a:pt x="5194298" y="1641600"/>
                    </a:lnTo>
                    <a:lnTo>
                      <a:pt x="0" y="1641600"/>
                    </a:lnTo>
                    <a:lnTo>
                      <a:pt x="0" y="0"/>
                    </a:lnTo>
                    <a:close/>
                  </a:path>
                </a:pathLst>
              </a:custGeom>
              <a:solidFill>
                <a:srgbClr val="99060C"/>
              </a:solidFill>
              <a:ln>
                <a:noFill/>
              </a:ln>
            </p:spPr>
            <p:style>
              <a:lnRef idx="1">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ClrTx/>
                  <a:buSzPts val="1000"/>
                  <a:buFont typeface="Symbol" panose="05050102010706020507" pitchFamily="18" charset="2"/>
                  <a:buNone/>
                </a:pPr>
                <a:r>
                  <a:rPr kumimoji="0" lang="en-US" sz="3600" b="1" i="0" strike="noStrike" kern="1200"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Narrow" panose="020B0604020202020204" pitchFamily="34" charset="0"/>
                  </a:rPr>
                  <a:t>Capital Outlay Budget</a:t>
                </a:r>
                <a:endParaRPr lang="en-US" sz="3600" b="1" i="0" kern="1200" dirty="0">
                  <a:solidFill>
                    <a:schemeClr val="bg1"/>
                  </a:solidFill>
                  <a:latin typeface="Aptos" panose="020B0004020202020204" pitchFamily="34" charset="0"/>
                  <a:cs typeface="Arial Narrow" panose="020B0604020202020204" pitchFamily="34" charset="0"/>
                </a:endParaRPr>
              </a:p>
            </p:txBody>
          </p:sp>
          <p:sp>
            <p:nvSpPr>
              <p:cNvPr id="14" name="TextBox 13">
                <a:extLst>
                  <a:ext uri="{FF2B5EF4-FFF2-40B4-BE49-F238E27FC236}">
                    <a16:creationId xmlns:a16="http://schemas.microsoft.com/office/drawing/2014/main" id="{1E91D99C-5DE4-A7DF-9BAF-24E3C6EBA731}"/>
                  </a:ext>
                </a:extLst>
              </p:cNvPr>
              <p:cNvSpPr txBox="1">
                <a:spLocks/>
              </p:cNvSpPr>
              <p:nvPr/>
            </p:nvSpPr>
            <p:spPr>
              <a:xfrm>
                <a:off x="562208" y="2994134"/>
                <a:ext cx="5146029" cy="2619619"/>
              </a:xfrm>
              <a:prstGeom prst="rect">
                <a:avLst/>
              </a:prstGeom>
              <a:noFill/>
            </p:spPr>
            <p:txBody>
              <a:bodyPr wrap="square">
                <a:spAutoFit/>
              </a:bodyPr>
              <a:lstStyle/>
              <a:p>
                <a:pPr lvl="1" indent="-457200" defTabSz="1066800">
                  <a:spcBef>
                    <a:spcPct val="0"/>
                  </a:spcBef>
                  <a:spcAft>
                    <a:spcPts val="600"/>
                  </a:spcAft>
                  <a:buSzPts val="1000"/>
                  <a:buFont typeface="Wingdings" pitchFamily="2" charset="2"/>
                  <a:buChar char="Ø"/>
                </a:pPr>
                <a:r>
                  <a:rPr lang="en-US" sz="2800" b="0" i="0" u="none" kern="1200" dirty="0">
                    <a:solidFill>
                      <a:schemeClr val="bg1"/>
                    </a:solidFill>
                    <a:latin typeface="Aptos" panose="020B0004020202020204" pitchFamily="34" charset="0"/>
                    <a:cs typeface="Arial Narrow" panose="020B0604020202020204" pitchFamily="34" charset="0"/>
                  </a:rPr>
                  <a:t>New Construction</a:t>
                </a:r>
              </a:p>
              <a:p>
                <a:pPr lvl="1" indent="-457200" defTabSz="1066800">
                  <a:spcBef>
                    <a:spcPct val="0"/>
                  </a:spcBef>
                  <a:spcAft>
                    <a:spcPts val="600"/>
                  </a:spcAft>
                  <a:buSzPts val="1000"/>
                  <a:buFont typeface="Wingdings" pitchFamily="2" charset="2"/>
                  <a:buChar char="Ø"/>
                </a:pPr>
                <a:r>
                  <a:rPr lang="en-US" sz="2800" dirty="0">
                    <a:solidFill>
                      <a:schemeClr val="bg1"/>
                    </a:solidFill>
                    <a:latin typeface="Aptos" panose="020B0004020202020204" pitchFamily="34" charset="0"/>
                    <a:cs typeface="Arial Narrow" panose="020B0604020202020204" pitchFamily="34" charset="0"/>
                  </a:rPr>
                  <a:t>Security Improvements</a:t>
                </a:r>
              </a:p>
              <a:p>
                <a:pPr lvl="1" indent="-457200" defTabSz="1066800">
                  <a:spcBef>
                    <a:spcPct val="0"/>
                  </a:spcBef>
                  <a:spcAft>
                    <a:spcPts val="600"/>
                  </a:spcAft>
                  <a:buSzPts val="1000"/>
                  <a:buFont typeface="Wingdings" pitchFamily="2" charset="2"/>
                  <a:buChar char="Ø"/>
                </a:pPr>
                <a:r>
                  <a:rPr lang="en-US" sz="2800" b="0" i="0" u="none" kern="1200" dirty="0">
                    <a:solidFill>
                      <a:schemeClr val="bg1"/>
                    </a:solidFill>
                    <a:latin typeface="Aptos" panose="020B0004020202020204" pitchFamily="34" charset="0"/>
                    <a:cs typeface="Arial Narrow" panose="020B0604020202020204" pitchFamily="34" charset="0"/>
                  </a:rPr>
                  <a:t>Maintenance</a:t>
                </a:r>
              </a:p>
              <a:p>
                <a:pPr lvl="1" indent="-457200" defTabSz="1066800">
                  <a:spcBef>
                    <a:spcPct val="0"/>
                  </a:spcBef>
                  <a:spcAft>
                    <a:spcPts val="600"/>
                  </a:spcAft>
                  <a:buSzPts val="1000"/>
                  <a:buFont typeface="Wingdings" pitchFamily="2" charset="2"/>
                  <a:buChar char="Ø"/>
                </a:pPr>
                <a:r>
                  <a:rPr lang="en-US" sz="2800" b="0" i="0" u="none" kern="1200" dirty="0">
                    <a:solidFill>
                      <a:schemeClr val="bg1"/>
                    </a:solidFill>
                    <a:latin typeface="Aptos" panose="020B0004020202020204" pitchFamily="34" charset="0"/>
                    <a:cs typeface="Arial Narrow" panose="020B0604020202020204" pitchFamily="34" charset="0"/>
                  </a:rPr>
                  <a:t>Technology</a:t>
                </a:r>
              </a:p>
            </p:txBody>
          </p:sp>
          <p:sp>
            <p:nvSpPr>
              <p:cNvPr id="15" name="TextBox 14">
                <a:extLst>
                  <a:ext uri="{FF2B5EF4-FFF2-40B4-BE49-F238E27FC236}">
                    <a16:creationId xmlns:a16="http://schemas.microsoft.com/office/drawing/2014/main" id="{C3BE6805-9F35-5C06-22DB-D388808042CB}"/>
                  </a:ext>
                </a:extLst>
              </p:cNvPr>
              <p:cNvSpPr txBox="1">
                <a:spLocks/>
              </p:cNvSpPr>
              <p:nvPr/>
            </p:nvSpPr>
            <p:spPr>
              <a:xfrm>
                <a:off x="6483761" y="2994134"/>
                <a:ext cx="5194300" cy="2619619"/>
              </a:xfrm>
              <a:prstGeom prst="rect">
                <a:avLst/>
              </a:prstGeom>
              <a:noFill/>
            </p:spPr>
            <p:txBody>
              <a:bodyPr wrap="square" rtlCol="0">
                <a:spAutoFit/>
              </a:bodyPr>
              <a:lstStyle/>
              <a:p>
                <a:pPr lvl="1" indent="-457200" defTabSz="1066800">
                  <a:spcBef>
                    <a:spcPct val="0"/>
                  </a:spcBef>
                  <a:spcAft>
                    <a:spcPts val="600"/>
                  </a:spcAft>
                  <a:buSzPts val="1000"/>
                  <a:buFont typeface="Wingdings" pitchFamily="2" charset="2"/>
                  <a:buChar char="Ø"/>
                </a:pPr>
                <a:r>
                  <a:rPr lang="en-US" sz="2800" b="0" i="0" u="none" kern="1200" dirty="0">
                    <a:solidFill>
                      <a:schemeClr val="bg1"/>
                    </a:solidFill>
                    <a:latin typeface="Aptos" panose="020B0004020202020204" pitchFamily="34" charset="0"/>
                    <a:cs typeface="Arial Narrow" panose="020B0604020202020204" pitchFamily="34" charset="0"/>
                  </a:rPr>
                  <a:t>Salaries </a:t>
                </a:r>
                <a:r>
                  <a:rPr lang="en-US" sz="2800" dirty="0">
                    <a:solidFill>
                      <a:schemeClr val="bg1"/>
                    </a:solidFill>
                    <a:latin typeface="Aptos" panose="020B0004020202020204" pitchFamily="34" charset="0"/>
                    <a:cs typeface="Arial Narrow" panose="020B0604020202020204" pitchFamily="34" charset="0"/>
                  </a:rPr>
                  <a:t>&amp; </a:t>
                </a:r>
                <a:r>
                  <a:rPr lang="en-US" sz="2800" b="0" i="0" u="none" kern="1200" dirty="0">
                    <a:solidFill>
                      <a:schemeClr val="bg1"/>
                    </a:solidFill>
                    <a:latin typeface="Aptos" panose="020B0004020202020204" pitchFamily="34" charset="0"/>
                    <a:cs typeface="Arial Narrow" panose="020B0604020202020204" pitchFamily="34" charset="0"/>
                  </a:rPr>
                  <a:t>Benefits</a:t>
                </a:r>
              </a:p>
              <a:p>
                <a:pPr lvl="1" indent="-457200" defTabSz="1066800">
                  <a:spcBef>
                    <a:spcPct val="0"/>
                  </a:spcBef>
                  <a:spcAft>
                    <a:spcPts val="600"/>
                  </a:spcAft>
                  <a:buSzPts val="1000"/>
                  <a:buFont typeface="Wingdings" pitchFamily="2" charset="2"/>
                  <a:buChar char="Ø"/>
                </a:pPr>
                <a:r>
                  <a:rPr lang="en-US" sz="2800" b="0" i="0" u="none" kern="1200" dirty="0">
                    <a:solidFill>
                      <a:schemeClr val="bg1"/>
                    </a:solidFill>
                    <a:latin typeface="Aptos" panose="020B0004020202020204" pitchFamily="34" charset="0"/>
                    <a:cs typeface="Arial Narrow" panose="020B0604020202020204" pitchFamily="34" charset="0"/>
                  </a:rPr>
                  <a:t>Utilities</a:t>
                </a:r>
              </a:p>
              <a:p>
                <a:pPr lvl="1" indent="-457200" defTabSz="1066800">
                  <a:spcBef>
                    <a:spcPct val="0"/>
                  </a:spcBef>
                  <a:spcAft>
                    <a:spcPts val="600"/>
                  </a:spcAft>
                  <a:buSzPts val="1000"/>
                  <a:buFont typeface="Wingdings" pitchFamily="2" charset="2"/>
                  <a:buChar char="Ø"/>
                </a:pPr>
                <a:r>
                  <a:rPr lang="en-US" sz="2800" b="0" i="0" u="none" kern="1200" dirty="0">
                    <a:solidFill>
                      <a:schemeClr val="bg1"/>
                    </a:solidFill>
                    <a:latin typeface="Aptos" panose="020B0004020202020204" pitchFamily="34" charset="0"/>
                    <a:cs typeface="Arial Narrow" panose="020B0604020202020204" pitchFamily="34" charset="0"/>
                  </a:rPr>
                  <a:t>Instructional Materials</a:t>
                </a:r>
                <a:endParaRPr lang="en-US" sz="2800" dirty="0">
                  <a:solidFill>
                    <a:schemeClr val="bg1"/>
                  </a:solidFill>
                  <a:latin typeface="Aptos" panose="020B0004020202020204" pitchFamily="34" charset="0"/>
                  <a:cs typeface="Arial Narrow" panose="020B0604020202020204" pitchFamily="34" charset="0"/>
                </a:endParaRPr>
              </a:p>
              <a:p>
                <a:pPr lvl="1" indent="-457200" defTabSz="1066800">
                  <a:spcBef>
                    <a:spcPct val="0"/>
                  </a:spcBef>
                  <a:spcAft>
                    <a:spcPts val="600"/>
                  </a:spcAft>
                  <a:buSzPts val="1000"/>
                  <a:buFont typeface="Wingdings" pitchFamily="2" charset="2"/>
                  <a:buChar char="Ø"/>
                </a:pPr>
                <a:r>
                  <a:rPr lang="en-US" sz="2800" b="0" i="0" u="none" kern="1200" dirty="0">
                    <a:solidFill>
                      <a:schemeClr val="bg1"/>
                    </a:solidFill>
                    <a:latin typeface="Aptos" panose="020B0004020202020204" pitchFamily="34" charset="0"/>
                    <a:cs typeface="Arial Narrow" panose="020B0604020202020204" pitchFamily="34" charset="0"/>
                  </a:rPr>
                  <a:t>Consumable Supplies</a:t>
                </a:r>
              </a:p>
            </p:txBody>
          </p:sp>
        </p:grpSp>
        <p:sp>
          <p:nvSpPr>
            <p:cNvPr id="34" name="Off-page Connector 33">
              <a:extLst>
                <a:ext uri="{FF2B5EF4-FFF2-40B4-BE49-F238E27FC236}">
                  <a16:creationId xmlns:a16="http://schemas.microsoft.com/office/drawing/2014/main" id="{DF6DEEC3-89CC-84E4-51F9-40B70FCC1F5D}"/>
                </a:ext>
              </a:extLst>
            </p:cNvPr>
            <p:cNvSpPr/>
            <p:nvPr/>
          </p:nvSpPr>
          <p:spPr>
            <a:xfrm>
              <a:off x="475006" y="5879712"/>
              <a:ext cx="5253239" cy="668918"/>
            </a:xfrm>
            <a:prstGeom prst="flowChartOffpageConnector">
              <a:avLst/>
            </a:prstGeom>
            <a:solidFill>
              <a:srgbClr val="9906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5" name="Off-page Connector 34">
              <a:extLst>
                <a:ext uri="{FF2B5EF4-FFF2-40B4-BE49-F238E27FC236}">
                  <a16:creationId xmlns:a16="http://schemas.microsoft.com/office/drawing/2014/main" id="{4E3EE971-A43F-895F-E079-FE03602FFA62}"/>
                </a:ext>
              </a:extLst>
            </p:cNvPr>
            <p:cNvSpPr/>
            <p:nvPr/>
          </p:nvSpPr>
          <p:spPr>
            <a:xfrm>
              <a:off x="6463753" y="5882353"/>
              <a:ext cx="5253239" cy="668918"/>
            </a:xfrm>
            <a:prstGeom prst="flowChartOffpageConnector">
              <a:avLst/>
            </a:prstGeom>
            <a:solidFill>
              <a:srgbClr val="9906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6" name="TextBox 35">
              <a:extLst>
                <a:ext uri="{FF2B5EF4-FFF2-40B4-BE49-F238E27FC236}">
                  <a16:creationId xmlns:a16="http://schemas.microsoft.com/office/drawing/2014/main" id="{0A2BFB24-6799-20D8-A232-145FE607B043}"/>
                </a:ext>
              </a:extLst>
            </p:cNvPr>
            <p:cNvSpPr txBox="1"/>
            <p:nvPr/>
          </p:nvSpPr>
          <p:spPr>
            <a:xfrm>
              <a:off x="499415" y="5879712"/>
              <a:ext cx="5204422" cy="478180"/>
            </a:xfrm>
            <a:prstGeom prst="rect">
              <a:avLst/>
            </a:prstGeom>
            <a:noFill/>
          </p:spPr>
          <p:txBody>
            <a:bodyPr wrap="square" rtlCol="0">
              <a:spAutoFit/>
            </a:bodyPr>
            <a:lstStyle/>
            <a:p>
              <a:pPr algn="ctr"/>
              <a:r>
                <a:rPr lang="en-US" sz="2400" b="1" dirty="0">
                  <a:solidFill>
                    <a:schemeClr val="bg1"/>
                  </a:solidFill>
                  <a:latin typeface="Aptos" panose="020B0004020202020204" pitchFamily="34" charset="0"/>
                  <a:cs typeface="Arial" panose="020B0604020202020204" pitchFamily="34" charset="0"/>
                </a:rPr>
                <a:t>Supported by Half-Cent</a:t>
              </a:r>
            </a:p>
          </p:txBody>
        </p:sp>
        <p:sp>
          <p:nvSpPr>
            <p:cNvPr id="37" name="TextBox 36">
              <a:extLst>
                <a:ext uri="{FF2B5EF4-FFF2-40B4-BE49-F238E27FC236}">
                  <a16:creationId xmlns:a16="http://schemas.microsoft.com/office/drawing/2014/main" id="{35456C7A-ADF1-7653-6B1D-A62FB38EF573}"/>
                </a:ext>
              </a:extLst>
            </p:cNvPr>
            <p:cNvSpPr txBox="1"/>
            <p:nvPr/>
          </p:nvSpPr>
          <p:spPr>
            <a:xfrm>
              <a:off x="6463752" y="5879712"/>
              <a:ext cx="5253241" cy="461665"/>
            </a:xfrm>
            <a:prstGeom prst="rect">
              <a:avLst/>
            </a:prstGeom>
            <a:noFill/>
          </p:spPr>
          <p:txBody>
            <a:bodyPr wrap="square" rtlCol="0">
              <a:spAutoFit/>
            </a:bodyPr>
            <a:lstStyle/>
            <a:p>
              <a:pPr algn="ctr"/>
              <a:r>
                <a:rPr lang="en-US" sz="2400" b="1" dirty="0">
                  <a:solidFill>
                    <a:schemeClr val="bg1"/>
                  </a:solidFill>
                  <a:latin typeface="Aptos" panose="020B0004020202020204" pitchFamily="34" charset="0"/>
                  <a:cs typeface="Arial" panose="020B0604020202020204" pitchFamily="34" charset="0"/>
                </a:rPr>
                <a:t>Supported by School Millage</a:t>
              </a:r>
            </a:p>
          </p:txBody>
        </p:sp>
      </p:grpSp>
      <p:sp>
        <p:nvSpPr>
          <p:cNvPr id="4" name="TextBox 3">
            <a:extLst>
              <a:ext uri="{FF2B5EF4-FFF2-40B4-BE49-F238E27FC236}">
                <a16:creationId xmlns:a16="http://schemas.microsoft.com/office/drawing/2014/main" id="{6D59506D-2FAB-BDFF-03A3-4CF419925266}"/>
              </a:ext>
            </a:extLst>
          </p:cNvPr>
          <p:cNvSpPr txBox="1"/>
          <p:nvPr/>
        </p:nvSpPr>
        <p:spPr>
          <a:xfrm>
            <a:off x="0" y="6117466"/>
            <a:ext cx="12192000" cy="523220"/>
          </a:xfrm>
          <a:prstGeom prst="rect">
            <a:avLst/>
          </a:prstGeom>
          <a:noFill/>
          <a:ln>
            <a:noFill/>
          </a:ln>
        </p:spPr>
        <p:txBody>
          <a:bodyPr wrap="square" rtlCol="0">
            <a:spAutoFit/>
          </a:bodyPr>
          <a:lstStyle/>
          <a:p>
            <a:pPr algn="ctr"/>
            <a:r>
              <a:rPr lang="en-US" sz="2800" b="1" dirty="0">
                <a:solidFill>
                  <a:srgbClr val="1E4164"/>
                </a:solidFill>
                <a:latin typeface="Aptos" panose="020B0004020202020204" pitchFamily="34" charset="0"/>
                <a:cs typeface="Arial" panose="020B0604020202020204" pitchFamily="34" charset="0"/>
              </a:rPr>
              <a:t>In 2015, Voters Approved a Half-Cent Sales Tax for Capital Outlay</a:t>
            </a:r>
          </a:p>
        </p:txBody>
      </p:sp>
    </p:spTree>
    <p:extLst>
      <p:ext uri="{BB962C8B-B14F-4D97-AF65-F5344CB8AC3E}">
        <p14:creationId xmlns:p14="http://schemas.microsoft.com/office/powerpoint/2010/main" val="162480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DBEBE">
            <a:alpha val="50000"/>
          </a:srgbClr>
        </a:solidFill>
        <a:effectLst/>
      </p:bgPr>
    </p:bg>
    <p:spTree>
      <p:nvGrpSpPr>
        <p:cNvPr id="1" name="">
          <a:extLst>
            <a:ext uri="{FF2B5EF4-FFF2-40B4-BE49-F238E27FC236}">
              <a16:creationId xmlns:a16="http://schemas.microsoft.com/office/drawing/2014/main" id="{3632D189-2AD7-6454-6BA3-3A10B9ED601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276C619-D842-E577-647A-11E9546740E4}"/>
              </a:ext>
            </a:extLst>
          </p:cNvPr>
          <p:cNvSpPr/>
          <p:nvPr/>
        </p:nvSpPr>
        <p:spPr>
          <a:xfrm>
            <a:off x="0" y="0"/>
            <a:ext cx="12192000" cy="1000125"/>
          </a:xfrm>
          <a:prstGeom prst="rect">
            <a:avLst/>
          </a:prstGeom>
          <a:solidFill>
            <a:srgbClr val="1E41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6" name="TextBox 5">
            <a:extLst>
              <a:ext uri="{FF2B5EF4-FFF2-40B4-BE49-F238E27FC236}">
                <a16:creationId xmlns:a16="http://schemas.microsoft.com/office/drawing/2014/main" id="{B1F0D0E1-B40A-4952-1760-3469D6B15836}"/>
              </a:ext>
            </a:extLst>
          </p:cNvPr>
          <p:cNvSpPr txBox="1"/>
          <p:nvPr/>
        </p:nvSpPr>
        <p:spPr>
          <a:xfrm>
            <a:off x="0" y="141253"/>
            <a:ext cx="12192000" cy="707886"/>
          </a:xfrm>
          <a:prstGeom prst="rect">
            <a:avLst/>
          </a:prstGeom>
          <a:noFill/>
          <a:ln>
            <a:noFill/>
          </a:ln>
        </p:spPr>
        <p:txBody>
          <a:bodyPr wrap="square" rtlCol="0">
            <a:spAutoFit/>
          </a:bodyPr>
          <a:lstStyle/>
          <a:p>
            <a:pPr algn="ctr"/>
            <a:r>
              <a:rPr lang="en-US" sz="4000" b="1" dirty="0">
                <a:solidFill>
                  <a:schemeClr val="bg1"/>
                </a:solidFill>
                <a:latin typeface="Aptos" panose="020B0004020202020204" pitchFamily="34" charset="0"/>
                <a:cs typeface="Arial" panose="020B0604020202020204" pitchFamily="34" charset="0"/>
              </a:rPr>
              <a:t>“Promises Made, Promises Kept”</a:t>
            </a:r>
          </a:p>
        </p:txBody>
      </p:sp>
      <p:grpSp>
        <p:nvGrpSpPr>
          <p:cNvPr id="57" name="Group 56">
            <a:extLst>
              <a:ext uri="{FF2B5EF4-FFF2-40B4-BE49-F238E27FC236}">
                <a16:creationId xmlns:a16="http://schemas.microsoft.com/office/drawing/2014/main" id="{009A4746-28FC-27C9-D90D-F09228B78BFC}"/>
              </a:ext>
            </a:extLst>
          </p:cNvPr>
          <p:cNvGrpSpPr/>
          <p:nvPr/>
        </p:nvGrpSpPr>
        <p:grpSpPr>
          <a:xfrm>
            <a:off x="138929" y="1002834"/>
            <a:ext cx="11914142" cy="5379064"/>
            <a:chOff x="154933" y="745659"/>
            <a:chExt cx="11914142" cy="5379064"/>
          </a:xfrm>
        </p:grpSpPr>
        <p:pic>
          <p:nvPicPr>
            <p:cNvPr id="52" name="Picture 51" descr="A high angle view of a building&#10;&#10;Description automatically generated">
              <a:extLst>
                <a:ext uri="{FF2B5EF4-FFF2-40B4-BE49-F238E27FC236}">
                  <a16:creationId xmlns:a16="http://schemas.microsoft.com/office/drawing/2014/main" id="{682FEB0E-7778-DC75-4E48-1A9D28D27423}"/>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brightnessContrast bright="25000"/>
                      </a14:imgEffect>
                    </a14:imgLayer>
                  </a14:imgProps>
                </a:ext>
              </a:extLst>
            </a:blip>
            <a:stretch>
              <a:fillRect/>
            </a:stretch>
          </p:blipFill>
          <p:spPr>
            <a:xfrm>
              <a:off x="6069549" y="878118"/>
              <a:ext cx="5999526" cy="5181600"/>
            </a:xfrm>
            <a:prstGeom prst="roundRect">
              <a:avLst/>
            </a:prstGeom>
            <a:ln>
              <a:solidFill>
                <a:srgbClr val="1E4164"/>
              </a:solidFill>
            </a:ln>
            <a:effectLst/>
          </p:spPr>
        </p:pic>
        <p:pic>
          <p:nvPicPr>
            <p:cNvPr id="17" name="Picture 16" descr="A blue sign with white text&#10;&#10;Description automatically generated">
              <a:extLst>
                <a:ext uri="{FF2B5EF4-FFF2-40B4-BE49-F238E27FC236}">
                  <a16:creationId xmlns:a16="http://schemas.microsoft.com/office/drawing/2014/main" id="{181BF2DA-ADA4-66FC-B77B-6F01A3A59CAF}"/>
                </a:ext>
              </a:extLst>
            </p:cNvPr>
            <p:cNvPicPr>
              <a:picLocks noChangeAspect="1"/>
            </p:cNvPicPr>
            <p:nvPr/>
          </p:nvPicPr>
          <p:blipFill>
            <a:blip r:embed="rId5"/>
            <a:stretch>
              <a:fillRect/>
            </a:stretch>
          </p:blipFill>
          <p:spPr>
            <a:xfrm>
              <a:off x="9052899" y="745659"/>
              <a:ext cx="2924424" cy="1724215"/>
            </a:xfrm>
            <a:prstGeom prst="rect">
              <a:avLst/>
            </a:prstGeom>
            <a:effectLst/>
          </p:spPr>
        </p:pic>
        <p:sp>
          <p:nvSpPr>
            <p:cNvPr id="47" name="Round Same Side Corner Rectangle 46">
              <a:extLst>
                <a:ext uri="{FF2B5EF4-FFF2-40B4-BE49-F238E27FC236}">
                  <a16:creationId xmlns:a16="http://schemas.microsoft.com/office/drawing/2014/main" id="{589BE020-FC7A-79E9-4D68-3D8131C51034}"/>
                </a:ext>
              </a:extLst>
            </p:cNvPr>
            <p:cNvSpPr/>
            <p:nvPr/>
          </p:nvSpPr>
          <p:spPr>
            <a:xfrm rot="10800000">
              <a:off x="162539" y="4421780"/>
              <a:ext cx="2674491" cy="1624324"/>
            </a:xfrm>
            <a:prstGeom prst="round2SameRect">
              <a:avLst/>
            </a:prstGeom>
            <a:solidFill>
              <a:srgbClr val="1E41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48" name="Round Same Side Corner Rectangle 47">
              <a:extLst>
                <a:ext uri="{FF2B5EF4-FFF2-40B4-BE49-F238E27FC236}">
                  <a16:creationId xmlns:a16="http://schemas.microsoft.com/office/drawing/2014/main" id="{58CD74FD-F2F4-52EB-32E3-3F76B140ED9B}"/>
                </a:ext>
              </a:extLst>
            </p:cNvPr>
            <p:cNvSpPr/>
            <p:nvPr/>
          </p:nvSpPr>
          <p:spPr>
            <a:xfrm rot="10800000">
              <a:off x="3198656" y="4415319"/>
              <a:ext cx="2682494" cy="1624324"/>
            </a:xfrm>
            <a:prstGeom prst="round2SameRect">
              <a:avLst/>
            </a:prstGeom>
            <a:solidFill>
              <a:srgbClr val="1E41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nvGrpSpPr>
            <p:cNvPr id="42" name="Group 41">
              <a:extLst>
                <a:ext uri="{FF2B5EF4-FFF2-40B4-BE49-F238E27FC236}">
                  <a16:creationId xmlns:a16="http://schemas.microsoft.com/office/drawing/2014/main" id="{B34A30E0-631E-21F8-21AA-3A658CD7D639}"/>
                </a:ext>
              </a:extLst>
            </p:cNvPr>
            <p:cNvGrpSpPr/>
            <p:nvPr/>
          </p:nvGrpSpPr>
          <p:grpSpPr>
            <a:xfrm>
              <a:off x="163670" y="859566"/>
              <a:ext cx="2684615" cy="858790"/>
              <a:chOff x="112137" y="1015325"/>
              <a:chExt cx="2684615" cy="858790"/>
            </a:xfrm>
          </p:grpSpPr>
          <p:sp>
            <p:nvSpPr>
              <p:cNvPr id="29" name="Round Same Side Corner Rectangle 28">
                <a:extLst>
                  <a:ext uri="{FF2B5EF4-FFF2-40B4-BE49-F238E27FC236}">
                    <a16:creationId xmlns:a16="http://schemas.microsoft.com/office/drawing/2014/main" id="{8E3B3099-75D3-491D-F75F-C656FE772DF8}"/>
                  </a:ext>
                </a:extLst>
              </p:cNvPr>
              <p:cNvSpPr/>
              <p:nvPr/>
            </p:nvSpPr>
            <p:spPr>
              <a:xfrm>
                <a:off x="112138" y="1015325"/>
                <a:ext cx="2684614" cy="858790"/>
              </a:xfrm>
              <a:prstGeom prst="round2SameRect">
                <a:avLst/>
              </a:prstGeom>
              <a:solidFill>
                <a:srgbClr val="9906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5" name="TextBox 34">
                <a:extLst>
                  <a:ext uri="{FF2B5EF4-FFF2-40B4-BE49-F238E27FC236}">
                    <a16:creationId xmlns:a16="http://schemas.microsoft.com/office/drawing/2014/main" id="{EF712E22-C70A-A35F-EF72-098E03E79271}"/>
                  </a:ext>
                </a:extLst>
              </p:cNvPr>
              <p:cNvSpPr txBox="1"/>
              <p:nvPr/>
            </p:nvSpPr>
            <p:spPr>
              <a:xfrm>
                <a:off x="112137" y="1213887"/>
                <a:ext cx="2682441" cy="461665"/>
              </a:xfrm>
              <a:prstGeom prst="rect">
                <a:avLst/>
              </a:prstGeom>
              <a:noFill/>
              <a:ln>
                <a:noFill/>
              </a:ln>
            </p:spPr>
            <p:txBody>
              <a:bodyPr wrap="square" rtlCol="0">
                <a:spAutoFit/>
              </a:bodyPr>
              <a:lstStyle/>
              <a:p>
                <a:pPr algn="ctr"/>
                <a:r>
                  <a:rPr lang="en-US" sz="2400" b="1" dirty="0">
                    <a:solidFill>
                      <a:schemeClr val="bg1"/>
                    </a:solidFill>
                    <a:latin typeface="Aptos" panose="020B0004020202020204" pitchFamily="34" charset="0"/>
                    <a:cs typeface="Arial" panose="020B0604020202020204" pitchFamily="34" charset="0"/>
                  </a:rPr>
                  <a:t>Safety</a:t>
                </a:r>
              </a:p>
            </p:txBody>
          </p:sp>
        </p:grpSp>
        <p:grpSp>
          <p:nvGrpSpPr>
            <p:cNvPr id="44" name="Group 43">
              <a:extLst>
                <a:ext uri="{FF2B5EF4-FFF2-40B4-BE49-F238E27FC236}">
                  <a16:creationId xmlns:a16="http://schemas.microsoft.com/office/drawing/2014/main" id="{4DC3D8BA-FF2D-E0BC-ACC0-3413593204BB}"/>
                </a:ext>
              </a:extLst>
            </p:cNvPr>
            <p:cNvGrpSpPr/>
            <p:nvPr/>
          </p:nvGrpSpPr>
          <p:grpSpPr>
            <a:xfrm>
              <a:off x="162540" y="3563982"/>
              <a:ext cx="2682440" cy="858790"/>
              <a:chOff x="6219235" y="1020849"/>
              <a:chExt cx="2665404" cy="858790"/>
            </a:xfrm>
          </p:grpSpPr>
          <p:sp>
            <p:nvSpPr>
              <p:cNvPr id="31" name="Round Same Side Corner Rectangle 30">
                <a:extLst>
                  <a:ext uri="{FF2B5EF4-FFF2-40B4-BE49-F238E27FC236}">
                    <a16:creationId xmlns:a16="http://schemas.microsoft.com/office/drawing/2014/main" id="{659CD447-DD3F-56B6-24AC-BE0E5AF10BBD}"/>
                  </a:ext>
                </a:extLst>
              </p:cNvPr>
              <p:cNvSpPr/>
              <p:nvPr/>
            </p:nvSpPr>
            <p:spPr>
              <a:xfrm>
                <a:off x="6219235" y="1020849"/>
                <a:ext cx="2657506" cy="858790"/>
              </a:xfrm>
              <a:prstGeom prst="round2SameRect">
                <a:avLst/>
              </a:prstGeom>
              <a:solidFill>
                <a:srgbClr val="9906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6" name="TextBox 35">
                <a:extLst>
                  <a:ext uri="{FF2B5EF4-FFF2-40B4-BE49-F238E27FC236}">
                    <a16:creationId xmlns:a16="http://schemas.microsoft.com/office/drawing/2014/main" id="{B308B1CF-EF91-338C-F17D-69572CD13B30}"/>
                  </a:ext>
                </a:extLst>
              </p:cNvPr>
              <p:cNvSpPr txBox="1"/>
              <p:nvPr/>
            </p:nvSpPr>
            <p:spPr>
              <a:xfrm>
                <a:off x="6227134" y="1191614"/>
                <a:ext cx="2657505" cy="461665"/>
              </a:xfrm>
              <a:prstGeom prst="rect">
                <a:avLst/>
              </a:prstGeom>
              <a:noFill/>
              <a:ln>
                <a:noFill/>
              </a:ln>
            </p:spPr>
            <p:txBody>
              <a:bodyPr wrap="square" rtlCol="0">
                <a:spAutoFit/>
              </a:bodyPr>
              <a:lstStyle/>
              <a:p>
                <a:pPr algn="ctr"/>
                <a:r>
                  <a:rPr lang="en-US" sz="2400" b="1" dirty="0">
                    <a:solidFill>
                      <a:schemeClr val="bg1"/>
                    </a:solidFill>
                    <a:latin typeface="Aptos" panose="020B0004020202020204" pitchFamily="34" charset="0"/>
                    <a:cs typeface="Arial" panose="020B0604020202020204" pitchFamily="34" charset="0"/>
                  </a:rPr>
                  <a:t>Maintenance</a:t>
                </a:r>
              </a:p>
            </p:txBody>
          </p:sp>
        </p:grpSp>
        <p:grpSp>
          <p:nvGrpSpPr>
            <p:cNvPr id="43" name="Group 42">
              <a:extLst>
                <a:ext uri="{FF2B5EF4-FFF2-40B4-BE49-F238E27FC236}">
                  <a16:creationId xmlns:a16="http://schemas.microsoft.com/office/drawing/2014/main" id="{DF27C746-C76F-0C50-FF95-AE01C4BE1181}"/>
                </a:ext>
              </a:extLst>
            </p:cNvPr>
            <p:cNvGrpSpPr/>
            <p:nvPr/>
          </p:nvGrpSpPr>
          <p:grpSpPr>
            <a:xfrm>
              <a:off x="3216546" y="859566"/>
              <a:ext cx="2667557" cy="858790"/>
              <a:chOff x="3193922" y="1015325"/>
              <a:chExt cx="2667557" cy="858790"/>
            </a:xfrm>
          </p:grpSpPr>
          <p:sp>
            <p:nvSpPr>
              <p:cNvPr id="32" name="Round Same Side Corner Rectangle 31">
                <a:extLst>
                  <a:ext uri="{FF2B5EF4-FFF2-40B4-BE49-F238E27FC236}">
                    <a16:creationId xmlns:a16="http://schemas.microsoft.com/office/drawing/2014/main" id="{178AD27E-6BEB-6DA3-3D90-1F52B2D62949}"/>
                  </a:ext>
                </a:extLst>
              </p:cNvPr>
              <p:cNvSpPr/>
              <p:nvPr/>
            </p:nvSpPr>
            <p:spPr>
              <a:xfrm>
                <a:off x="3193922" y="1015325"/>
                <a:ext cx="2659658" cy="858790"/>
              </a:xfrm>
              <a:prstGeom prst="round2SameRect">
                <a:avLst/>
              </a:prstGeom>
              <a:solidFill>
                <a:srgbClr val="9906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7" name="TextBox 36">
                <a:extLst>
                  <a:ext uri="{FF2B5EF4-FFF2-40B4-BE49-F238E27FC236}">
                    <a16:creationId xmlns:a16="http://schemas.microsoft.com/office/drawing/2014/main" id="{A0F8E931-647F-F156-B6F6-2D53CFE0219A}"/>
                  </a:ext>
                </a:extLst>
              </p:cNvPr>
              <p:cNvSpPr txBox="1"/>
              <p:nvPr/>
            </p:nvSpPr>
            <p:spPr>
              <a:xfrm>
                <a:off x="3203974" y="1235424"/>
                <a:ext cx="2657505" cy="461665"/>
              </a:xfrm>
              <a:prstGeom prst="rect">
                <a:avLst/>
              </a:prstGeom>
              <a:noFill/>
              <a:ln>
                <a:noFill/>
              </a:ln>
            </p:spPr>
            <p:txBody>
              <a:bodyPr wrap="square" rtlCol="0">
                <a:spAutoFit/>
              </a:bodyPr>
              <a:lstStyle/>
              <a:p>
                <a:pPr algn="ctr"/>
                <a:r>
                  <a:rPr lang="en-US" sz="2400" b="1" dirty="0">
                    <a:solidFill>
                      <a:schemeClr val="bg1"/>
                    </a:solidFill>
                    <a:latin typeface="Aptos" panose="020B0004020202020204" pitchFamily="34" charset="0"/>
                    <a:cs typeface="Arial" panose="020B0604020202020204" pitchFamily="34" charset="0"/>
                  </a:rPr>
                  <a:t>Growth</a:t>
                </a:r>
              </a:p>
            </p:txBody>
          </p:sp>
        </p:grpSp>
        <p:grpSp>
          <p:nvGrpSpPr>
            <p:cNvPr id="45" name="Group 44">
              <a:extLst>
                <a:ext uri="{FF2B5EF4-FFF2-40B4-BE49-F238E27FC236}">
                  <a16:creationId xmlns:a16="http://schemas.microsoft.com/office/drawing/2014/main" id="{38A0F8B3-1ABE-1B49-618E-718629B71C32}"/>
                </a:ext>
              </a:extLst>
            </p:cNvPr>
            <p:cNvGrpSpPr/>
            <p:nvPr/>
          </p:nvGrpSpPr>
          <p:grpSpPr>
            <a:xfrm>
              <a:off x="3116017" y="3558782"/>
              <a:ext cx="2768086" cy="858790"/>
              <a:chOff x="9234497" y="1015325"/>
              <a:chExt cx="2742299" cy="858790"/>
            </a:xfrm>
          </p:grpSpPr>
          <p:sp>
            <p:nvSpPr>
              <p:cNvPr id="30" name="Round Same Side Corner Rectangle 29">
                <a:extLst>
                  <a:ext uri="{FF2B5EF4-FFF2-40B4-BE49-F238E27FC236}">
                    <a16:creationId xmlns:a16="http://schemas.microsoft.com/office/drawing/2014/main" id="{7D4051B1-D3AD-2222-5E14-ACAC24DF40A3}"/>
                  </a:ext>
                </a:extLst>
              </p:cNvPr>
              <p:cNvSpPr/>
              <p:nvPr/>
            </p:nvSpPr>
            <p:spPr>
              <a:xfrm>
                <a:off x="9317138" y="1015325"/>
                <a:ext cx="2659658" cy="858790"/>
              </a:xfrm>
              <a:prstGeom prst="round2SameRect">
                <a:avLst/>
              </a:prstGeom>
              <a:solidFill>
                <a:srgbClr val="9906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9" name="TextBox 38">
                <a:extLst>
                  <a:ext uri="{FF2B5EF4-FFF2-40B4-BE49-F238E27FC236}">
                    <a16:creationId xmlns:a16="http://schemas.microsoft.com/office/drawing/2014/main" id="{D529FDD5-E888-0EF0-F213-CEB8DD5F3651}"/>
                  </a:ext>
                </a:extLst>
              </p:cNvPr>
              <p:cNvSpPr txBox="1"/>
              <p:nvPr/>
            </p:nvSpPr>
            <p:spPr>
              <a:xfrm>
                <a:off x="9234497" y="1218027"/>
                <a:ext cx="2657505" cy="461665"/>
              </a:xfrm>
              <a:prstGeom prst="rect">
                <a:avLst/>
              </a:prstGeom>
              <a:noFill/>
              <a:ln>
                <a:noFill/>
              </a:ln>
            </p:spPr>
            <p:txBody>
              <a:bodyPr wrap="square" rtlCol="0">
                <a:spAutoFit/>
              </a:bodyPr>
              <a:lstStyle/>
              <a:p>
                <a:pPr algn="ctr"/>
                <a:r>
                  <a:rPr lang="en-US" sz="2400" b="1" dirty="0">
                    <a:solidFill>
                      <a:schemeClr val="bg1"/>
                    </a:solidFill>
                    <a:latin typeface="Aptos" panose="020B0004020202020204" pitchFamily="34" charset="0"/>
                    <a:cs typeface="Arial" panose="020B0604020202020204" pitchFamily="34" charset="0"/>
                  </a:rPr>
                  <a:t>Technology</a:t>
                </a:r>
              </a:p>
            </p:txBody>
          </p:sp>
        </p:grpSp>
        <p:grpSp>
          <p:nvGrpSpPr>
            <p:cNvPr id="50" name="Group 49">
              <a:extLst>
                <a:ext uri="{FF2B5EF4-FFF2-40B4-BE49-F238E27FC236}">
                  <a16:creationId xmlns:a16="http://schemas.microsoft.com/office/drawing/2014/main" id="{B9E87D16-4745-97E5-0351-DA2195CD839B}"/>
                </a:ext>
              </a:extLst>
            </p:cNvPr>
            <p:cNvGrpSpPr/>
            <p:nvPr/>
          </p:nvGrpSpPr>
          <p:grpSpPr>
            <a:xfrm>
              <a:off x="163556" y="1718353"/>
              <a:ext cx="2684615" cy="1710645"/>
              <a:chOff x="170684" y="3595328"/>
              <a:chExt cx="2621104" cy="1624324"/>
            </a:xfrm>
          </p:grpSpPr>
          <p:sp>
            <p:nvSpPr>
              <p:cNvPr id="40" name="Round Same Side Corner Rectangle 39">
                <a:extLst>
                  <a:ext uri="{FF2B5EF4-FFF2-40B4-BE49-F238E27FC236}">
                    <a16:creationId xmlns:a16="http://schemas.microsoft.com/office/drawing/2014/main" id="{F3C89152-3B1A-C4DC-8C46-387D334E3FE7}"/>
                  </a:ext>
                </a:extLst>
              </p:cNvPr>
              <p:cNvSpPr/>
              <p:nvPr/>
            </p:nvSpPr>
            <p:spPr>
              <a:xfrm rot="10800000">
                <a:off x="170684" y="3595328"/>
                <a:ext cx="2621104" cy="1624324"/>
              </a:xfrm>
              <a:prstGeom prst="round2SameRect">
                <a:avLst/>
              </a:prstGeom>
              <a:solidFill>
                <a:srgbClr val="1E41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2" name="TextBox 1">
                <a:extLst>
                  <a:ext uri="{FF2B5EF4-FFF2-40B4-BE49-F238E27FC236}">
                    <a16:creationId xmlns:a16="http://schemas.microsoft.com/office/drawing/2014/main" id="{A94DE458-FFB0-C6B0-A1E4-711A2E8D217F}"/>
                  </a:ext>
                </a:extLst>
              </p:cNvPr>
              <p:cNvSpPr txBox="1"/>
              <p:nvPr/>
            </p:nvSpPr>
            <p:spPr>
              <a:xfrm>
                <a:off x="217540" y="3724435"/>
                <a:ext cx="2572237" cy="1285882"/>
              </a:xfrm>
              <a:prstGeom prst="rect">
                <a:avLst/>
              </a:prstGeom>
              <a:noFill/>
            </p:spPr>
            <p:txBody>
              <a:bodyPr wrap="square" rtlCol="0">
                <a:spAutoFit/>
              </a:bodyPr>
              <a:lstStyle/>
              <a:p>
                <a:pPr marL="285750" lvl="0" indent="-285750">
                  <a:lnSpc>
                    <a:spcPct val="100000"/>
                  </a:lnSpc>
                  <a:spcBef>
                    <a:spcPts val="600"/>
                  </a:spcBef>
                  <a:spcAft>
                    <a:spcPts val="600"/>
                  </a:spcAft>
                  <a:buClrTx/>
                  <a:buSzPts val="1000"/>
                  <a:buFont typeface="Wingdings" pitchFamily="2" charset="2"/>
                  <a:buChar char="q"/>
                </a:pPr>
                <a:r>
                  <a:rPr kumimoji="0" lang="en-US" b="1" i="0" u="none" strike="noStrike"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Mobile Panic </a:t>
                </a:r>
                <a:r>
                  <a:rPr kumimoji="0" lang="en-US" b="1" i="0" u="none" strike="noStrike" cap="none" spc="0" normalizeH="0" baseline="0" noProof="0">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Alarm Systems</a:t>
                </a:r>
                <a:endParaRPr lang="en-US" b="1" dirty="0">
                  <a:solidFill>
                    <a:schemeClr val="bg1"/>
                  </a:solidFill>
                  <a:latin typeface="Aptos" panose="020B0004020202020204" pitchFamily="34" charset="0"/>
                  <a:cs typeface="Arial" panose="020B0604020202020204" pitchFamily="34" charset="0"/>
                </a:endParaRPr>
              </a:p>
              <a:p>
                <a:pPr marL="285750" lvl="0" indent="-285750">
                  <a:lnSpc>
                    <a:spcPct val="100000"/>
                  </a:lnSpc>
                  <a:spcBef>
                    <a:spcPts val="600"/>
                  </a:spcBef>
                  <a:spcAft>
                    <a:spcPts val="600"/>
                  </a:spcAft>
                  <a:buClrTx/>
                  <a:buSzPts val="1000"/>
                  <a:buFont typeface="Wingdings" pitchFamily="2" charset="2"/>
                  <a:buChar char="q"/>
                </a:pPr>
                <a:r>
                  <a:rPr kumimoji="0" lang="en-US" b="1" i="0" u="none" strike="noStrike"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Single Point of Entry </a:t>
                </a:r>
                <a:r>
                  <a:rPr lang="en-US" b="1" dirty="0">
                    <a:ln/>
                    <a:solidFill>
                      <a:schemeClr val="bg1"/>
                    </a:solidFill>
                    <a:latin typeface="Aptos" panose="020B0004020202020204" pitchFamily="34" charset="0"/>
                    <a:ea typeface="Calibri" panose="020F0502020204030204" pitchFamily="34" charset="0"/>
                    <a:cs typeface="Arial" panose="020B0604020202020204" pitchFamily="34" charset="0"/>
                  </a:rPr>
                  <a:t>I</a:t>
                </a:r>
                <a:r>
                  <a:rPr kumimoji="0" lang="en-US" b="1" i="0" u="none" strike="noStrike" cap="none" spc="0" normalizeH="0" baseline="0" noProof="0" dirty="0" err="1">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mprovements</a:t>
                </a:r>
                <a:endParaRPr lang="en-US" b="1" dirty="0">
                  <a:solidFill>
                    <a:schemeClr val="bg1"/>
                  </a:solidFill>
                  <a:latin typeface="Aptos" panose="020B0004020202020204" pitchFamily="34" charset="0"/>
                  <a:cs typeface="Arial" panose="020B0604020202020204" pitchFamily="34" charset="0"/>
                </a:endParaRPr>
              </a:p>
            </p:txBody>
          </p:sp>
        </p:grpSp>
        <p:sp>
          <p:nvSpPr>
            <p:cNvPr id="46" name="Round Same Side Corner Rectangle 45">
              <a:extLst>
                <a:ext uri="{FF2B5EF4-FFF2-40B4-BE49-F238E27FC236}">
                  <a16:creationId xmlns:a16="http://schemas.microsoft.com/office/drawing/2014/main" id="{5B3203DE-3C73-E8BD-60E4-10BEC24B71CF}"/>
                </a:ext>
              </a:extLst>
            </p:cNvPr>
            <p:cNvSpPr/>
            <p:nvPr/>
          </p:nvSpPr>
          <p:spPr>
            <a:xfrm rot="10800000">
              <a:off x="3215510" y="1718353"/>
              <a:ext cx="2657504" cy="1624324"/>
            </a:xfrm>
            <a:prstGeom prst="round2SameRect">
              <a:avLst/>
            </a:prstGeom>
            <a:solidFill>
              <a:srgbClr val="1E41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8" name="TextBox 17">
              <a:extLst>
                <a:ext uri="{FF2B5EF4-FFF2-40B4-BE49-F238E27FC236}">
                  <a16:creationId xmlns:a16="http://schemas.microsoft.com/office/drawing/2014/main" id="{F80753DF-568A-069E-4116-B419071BCDA4}"/>
                </a:ext>
              </a:extLst>
            </p:cNvPr>
            <p:cNvSpPr txBox="1"/>
            <p:nvPr/>
          </p:nvSpPr>
          <p:spPr>
            <a:xfrm>
              <a:off x="3215287" y="1718353"/>
              <a:ext cx="2689490" cy="1508105"/>
            </a:xfrm>
            <a:prstGeom prst="rect">
              <a:avLst/>
            </a:prstGeom>
            <a:noFill/>
          </p:spPr>
          <p:txBody>
            <a:bodyPr wrap="square" rtlCol="0">
              <a:spAutoFit/>
            </a:bodyPr>
            <a:lstStyle/>
            <a:p>
              <a:pPr marL="285750" lvl="0" indent="-285750" algn="l">
                <a:lnSpc>
                  <a:spcPct val="100000"/>
                </a:lnSpc>
                <a:spcBef>
                  <a:spcPts val="600"/>
                </a:spcBef>
                <a:spcAft>
                  <a:spcPts val="600"/>
                </a:spcAft>
                <a:buClrTx/>
                <a:buSzPts val="1000"/>
                <a:buFont typeface="Wingdings" pitchFamily="2" charset="2"/>
                <a:buChar char="q"/>
              </a:pPr>
              <a:r>
                <a:rPr kumimoji="0" lang="en-US" b="1" i="0" u="none" strike="noStrike"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One New </a:t>
              </a:r>
              <a:r>
                <a:rPr lang="en-US" b="1" dirty="0">
                  <a:ln/>
                  <a:solidFill>
                    <a:schemeClr val="bg1"/>
                  </a:solidFill>
                  <a:latin typeface="Aptos" panose="020B0004020202020204" pitchFamily="34" charset="0"/>
                  <a:ea typeface="Calibri" panose="020F0502020204030204" pitchFamily="34" charset="0"/>
                  <a:cs typeface="Arial" panose="020B0604020202020204" pitchFamily="34" charset="0"/>
                </a:rPr>
                <a:t>E</a:t>
              </a:r>
              <a:r>
                <a:rPr kumimoji="0" lang="en-US" b="1" i="0" u="none" strike="noStrike" cap="none" spc="0" normalizeH="0" baseline="0" noProof="0" dirty="0" err="1">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lementary</a:t>
              </a:r>
              <a:r>
                <a:rPr kumimoji="0" lang="en-US" b="1" i="0" u="none" strike="noStrike"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 </a:t>
              </a:r>
            </a:p>
            <a:p>
              <a:pPr marL="285750" lvl="0" indent="-285750" algn="l">
                <a:lnSpc>
                  <a:spcPct val="100000"/>
                </a:lnSpc>
                <a:spcBef>
                  <a:spcPts val="600"/>
                </a:spcBef>
                <a:spcAft>
                  <a:spcPts val="600"/>
                </a:spcAft>
                <a:buClrTx/>
                <a:buSzPts val="1000"/>
                <a:buFont typeface="Wingdings" pitchFamily="2" charset="2"/>
                <a:buChar char="q"/>
              </a:pPr>
              <a:r>
                <a:rPr kumimoji="0" lang="en-US" b="1" i="0" u="none" strike="noStrike"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One </a:t>
              </a:r>
              <a:r>
                <a:rPr lang="en-US" b="1" dirty="0">
                  <a:ln/>
                  <a:solidFill>
                    <a:schemeClr val="bg1"/>
                  </a:solidFill>
                  <a:latin typeface="Aptos" panose="020B0004020202020204" pitchFamily="34" charset="0"/>
                  <a:ea typeface="Calibri" panose="020F0502020204030204" pitchFamily="34" charset="0"/>
                  <a:cs typeface="Arial" panose="020B0604020202020204" pitchFamily="34" charset="0"/>
                </a:rPr>
                <a:t>N</a:t>
              </a:r>
              <a:r>
                <a:rPr kumimoji="0" lang="en-US" b="1" i="0" u="none" strike="noStrike" cap="none" spc="0" normalizeH="0" baseline="0" noProof="0" dirty="0" err="1">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ew</a:t>
              </a:r>
              <a:r>
                <a:rPr kumimoji="0" lang="en-US" b="1" i="0" u="none" strike="noStrike"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 K-8 </a:t>
              </a:r>
              <a:r>
                <a:rPr lang="en-US" b="1" dirty="0">
                  <a:ln/>
                  <a:solidFill>
                    <a:schemeClr val="bg1"/>
                  </a:solidFill>
                  <a:latin typeface="Aptos" panose="020B0004020202020204" pitchFamily="34" charset="0"/>
                  <a:ea typeface="Calibri" panose="020F0502020204030204" pitchFamily="34" charset="0"/>
                  <a:cs typeface="Arial" panose="020B0604020202020204" pitchFamily="34" charset="0"/>
                </a:rPr>
                <a:t>S</a:t>
              </a:r>
              <a:r>
                <a:rPr kumimoji="0" lang="en-US" b="1" i="0" u="none" strike="noStrike" cap="none" spc="0" normalizeH="0" baseline="0" noProof="0" dirty="0" err="1">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chool</a:t>
              </a:r>
              <a:endParaRPr kumimoji="0" lang="en-US" b="1" i="0" u="none" strike="noStrike"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endParaRPr>
            </a:p>
            <a:p>
              <a:pPr marL="285750" lvl="0" indent="-285750" algn="l">
                <a:lnSpc>
                  <a:spcPct val="100000"/>
                </a:lnSpc>
                <a:spcBef>
                  <a:spcPts val="600"/>
                </a:spcBef>
                <a:spcAft>
                  <a:spcPts val="600"/>
                </a:spcAft>
                <a:buClrTx/>
                <a:buSzPts val="1000"/>
                <a:buFont typeface="Wingdings" pitchFamily="2" charset="2"/>
                <a:buChar char="q"/>
              </a:pPr>
              <a:r>
                <a:rPr kumimoji="0" lang="en-US" b="1" i="0" u="none" strike="noStrike"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Partially Funded Two K-8s</a:t>
              </a:r>
              <a:endParaRPr lang="en-US" b="1" dirty="0">
                <a:solidFill>
                  <a:schemeClr val="bg1"/>
                </a:solidFill>
                <a:latin typeface="Aptos" panose="020B00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2F85892-A3E4-ADBC-C986-B5F481062F78}"/>
                </a:ext>
              </a:extLst>
            </p:cNvPr>
            <p:cNvSpPr txBox="1"/>
            <p:nvPr/>
          </p:nvSpPr>
          <p:spPr>
            <a:xfrm>
              <a:off x="154933" y="4493507"/>
              <a:ext cx="2675485" cy="1631216"/>
            </a:xfrm>
            <a:prstGeom prst="rect">
              <a:avLst/>
            </a:prstGeom>
            <a:noFill/>
          </p:spPr>
          <p:txBody>
            <a:bodyPr wrap="square" rtlCol="0">
              <a:spAutoFit/>
            </a:bodyPr>
            <a:lstStyle/>
            <a:p>
              <a:pPr marL="285750" lvl="0" indent="-285750" algn="l">
                <a:lnSpc>
                  <a:spcPct val="100000"/>
                </a:lnSpc>
                <a:spcBef>
                  <a:spcPts val="600"/>
                </a:spcBef>
                <a:spcAft>
                  <a:spcPts val="600"/>
                </a:spcAft>
                <a:buClrTx/>
                <a:buSzPts val="1000"/>
                <a:buFont typeface="Wingdings" pitchFamily="2" charset="2"/>
                <a:buChar char="q"/>
              </a:pPr>
              <a:r>
                <a:rPr kumimoji="0" lang="en-US" b="1" i="0" u="none" strike="noStrike"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13 Roof </a:t>
              </a:r>
              <a:r>
                <a:rPr lang="en-US" b="1" dirty="0">
                  <a:ln/>
                  <a:solidFill>
                    <a:schemeClr val="bg1"/>
                  </a:solidFill>
                  <a:latin typeface="Aptos" panose="020B0004020202020204" pitchFamily="34" charset="0"/>
                  <a:ea typeface="Calibri" panose="020F0502020204030204" pitchFamily="34" charset="0"/>
                  <a:cs typeface="Arial" panose="020B0604020202020204" pitchFamily="34" charset="0"/>
                </a:rPr>
                <a:t>R</a:t>
              </a:r>
              <a:r>
                <a:rPr kumimoji="0" lang="en-US" b="1" i="0" u="none" strike="noStrike" cap="none" spc="0" normalizeH="0" baseline="0" noProof="0" dirty="0" err="1">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eplacements</a:t>
              </a:r>
              <a:r>
                <a:rPr kumimoji="0" lang="en-US" b="1" i="0" u="none" strike="noStrike"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 </a:t>
              </a:r>
              <a:endParaRPr lang="en-US" b="1" dirty="0">
                <a:solidFill>
                  <a:schemeClr val="bg1"/>
                </a:solidFill>
                <a:latin typeface="Aptos" panose="020B0004020202020204" pitchFamily="34" charset="0"/>
                <a:cs typeface="Arial" panose="020B0604020202020204" pitchFamily="34" charset="0"/>
              </a:endParaRPr>
            </a:p>
            <a:p>
              <a:pPr marL="285750" lvl="0" indent="-285750" algn="l">
                <a:lnSpc>
                  <a:spcPct val="100000"/>
                </a:lnSpc>
                <a:spcBef>
                  <a:spcPts val="600"/>
                </a:spcBef>
                <a:spcAft>
                  <a:spcPts val="600"/>
                </a:spcAft>
                <a:buClrTx/>
                <a:buSzPts val="1000"/>
                <a:buFont typeface="Wingdings" pitchFamily="2" charset="2"/>
                <a:buChar char="q"/>
              </a:pPr>
              <a:r>
                <a:rPr kumimoji="0" lang="en-US" b="1" i="0" u="none" strike="noStrike"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Covered PE Areas, Restrooms and other site improvements</a:t>
              </a:r>
            </a:p>
          </p:txBody>
        </p:sp>
        <p:sp>
          <p:nvSpPr>
            <p:cNvPr id="20" name="TextBox 19">
              <a:extLst>
                <a:ext uri="{FF2B5EF4-FFF2-40B4-BE49-F238E27FC236}">
                  <a16:creationId xmlns:a16="http://schemas.microsoft.com/office/drawing/2014/main" id="{966502D2-116E-76B9-2D5D-89571E954172}"/>
                </a:ext>
              </a:extLst>
            </p:cNvPr>
            <p:cNvSpPr txBox="1"/>
            <p:nvPr/>
          </p:nvSpPr>
          <p:spPr>
            <a:xfrm>
              <a:off x="3209550" y="4415319"/>
              <a:ext cx="2689490" cy="1508105"/>
            </a:xfrm>
            <a:prstGeom prst="rect">
              <a:avLst/>
            </a:prstGeom>
            <a:noFill/>
          </p:spPr>
          <p:txBody>
            <a:bodyPr wrap="square" rtlCol="0">
              <a:spAutoFit/>
            </a:bodyPr>
            <a:lstStyle/>
            <a:p>
              <a:pPr marL="285750" lvl="0" indent="-285750">
                <a:lnSpc>
                  <a:spcPct val="100000"/>
                </a:lnSpc>
                <a:spcBef>
                  <a:spcPts val="600"/>
                </a:spcBef>
                <a:spcAft>
                  <a:spcPts val="600"/>
                </a:spcAft>
                <a:buClrTx/>
                <a:buSzPts val="1000"/>
                <a:buFont typeface="Wingdings" pitchFamily="2" charset="2"/>
                <a:buChar char="q"/>
              </a:pPr>
              <a:r>
                <a:rPr kumimoji="0" lang="en-US" b="1" i="0" u="none" strike="noStrike"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12,000 Computers</a:t>
              </a:r>
            </a:p>
            <a:p>
              <a:pPr marL="285750" lvl="0" indent="-285750">
                <a:lnSpc>
                  <a:spcPct val="100000"/>
                </a:lnSpc>
                <a:spcBef>
                  <a:spcPts val="600"/>
                </a:spcBef>
                <a:spcAft>
                  <a:spcPts val="600"/>
                </a:spcAft>
                <a:buClrTx/>
                <a:buSzPts val="1000"/>
                <a:buFont typeface="Wingdings" pitchFamily="2" charset="2"/>
                <a:buChar char="q"/>
              </a:pPr>
              <a:r>
                <a:rPr lang="en-US" b="1" dirty="0">
                  <a:ln/>
                  <a:solidFill>
                    <a:schemeClr val="bg1"/>
                  </a:solidFill>
                  <a:latin typeface="Aptos" panose="020B0004020202020204" pitchFamily="34" charset="0"/>
                  <a:ea typeface="Calibri" panose="020F0502020204030204" pitchFamily="34" charset="0"/>
                  <a:cs typeface="Arial" panose="020B0604020202020204" pitchFamily="34" charset="0"/>
                </a:rPr>
                <a:t>1,420 LED Panels</a:t>
              </a:r>
              <a:endParaRPr kumimoji="0" lang="en-US" b="1" i="0" u="none" strike="noStrike"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endParaRPr>
            </a:p>
            <a:p>
              <a:pPr marL="285750" lvl="0" indent="-285750">
                <a:lnSpc>
                  <a:spcPct val="100000"/>
                </a:lnSpc>
                <a:spcBef>
                  <a:spcPts val="600"/>
                </a:spcBef>
                <a:spcAft>
                  <a:spcPts val="600"/>
                </a:spcAft>
                <a:buClrTx/>
                <a:buSzPts val="1000"/>
                <a:buFont typeface="Wingdings" pitchFamily="2" charset="2"/>
                <a:buChar char="q"/>
              </a:pPr>
              <a:r>
                <a:rPr lang="en-US" b="1" dirty="0">
                  <a:ln/>
                  <a:solidFill>
                    <a:schemeClr val="bg1"/>
                  </a:solidFill>
                  <a:latin typeface="Aptos" panose="020B0004020202020204" pitchFamily="34" charset="0"/>
                  <a:ea typeface="Calibri" panose="020F0502020204030204" pitchFamily="34" charset="0"/>
                  <a:cs typeface="Arial" panose="020B0604020202020204" pitchFamily="34" charset="0"/>
                </a:rPr>
                <a:t>W</a:t>
              </a:r>
              <a:r>
                <a:rPr kumimoji="0" lang="en-US" b="1" i="0" u="none" strike="noStrike" cap="none" spc="0" normalizeH="0" baseline="0" noProof="0" dirty="0" err="1">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i</a:t>
              </a:r>
              <a:r>
                <a:rPr kumimoji="0" lang="en-US" b="1" i="0" u="none" strike="noStrike"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panose="020B0604020202020204" pitchFamily="34" charset="0"/>
                </a:rPr>
                <a:t>-Fi upgrades in Schools</a:t>
              </a:r>
              <a:endParaRPr lang="en-US" b="1" dirty="0">
                <a:solidFill>
                  <a:schemeClr val="bg1"/>
                </a:solidFill>
                <a:latin typeface="Aptos" panose="020B0004020202020204" pitchFamily="34" charset="0"/>
                <a:cs typeface="Arial" panose="020B0604020202020204" pitchFamily="34" charset="0"/>
              </a:endParaRPr>
            </a:p>
          </p:txBody>
        </p:sp>
        <p:sp>
          <p:nvSpPr>
            <p:cNvPr id="55" name="Round Same Side Corner Rectangle 54">
              <a:extLst>
                <a:ext uri="{FF2B5EF4-FFF2-40B4-BE49-F238E27FC236}">
                  <a16:creationId xmlns:a16="http://schemas.microsoft.com/office/drawing/2014/main" id="{E6827582-923F-F815-3DC9-842AE0B254A4}"/>
                </a:ext>
              </a:extLst>
            </p:cNvPr>
            <p:cNvSpPr/>
            <p:nvPr/>
          </p:nvSpPr>
          <p:spPr>
            <a:xfrm rot="10800000">
              <a:off x="6062935" y="5057775"/>
              <a:ext cx="6002479" cy="1001943"/>
            </a:xfrm>
            <a:prstGeom prst="round2SameRect">
              <a:avLst>
                <a:gd name="adj1" fmla="val 50000"/>
                <a:gd name="adj2" fmla="val 0"/>
              </a:avLst>
            </a:prstGeom>
            <a:solidFill>
              <a:srgbClr val="1E4164"/>
            </a:solidFill>
            <a:ln>
              <a:solidFill>
                <a:srgbClr val="1E41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6" name="TextBox 55">
              <a:extLst>
                <a:ext uri="{FF2B5EF4-FFF2-40B4-BE49-F238E27FC236}">
                  <a16:creationId xmlns:a16="http://schemas.microsoft.com/office/drawing/2014/main" id="{CA2110C1-7305-CEB4-126D-52D8AA87C6BC}"/>
                </a:ext>
              </a:extLst>
            </p:cNvPr>
            <p:cNvSpPr txBox="1"/>
            <p:nvPr/>
          </p:nvSpPr>
          <p:spPr>
            <a:xfrm>
              <a:off x="6036724" y="5186005"/>
              <a:ext cx="6014462" cy="584775"/>
            </a:xfrm>
            <a:prstGeom prst="rect">
              <a:avLst/>
            </a:prstGeom>
            <a:noFill/>
          </p:spPr>
          <p:txBody>
            <a:bodyPr wrap="square" rtlCol="0" anchor="ctr">
              <a:spAutoFit/>
            </a:bodyPr>
            <a:lstStyle/>
            <a:p>
              <a:pPr algn="ctr"/>
              <a:r>
                <a:rPr lang="en-US" sz="3200" b="1" dirty="0">
                  <a:solidFill>
                    <a:schemeClr val="bg1"/>
                  </a:solidFill>
                  <a:latin typeface="Aptos" panose="020B0004020202020204" pitchFamily="34" charset="0"/>
                  <a:cs typeface="Arial" panose="020B0604020202020204" pitchFamily="34" charset="0"/>
                </a:rPr>
                <a:t>HALFCENTSUCCESS.COM</a:t>
              </a:r>
            </a:p>
          </p:txBody>
        </p:sp>
      </p:grpSp>
    </p:spTree>
    <p:extLst>
      <p:ext uri="{BB962C8B-B14F-4D97-AF65-F5344CB8AC3E}">
        <p14:creationId xmlns:p14="http://schemas.microsoft.com/office/powerpoint/2010/main" val="388818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DBEBE">
            <a:alpha val="50000"/>
          </a:srgb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9993FB3-A8C5-44B7-9471-0A52E52BB977}"/>
              </a:ext>
            </a:extLst>
          </p:cNvPr>
          <p:cNvSpPr txBox="1"/>
          <p:nvPr/>
        </p:nvSpPr>
        <p:spPr>
          <a:xfrm>
            <a:off x="374650" y="1373999"/>
            <a:ext cx="11417300" cy="3924151"/>
          </a:xfrm>
          <a:prstGeom prst="rect">
            <a:avLst/>
          </a:prstGeom>
          <a:noFill/>
        </p:spPr>
        <p:txBody>
          <a:bodyPr wrap="square" rtlCol="0">
            <a:spAutoFit/>
          </a:bodyPr>
          <a:lstStyle/>
          <a:p>
            <a:pPr marL="342900" indent="-342900">
              <a:spcBef>
                <a:spcPts val="600"/>
              </a:spcBef>
              <a:buClr>
                <a:srgbClr val="99060C"/>
              </a:buClr>
              <a:buFont typeface="Wingdings" pitchFamily="2" charset="2"/>
              <a:buChar char="Ø"/>
            </a:pPr>
            <a:r>
              <a:rPr lang="en-US" sz="2800" b="1" dirty="0">
                <a:solidFill>
                  <a:srgbClr val="1E4164"/>
                </a:solidFill>
                <a:latin typeface="Aptos" panose="020B0004020202020204" pitchFamily="34" charset="0"/>
                <a:cs typeface="Arial" panose="020B0604020202020204" pitchFamily="34" charset="0"/>
              </a:rPr>
              <a:t>Growth Continues</a:t>
            </a:r>
          </a:p>
          <a:p>
            <a:pPr marL="800100" lvl="1" indent="-342900">
              <a:buClr>
                <a:srgbClr val="99060C"/>
              </a:buClr>
              <a:buFont typeface="Arial" panose="020B0604020202020204" pitchFamily="34" charset="0"/>
              <a:buChar char="•"/>
            </a:pPr>
            <a:r>
              <a:rPr lang="en-US" sz="2800" dirty="0">
                <a:solidFill>
                  <a:srgbClr val="1E4164"/>
                </a:solidFill>
                <a:latin typeface="Aptos" panose="020B0004020202020204" pitchFamily="34" charset="0"/>
                <a:cs typeface="Arial" panose="020B0604020202020204" pitchFamily="34" charset="0"/>
              </a:rPr>
              <a:t>Still one of the fastest growing counties in Florida</a:t>
            </a:r>
          </a:p>
          <a:p>
            <a:pPr marL="800100" lvl="1" indent="-342900">
              <a:buClr>
                <a:srgbClr val="99060C"/>
              </a:buClr>
              <a:buFont typeface="Arial" panose="020B0604020202020204" pitchFamily="34" charset="0"/>
              <a:buChar char="•"/>
            </a:pPr>
            <a:r>
              <a:rPr lang="en-US" sz="2800" dirty="0">
                <a:solidFill>
                  <a:srgbClr val="1E4164"/>
                </a:solidFill>
                <a:latin typeface="Aptos" panose="020B0004020202020204" pitchFamily="34" charset="0"/>
                <a:cs typeface="Arial" panose="020B0604020202020204" pitchFamily="34" charset="0"/>
              </a:rPr>
              <a:t>Projected to add 13,600 students by 2033</a:t>
            </a:r>
          </a:p>
          <a:p>
            <a:pPr marL="800100" lvl="1" indent="-342900">
              <a:buClr>
                <a:srgbClr val="99060C"/>
              </a:buClr>
              <a:buFont typeface="Arial" panose="020B0604020202020204" pitchFamily="34" charset="0"/>
              <a:buChar char="•"/>
            </a:pPr>
            <a:r>
              <a:rPr lang="en-US" sz="2800" dirty="0">
                <a:solidFill>
                  <a:srgbClr val="1E4164"/>
                </a:solidFill>
                <a:latin typeface="Aptos" panose="020B0004020202020204" pitchFamily="34" charset="0"/>
                <a:cs typeface="Arial" panose="020B0604020202020204" pitchFamily="34" charset="0"/>
              </a:rPr>
              <a:t>600 portables for 13,000 students - </a:t>
            </a:r>
            <a:r>
              <a:rPr lang="en-US" sz="2800" b="1" u="sng" dirty="0">
                <a:solidFill>
                  <a:srgbClr val="99060C"/>
                </a:solidFill>
                <a:latin typeface="Aptos" panose="020B0004020202020204" pitchFamily="34" charset="0"/>
                <a:cs typeface="Arial" panose="020B0604020202020204" pitchFamily="34" charset="0"/>
              </a:rPr>
              <a:t>Not a long-term solution</a:t>
            </a:r>
          </a:p>
          <a:p>
            <a:pPr marL="800100" lvl="1" indent="-342900">
              <a:buClr>
                <a:srgbClr val="99060C"/>
              </a:buClr>
              <a:buFont typeface="Arial" panose="020B0604020202020204" pitchFamily="34" charset="0"/>
              <a:buChar char="•"/>
            </a:pPr>
            <a:r>
              <a:rPr lang="en-US" sz="2800" dirty="0">
                <a:solidFill>
                  <a:srgbClr val="1E4164"/>
                </a:solidFill>
                <a:latin typeface="Aptos" panose="020B0004020202020204" pitchFamily="34" charset="0"/>
                <a:cs typeface="Arial" panose="020B0604020202020204" pitchFamily="34" charset="0"/>
              </a:rPr>
              <a:t>Construction costs are up 63%</a:t>
            </a:r>
          </a:p>
          <a:p>
            <a:pPr marL="342900" indent="-342900">
              <a:spcBef>
                <a:spcPts val="600"/>
              </a:spcBef>
              <a:spcAft>
                <a:spcPts val="600"/>
              </a:spcAft>
              <a:buClr>
                <a:srgbClr val="99060C"/>
              </a:buClr>
              <a:buFont typeface="Wingdings" pitchFamily="2" charset="2"/>
              <a:buChar char="Ø"/>
            </a:pPr>
            <a:r>
              <a:rPr lang="en-US" sz="2800" b="1" dirty="0">
                <a:solidFill>
                  <a:srgbClr val="1E4164"/>
                </a:solidFill>
                <a:latin typeface="Aptos" panose="020B0004020202020204" pitchFamily="34" charset="0"/>
                <a:cs typeface="Arial" panose="020B0604020202020204" pitchFamily="34" charset="0"/>
              </a:rPr>
              <a:t>Keeping our children safe remains #1 priority</a:t>
            </a:r>
          </a:p>
          <a:p>
            <a:pPr marL="342900" indent="-342900">
              <a:spcBef>
                <a:spcPts val="600"/>
              </a:spcBef>
              <a:spcAft>
                <a:spcPts val="600"/>
              </a:spcAft>
              <a:buClr>
                <a:srgbClr val="99060C"/>
              </a:buClr>
              <a:buFont typeface="Wingdings" pitchFamily="2" charset="2"/>
              <a:buChar char="Ø"/>
            </a:pPr>
            <a:r>
              <a:rPr lang="en-US" sz="2800" b="1" dirty="0">
                <a:solidFill>
                  <a:srgbClr val="1E4164"/>
                </a:solidFill>
                <a:latin typeface="Aptos" panose="020B0004020202020204" pitchFamily="34" charset="0"/>
                <a:cs typeface="Arial" panose="020B0604020202020204" pitchFamily="34" charset="0"/>
              </a:rPr>
              <a:t>Must maintain, replace and upgrade critical systems</a:t>
            </a:r>
          </a:p>
          <a:p>
            <a:pPr marL="342900" indent="-342900">
              <a:spcBef>
                <a:spcPts val="600"/>
              </a:spcBef>
              <a:spcAft>
                <a:spcPts val="600"/>
              </a:spcAft>
              <a:buClr>
                <a:srgbClr val="99060C"/>
              </a:buClr>
              <a:buFont typeface="Wingdings" pitchFamily="2" charset="2"/>
              <a:buChar char="Ø"/>
            </a:pPr>
            <a:r>
              <a:rPr lang="en-US" sz="2800" b="1" dirty="0">
                <a:solidFill>
                  <a:srgbClr val="1E4164"/>
                </a:solidFill>
                <a:latin typeface="Aptos" panose="020B0004020202020204" pitchFamily="34" charset="0"/>
                <a:cs typeface="Arial" panose="020B0604020202020204" pitchFamily="34" charset="0"/>
              </a:rPr>
              <a:t>Technology continues to rapidly advance</a:t>
            </a:r>
          </a:p>
        </p:txBody>
      </p:sp>
      <p:sp>
        <p:nvSpPr>
          <p:cNvPr id="27" name="Rectangle 26">
            <a:extLst>
              <a:ext uri="{FF2B5EF4-FFF2-40B4-BE49-F238E27FC236}">
                <a16:creationId xmlns:a16="http://schemas.microsoft.com/office/drawing/2014/main" id="{DF70ABC4-5081-97A7-8CAD-114826768FBF}"/>
              </a:ext>
            </a:extLst>
          </p:cNvPr>
          <p:cNvSpPr/>
          <p:nvPr/>
        </p:nvSpPr>
        <p:spPr>
          <a:xfrm>
            <a:off x="0" y="0"/>
            <a:ext cx="12192000" cy="1106833"/>
          </a:xfrm>
          <a:prstGeom prst="rect">
            <a:avLst/>
          </a:prstGeom>
          <a:solidFill>
            <a:srgbClr val="9906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 name="TextBox 7">
            <a:extLst>
              <a:ext uri="{FF2B5EF4-FFF2-40B4-BE49-F238E27FC236}">
                <a16:creationId xmlns:a16="http://schemas.microsoft.com/office/drawing/2014/main" id="{7BFD07C4-14BC-DF5F-2229-21F5409E54E2}"/>
              </a:ext>
            </a:extLst>
          </p:cNvPr>
          <p:cNvSpPr txBox="1"/>
          <p:nvPr/>
        </p:nvSpPr>
        <p:spPr>
          <a:xfrm>
            <a:off x="-12700" y="54811"/>
            <a:ext cx="12192000" cy="1077218"/>
          </a:xfrm>
          <a:prstGeom prst="rect">
            <a:avLst/>
          </a:prstGeom>
          <a:noFill/>
        </p:spPr>
        <p:txBody>
          <a:bodyPr wrap="square" rtlCol="0">
            <a:spAutoFit/>
          </a:bodyPr>
          <a:lstStyle/>
          <a:p>
            <a:pPr algn="ctr"/>
            <a:r>
              <a:rPr lang="en-US" sz="4000" b="1" dirty="0">
                <a:solidFill>
                  <a:schemeClr val="bg1"/>
                </a:solidFill>
                <a:latin typeface="Aptos" panose="020B0004020202020204" pitchFamily="34" charset="0"/>
                <a:cs typeface="Arial" panose="020B0604020202020204" pitchFamily="34" charset="0"/>
              </a:rPr>
              <a:t>Half-Cent SUNSETS in 2025</a:t>
            </a:r>
          </a:p>
          <a:p>
            <a:pPr algn="ctr"/>
            <a:r>
              <a:rPr lang="en-US" sz="2400" b="1" dirty="0">
                <a:solidFill>
                  <a:schemeClr val="bg1"/>
                </a:solidFill>
                <a:latin typeface="Aptos" panose="020B0004020202020204" pitchFamily="34" charset="0"/>
                <a:cs typeface="Arial" panose="020B0604020202020204" pitchFamily="34" charset="0"/>
              </a:rPr>
              <a:t>$37M Annual Revenue Loss</a:t>
            </a:r>
          </a:p>
        </p:txBody>
      </p:sp>
      <p:sp>
        <p:nvSpPr>
          <p:cNvPr id="7" name="Rectangle 6">
            <a:extLst>
              <a:ext uri="{FF2B5EF4-FFF2-40B4-BE49-F238E27FC236}">
                <a16:creationId xmlns:a16="http://schemas.microsoft.com/office/drawing/2014/main" id="{719B2CC4-D729-FCD5-FF83-33866FDBF3BB}"/>
              </a:ext>
            </a:extLst>
          </p:cNvPr>
          <p:cNvSpPr/>
          <p:nvPr/>
        </p:nvSpPr>
        <p:spPr>
          <a:xfrm>
            <a:off x="0" y="5835670"/>
            <a:ext cx="12192000" cy="10223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409D619-9264-20FB-D352-B7EF2E96D772}"/>
              </a:ext>
            </a:extLst>
          </p:cNvPr>
          <p:cNvSpPr txBox="1"/>
          <p:nvPr/>
        </p:nvSpPr>
        <p:spPr>
          <a:xfrm>
            <a:off x="0" y="5950640"/>
            <a:ext cx="12192000" cy="707886"/>
          </a:xfrm>
          <a:prstGeom prst="rect">
            <a:avLst/>
          </a:prstGeom>
          <a:noFill/>
        </p:spPr>
        <p:txBody>
          <a:bodyPr wrap="square" rtlCol="0">
            <a:spAutoFit/>
          </a:bodyPr>
          <a:lstStyle/>
          <a:p>
            <a:pPr algn="ctr"/>
            <a:r>
              <a:rPr lang="en-US" sz="4000" b="1" dirty="0">
                <a:solidFill>
                  <a:srgbClr val="99060C"/>
                </a:solidFill>
                <a:latin typeface="Aptos" panose="020B0004020202020204" pitchFamily="34" charset="0"/>
              </a:rPr>
              <a:t>We Can’t Afford to Lose the Half-Cent!</a:t>
            </a:r>
          </a:p>
        </p:txBody>
      </p:sp>
    </p:spTree>
    <p:extLst>
      <p:ext uri="{BB962C8B-B14F-4D97-AF65-F5344CB8AC3E}">
        <p14:creationId xmlns:p14="http://schemas.microsoft.com/office/powerpoint/2010/main" val="57789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DBEBE">
            <a:alpha val="50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C5F572-1AF0-23E4-E47C-63C7F5264649}"/>
              </a:ext>
            </a:extLst>
          </p:cNvPr>
          <p:cNvSpPr/>
          <p:nvPr/>
        </p:nvSpPr>
        <p:spPr>
          <a:xfrm>
            <a:off x="0" y="0"/>
            <a:ext cx="12192000" cy="1000125"/>
          </a:xfrm>
          <a:prstGeom prst="rect">
            <a:avLst/>
          </a:prstGeom>
          <a:solidFill>
            <a:srgbClr val="9906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 name="TextBox 4">
            <a:extLst>
              <a:ext uri="{FF2B5EF4-FFF2-40B4-BE49-F238E27FC236}">
                <a16:creationId xmlns:a16="http://schemas.microsoft.com/office/drawing/2014/main" id="{68047D82-8ED9-8351-9B25-0AF10E2D7EF2}"/>
              </a:ext>
            </a:extLst>
          </p:cNvPr>
          <p:cNvSpPr txBox="1"/>
          <p:nvPr/>
        </p:nvSpPr>
        <p:spPr>
          <a:xfrm>
            <a:off x="0" y="141253"/>
            <a:ext cx="12192000" cy="646331"/>
          </a:xfrm>
          <a:prstGeom prst="rect">
            <a:avLst/>
          </a:prstGeom>
          <a:noFill/>
          <a:ln>
            <a:noFill/>
          </a:ln>
        </p:spPr>
        <p:txBody>
          <a:bodyPr wrap="square" rtlCol="0">
            <a:spAutoFit/>
          </a:bodyPr>
          <a:lstStyle/>
          <a:p>
            <a:pPr algn="ctr"/>
            <a:r>
              <a:rPr lang="en-US" sz="3600" b="1" dirty="0">
                <a:solidFill>
                  <a:schemeClr val="bg1"/>
                </a:solidFill>
                <a:latin typeface="Aptos" panose="020B0004020202020204" pitchFamily="34" charset="0"/>
                <a:cs typeface="Arial" panose="020B0604020202020204" pitchFamily="34" charset="0"/>
              </a:rPr>
              <a:t>Half-Cent RENEWAL will be on the November ‘24 ballot</a:t>
            </a:r>
          </a:p>
        </p:txBody>
      </p:sp>
      <p:sp>
        <p:nvSpPr>
          <p:cNvPr id="16" name="TextBox 15">
            <a:extLst>
              <a:ext uri="{FF2B5EF4-FFF2-40B4-BE49-F238E27FC236}">
                <a16:creationId xmlns:a16="http://schemas.microsoft.com/office/drawing/2014/main" id="{D5F8C16D-B4EF-132F-9CD0-B5039817B29B}"/>
              </a:ext>
            </a:extLst>
          </p:cNvPr>
          <p:cNvSpPr txBox="1">
            <a:spLocks/>
          </p:cNvSpPr>
          <p:nvPr/>
        </p:nvSpPr>
        <p:spPr>
          <a:xfrm>
            <a:off x="297182" y="1141378"/>
            <a:ext cx="11128226" cy="3293209"/>
          </a:xfrm>
          <a:prstGeom prst="rect">
            <a:avLst/>
          </a:prstGeom>
          <a:noFill/>
        </p:spPr>
        <p:txBody>
          <a:bodyPr wrap="square" rtlCol="0">
            <a:spAutoFit/>
          </a:bodyPr>
          <a:lstStyle/>
          <a:p>
            <a:pPr marL="571500" lvl="2" indent="-457200" defTabSz="1066800">
              <a:spcBef>
                <a:spcPts val="600"/>
              </a:spcBef>
              <a:spcAft>
                <a:spcPts val="600"/>
              </a:spcAft>
              <a:buClr>
                <a:srgbClr val="99060C"/>
              </a:buClr>
              <a:buSzPct val="50000"/>
              <a:buFont typeface="Wingdings" pitchFamily="2" charset="2"/>
              <a:buChar char="Ø"/>
            </a:pPr>
            <a:r>
              <a:rPr lang="en-US" sz="2800" b="1" i="0" kern="1200" dirty="0">
                <a:solidFill>
                  <a:srgbClr val="99060C"/>
                </a:solidFill>
                <a:latin typeface="Aptos" panose="020B0004020202020204" pitchFamily="34" charset="0"/>
                <a:cs typeface="Arial Narrow" panose="020B0604020202020204" pitchFamily="34" charset="0"/>
              </a:rPr>
              <a:t>Sales tax STAYS at 6.5%</a:t>
            </a:r>
          </a:p>
          <a:p>
            <a:pPr marL="571500" lvl="2" indent="-457200" defTabSz="1066800">
              <a:spcBef>
                <a:spcPts val="600"/>
              </a:spcBef>
              <a:spcAft>
                <a:spcPts val="600"/>
              </a:spcAft>
              <a:buClr>
                <a:srgbClr val="99060C"/>
              </a:buClr>
              <a:buSzPct val="50000"/>
              <a:buFont typeface="Wingdings" pitchFamily="2" charset="2"/>
              <a:buChar char="Ø"/>
            </a:pPr>
            <a:r>
              <a:rPr lang="en-US" sz="2800" b="1" i="0" kern="1200" dirty="0">
                <a:solidFill>
                  <a:srgbClr val="1E4164"/>
                </a:solidFill>
                <a:latin typeface="Aptos" panose="020B0004020202020204" pitchFamily="34" charset="0"/>
                <a:cs typeface="Arial Narrow" panose="020B0604020202020204" pitchFamily="34" charset="0"/>
              </a:rPr>
              <a:t>Lowest sales tax in Northeast FL</a:t>
            </a:r>
          </a:p>
          <a:p>
            <a:pPr marL="571500" lvl="2" indent="-457200" defTabSz="1066800">
              <a:spcBef>
                <a:spcPts val="600"/>
              </a:spcBef>
              <a:spcAft>
                <a:spcPts val="600"/>
              </a:spcAft>
              <a:buClr>
                <a:srgbClr val="99060C"/>
              </a:buClr>
              <a:buSzPct val="50000"/>
              <a:buFont typeface="Wingdings" pitchFamily="2" charset="2"/>
              <a:buChar char="Ø"/>
            </a:pPr>
            <a:r>
              <a:rPr lang="en-US" sz="2800" b="1" dirty="0">
                <a:solidFill>
                  <a:srgbClr val="1E4164"/>
                </a:solidFill>
                <a:latin typeface="Aptos" panose="020B0004020202020204" pitchFamily="34" charset="0"/>
                <a:cs typeface="Arial Narrow" panose="020B0604020202020204" pitchFamily="34" charset="0"/>
              </a:rPr>
              <a:t>Half-cent sales tax collected stays in St. Johns County</a:t>
            </a:r>
          </a:p>
          <a:p>
            <a:pPr marL="571500" lvl="2" indent="-457200" defTabSz="1066800">
              <a:spcBef>
                <a:spcPts val="600"/>
              </a:spcBef>
              <a:spcAft>
                <a:spcPts val="600"/>
              </a:spcAft>
              <a:buClr>
                <a:srgbClr val="99060C"/>
              </a:buClr>
              <a:buSzPct val="50000"/>
              <a:buFont typeface="Wingdings" pitchFamily="2" charset="2"/>
              <a:buChar char="Ø"/>
            </a:pPr>
            <a:r>
              <a:rPr lang="en-US" sz="2800" b="1" i="0" kern="1200" dirty="0">
                <a:solidFill>
                  <a:srgbClr val="1E4164"/>
                </a:solidFill>
                <a:latin typeface="Aptos" panose="020B0004020202020204" pitchFamily="34" charset="0"/>
                <a:cs typeface="Arial Narrow" panose="020B0604020202020204" pitchFamily="34" charset="0"/>
              </a:rPr>
              <a:t>Up to </a:t>
            </a:r>
            <a:r>
              <a:rPr lang="en-US" sz="2800" b="1" dirty="0">
                <a:solidFill>
                  <a:srgbClr val="1E4164"/>
                </a:solidFill>
                <a:latin typeface="Aptos" panose="020B0004020202020204" pitchFamily="34" charset="0"/>
                <a:cs typeface="Arial Narrow" panose="020B0604020202020204" pitchFamily="34" charset="0"/>
              </a:rPr>
              <a:t>38</a:t>
            </a:r>
            <a:r>
              <a:rPr lang="en-US" sz="2800" b="1" i="0" kern="1200" dirty="0">
                <a:solidFill>
                  <a:srgbClr val="1E4164"/>
                </a:solidFill>
                <a:latin typeface="Aptos" panose="020B0004020202020204" pitchFamily="34" charset="0"/>
                <a:cs typeface="Arial Narrow" panose="020B0604020202020204" pitchFamily="34" charset="0"/>
              </a:rPr>
              <a:t>% paid for by out-of-county visitors</a:t>
            </a:r>
          </a:p>
          <a:p>
            <a:pPr marL="571500" lvl="2" indent="-457200" defTabSz="1066800">
              <a:spcBef>
                <a:spcPts val="600"/>
              </a:spcBef>
              <a:spcAft>
                <a:spcPts val="600"/>
              </a:spcAft>
              <a:buClr>
                <a:srgbClr val="99060C"/>
              </a:buClr>
              <a:buSzPct val="50000"/>
              <a:buFont typeface="Wingdings" pitchFamily="2" charset="2"/>
              <a:buChar char="Ø"/>
            </a:pPr>
            <a:r>
              <a:rPr lang="en-US" sz="2800" b="1" dirty="0">
                <a:solidFill>
                  <a:srgbClr val="1E4164"/>
                </a:solidFill>
                <a:latin typeface="Aptos" panose="020B0004020202020204" pitchFamily="34" charset="0"/>
                <a:cs typeface="Arial Narrow" panose="020B0604020202020204" pitchFamily="34" charset="0"/>
              </a:rPr>
              <a:t>Citizens Advisory Committee will continue to monitor and advise</a:t>
            </a:r>
            <a:endParaRPr lang="en-US" sz="2800" b="1" i="0" kern="1200" dirty="0">
              <a:solidFill>
                <a:srgbClr val="1E4164"/>
              </a:solidFill>
              <a:latin typeface="Aptos" panose="020B0004020202020204" pitchFamily="34" charset="0"/>
              <a:cs typeface="Arial Narrow" panose="020B0604020202020204" pitchFamily="34" charset="0"/>
            </a:endParaRPr>
          </a:p>
        </p:txBody>
      </p:sp>
      <p:grpSp>
        <p:nvGrpSpPr>
          <p:cNvPr id="15" name="Group 14">
            <a:extLst>
              <a:ext uri="{FF2B5EF4-FFF2-40B4-BE49-F238E27FC236}">
                <a16:creationId xmlns:a16="http://schemas.microsoft.com/office/drawing/2014/main" id="{AE0C8B0C-27CE-B9BA-328D-A738AB248E1F}"/>
              </a:ext>
            </a:extLst>
          </p:cNvPr>
          <p:cNvGrpSpPr/>
          <p:nvPr/>
        </p:nvGrpSpPr>
        <p:grpSpPr>
          <a:xfrm>
            <a:off x="736601" y="3073400"/>
            <a:ext cx="10572750" cy="4662830"/>
            <a:chOff x="882649" y="3073400"/>
            <a:chExt cx="10426701" cy="4662830"/>
          </a:xfrm>
        </p:grpSpPr>
        <p:sp>
          <p:nvSpPr>
            <p:cNvPr id="17" name="Rectangle 16">
              <a:extLst>
                <a:ext uri="{FF2B5EF4-FFF2-40B4-BE49-F238E27FC236}">
                  <a16:creationId xmlns:a16="http://schemas.microsoft.com/office/drawing/2014/main" id="{EAFB70FF-3C8A-126A-CE64-007B43BE166C}"/>
                </a:ext>
              </a:extLst>
            </p:cNvPr>
            <p:cNvSpPr/>
            <p:nvPr/>
          </p:nvSpPr>
          <p:spPr>
            <a:xfrm>
              <a:off x="882649" y="3073400"/>
              <a:ext cx="10426701" cy="4662830"/>
            </a:xfrm>
            <a:prstGeom prst="rect">
              <a:avLst/>
            </a:prstGeom>
            <a:ln>
              <a:noFill/>
            </a:ln>
          </p:spPr>
          <p:txBody>
            <a:bodyPr/>
            <a:lstStyle/>
            <a:p>
              <a:endParaRPr lang="en-US"/>
            </a:p>
          </p:txBody>
        </p:sp>
        <p:sp>
          <p:nvSpPr>
            <p:cNvPr id="18" name="Rectangle 17">
              <a:extLst>
                <a:ext uri="{FF2B5EF4-FFF2-40B4-BE49-F238E27FC236}">
                  <a16:creationId xmlns:a16="http://schemas.microsoft.com/office/drawing/2014/main" id="{D4E79DC2-18CA-232B-243E-35B389784AD4}"/>
                </a:ext>
              </a:extLst>
            </p:cNvPr>
            <p:cNvSpPr/>
            <p:nvPr/>
          </p:nvSpPr>
          <p:spPr>
            <a:xfrm>
              <a:off x="887172" y="4125268"/>
              <a:ext cx="2175228" cy="2559092"/>
            </a:xfrm>
            <a:prstGeom prst="rect">
              <a:avLst/>
            </a:prstGeom>
            <a:no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Rectangle 19" descr="Shield Tick with solid fill">
              <a:extLst>
                <a:ext uri="{FF2B5EF4-FFF2-40B4-BE49-F238E27FC236}">
                  <a16:creationId xmlns:a16="http://schemas.microsoft.com/office/drawing/2014/main" id="{2ED63710-EA94-241B-97C3-A17A5104E0D9}"/>
                </a:ext>
              </a:extLst>
            </p:cNvPr>
            <p:cNvSpPr/>
            <p:nvPr/>
          </p:nvSpPr>
          <p:spPr>
            <a:xfrm>
              <a:off x="1284284" y="4369712"/>
              <a:ext cx="1381004" cy="1379249"/>
            </a:xfrm>
            <a:prstGeom prst="rect">
              <a:avLst/>
            </a:prstGeom>
            <a:blipFill>
              <a:blip r:embed="rId3">
                <a:extLst>
                  <a:ext uri="{96DAC541-7B7A-43D3-8B79-37D633B846F1}">
                    <asvg:svgBlip xmlns:asvg="http://schemas.microsoft.com/office/drawing/2016/SVG/main" r:embed="rId4"/>
                  </a:ext>
                </a:extLst>
              </a:blip>
              <a:srcRect/>
              <a:stretch>
                <a:fillRect t="-9000" b="-9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1" name="Freeform 20">
              <a:extLst>
                <a:ext uri="{FF2B5EF4-FFF2-40B4-BE49-F238E27FC236}">
                  <a16:creationId xmlns:a16="http://schemas.microsoft.com/office/drawing/2014/main" id="{72C85CB5-0B7E-7DB3-1929-E29F5A16B4D6}"/>
                </a:ext>
              </a:extLst>
            </p:cNvPr>
            <p:cNvSpPr/>
            <p:nvPr/>
          </p:nvSpPr>
          <p:spPr>
            <a:xfrm>
              <a:off x="995934" y="5891042"/>
              <a:ext cx="1957705" cy="690954"/>
            </a:xfrm>
            <a:custGeom>
              <a:avLst/>
              <a:gdLst>
                <a:gd name="connsiteX0" fmla="*/ 0 w 1957705"/>
                <a:gd name="connsiteY0" fmla="*/ 0 h 690954"/>
                <a:gd name="connsiteX1" fmla="*/ 1957705 w 1957705"/>
                <a:gd name="connsiteY1" fmla="*/ 0 h 690954"/>
                <a:gd name="connsiteX2" fmla="*/ 1957705 w 1957705"/>
                <a:gd name="connsiteY2" fmla="*/ 690954 h 690954"/>
                <a:gd name="connsiteX3" fmla="*/ 0 w 1957705"/>
                <a:gd name="connsiteY3" fmla="*/ 690954 h 690954"/>
                <a:gd name="connsiteX4" fmla="*/ 0 w 1957705"/>
                <a:gd name="connsiteY4" fmla="*/ 0 h 69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705" h="690954">
                  <a:moveTo>
                    <a:pt x="0" y="0"/>
                  </a:moveTo>
                  <a:lnTo>
                    <a:pt x="1957705" y="0"/>
                  </a:lnTo>
                  <a:lnTo>
                    <a:pt x="1957705" y="690954"/>
                  </a:lnTo>
                  <a:lnTo>
                    <a:pt x="0" y="6909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800" b="1" kern="1200" dirty="0">
                  <a:solidFill>
                    <a:srgbClr val="99060C"/>
                  </a:solidFill>
                  <a:latin typeface="Aptos" panose="020B0004020202020204" pitchFamily="34" charset="0"/>
                </a:rPr>
                <a:t>Safety</a:t>
              </a:r>
            </a:p>
          </p:txBody>
        </p:sp>
        <p:sp>
          <p:nvSpPr>
            <p:cNvPr id="22" name="Rectangle 21">
              <a:extLst>
                <a:ext uri="{FF2B5EF4-FFF2-40B4-BE49-F238E27FC236}">
                  <a16:creationId xmlns:a16="http://schemas.microsoft.com/office/drawing/2014/main" id="{854B6D1D-B9D0-7771-DAB2-E6996F020975}"/>
                </a:ext>
              </a:extLst>
            </p:cNvPr>
            <p:cNvSpPr/>
            <p:nvPr/>
          </p:nvSpPr>
          <p:spPr>
            <a:xfrm>
              <a:off x="3634647" y="4125268"/>
              <a:ext cx="2175228" cy="2559092"/>
            </a:xfrm>
            <a:prstGeom prst="rect">
              <a:avLst/>
            </a:prstGeom>
            <a:no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Rectangle 23" descr="Schoolhouse with solid fill">
              <a:extLst>
                <a:ext uri="{FF2B5EF4-FFF2-40B4-BE49-F238E27FC236}">
                  <a16:creationId xmlns:a16="http://schemas.microsoft.com/office/drawing/2014/main" id="{8479F68F-3234-3AF4-9905-DE43C799D866}"/>
                </a:ext>
              </a:extLst>
            </p:cNvPr>
            <p:cNvSpPr/>
            <p:nvPr/>
          </p:nvSpPr>
          <p:spPr>
            <a:xfrm>
              <a:off x="4031759" y="4369712"/>
              <a:ext cx="1381004" cy="1379249"/>
            </a:xfrm>
            <a:prstGeom prst="rect">
              <a:avLst/>
            </a:prstGeom>
            <a:blipFill>
              <a:blip r:embed="rId5">
                <a:extLst>
                  <a:ext uri="{96DAC541-7B7A-43D3-8B79-37D633B846F1}">
                    <asvg:svgBlip xmlns:asvg="http://schemas.microsoft.com/office/drawing/2016/SVG/main" r:embed="rId6"/>
                  </a:ext>
                </a:extLst>
              </a:blip>
              <a:srcRect/>
              <a:stretch>
                <a:fillRect t="-9000" b="-9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5" name="Freeform 24">
              <a:extLst>
                <a:ext uri="{FF2B5EF4-FFF2-40B4-BE49-F238E27FC236}">
                  <a16:creationId xmlns:a16="http://schemas.microsoft.com/office/drawing/2014/main" id="{471F2832-AAE1-87F7-C7B6-129DACE31AFE}"/>
                </a:ext>
              </a:extLst>
            </p:cNvPr>
            <p:cNvSpPr/>
            <p:nvPr/>
          </p:nvSpPr>
          <p:spPr>
            <a:xfrm>
              <a:off x="3743409" y="5891042"/>
              <a:ext cx="1957705" cy="690954"/>
            </a:xfrm>
            <a:custGeom>
              <a:avLst/>
              <a:gdLst>
                <a:gd name="connsiteX0" fmla="*/ 0 w 1957705"/>
                <a:gd name="connsiteY0" fmla="*/ 0 h 690954"/>
                <a:gd name="connsiteX1" fmla="*/ 1957705 w 1957705"/>
                <a:gd name="connsiteY1" fmla="*/ 0 h 690954"/>
                <a:gd name="connsiteX2" fmla="*/ 1957705 w 1957705"/>
                <a:gd name="connsiteY2" fmla="*/ 690954 h 690954"/>
                <a:gd name="connsiteX3" fmla="*/ 0 w 1957705"/>
                <a:gd name="connsiteY3" fmla="*/ 690954 h 690954"/>
                <a:gd name="connsiteX4" fmla="*/ 0 w 1957705"/>
                <a:gd name="connsiteY4" fmla="*/ 0 h 69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705" h="690954">
                  <a:moveTo>
                    <a:pt x="0" y="0"/>
                  </a:moveTo>
                  <a:lnTo>
                    <a:pt x="1957705" y="0"/>
                  </a:lnTo>
                  <a:lnTo>
                    <a:pt x="1957705" y="690954"/>
                  </a:lnTo>
                  <a:lnTo>
                    <a:pt x="0" y="6909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800" b="1" kern="1200" dirty="0">
                  <a:solidFill>
                    <a:srgbClr val="99060C"/>
                  </a:solidFill>
                  <a:latin typeface="Aptos" panose="020B0004020202020204" pitchFamily="34" charset="0"/>
                </a:rPr>
                <a:t>Growth</a:t>
              </a:r>
            </a:p>
          </p:txBody>
        </p:sp>
        <p:sp>
          <p:nvSpPr>
            <p:cNvPr id="26" name="Rectangle 25">
              <a:extLst>
                <a:ext uri="{FF2B5EF4-FFF2-40B4-BE49-F238E27FC236}">
                  <a16:creationId xmlns:a16="http://schemas.microsoft.com/office/drawing/2014/main" id="{56ECB863-C9BD-8000-6C30-931E57815840}"/>
                </a:ext>
              </a:extLst>
            </p:cNvPr>
            <p:cNvSpPr/>
            <p:nvPr/>
          </p:nvSpPr>
          <p:spPr>
            <a:xfrm>
              <a:off x="6382122" y="4125268"/>
              <a:ext cx="2175228" cy="2559092"/>
            </a:xfrm>
            <a:prstGeom prst="rect">
              <a:avLst/>
            </a:prstGeom>
            <a:no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Rectangle 26" descr="Paint with solid fill">
              <a:extLst>
                <a:ext uri="{FF2B5EF4-FFF2-40B4-BE49-F238E27FC236}">
                  <a16:creationId xmlns:a16="http://schemas.microsoft.com/office/drawing/2014/main" id="{E6D1FDDF-FCF3-FDD2-8D5C-D9C9BABFED6B}"/>
                </a:ext>
              </a:extLst>
            </p:cNvPr>
            <p:cNvSpPr/>
            <p:nvPr/>
          </p:nvSpPr>
          <p:spPr>
            <a:xfrm>
              <a:off x="6779234" y="4369712"/>
              <a:ext cx="1381004" cy="1379249"/>
            </a:xfrm>
            <a:prstGeom prst="rect">
              <a:avLst/>
            </a:prstGeom>
            <a:blipFill>
              <a:blip r:embed="rId7">
                <a:extLst>
                  <a:ext uri="{96DAC541-7B7A-43D3-8B79-37D633B846F1}">
                    <asvg:svgBlip xmlns:asvg="http://schemas.microsoft.com/office/drawing/2016/SVG/main" r:embed="rId8"/>
                  </a:ext>
                </a:extLst>
              </a:blip>
              <a:srcRect/>
              <a:stretch>
                <a:fillRect t="-9000" b="-9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0" name="Freeform 29">
              <a:extLst>
                <a:ext uri="{FF2B5EF4-FFF2-40B4-BE49-F238E27FC236}">
                  <a16:creationId xmlns:a16="http://schemas.microsoft.com/office/drawing/2014/main" id="{CD9C8589-E5CD-2C7A-2CD7-902B74840A3C}"/>
                </a:ext>
              </a:extLst>
            </p:cNvPr>
            <p:cNvSpPr/>
            <p:nvPr/>
          </p:nvSpPr>
          <p:spPr>
            <a:xfrm>
              <a:off x="6382122" y="5891042"/>
              <a:ext cx="2396712" cy="690954"/>
            </a:xfrm>
            <a:custGeom>
              <a:avLst/>
              <a:gdLst>
                <a:gd name="connsiteX0" fmla="*/ 0 w 1957705"/>
                <a:gd name="connsiteY0" fmla="*/ 0 h 690954"/>
                <a:gd name="connsiteX1" fmla="*/ 1957705 w 1957705"/>
                <a:gd name="connsiteY1" fmla="*/ 0 h 690954"/>
                <a:gd name="connsiteX2" fmla="*/ 1957705 w 1957705"/>
                <a:gd name="connsiteY2" fmla="*/ 690954 h 690954"/>
                <a:gd name="connsiteX3" fmla="*/ 0 w 1957705"/>
                <a:gd name="connsiteY3" fmla="*/ 690954 h 690954"/>
                <a:gd name="connsiteX4" fmla="*/ 0 w 1957705"/>
                <a:gd name="connsiteY4" fmla="*/ 0 h 69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705" h="690954">
                  <a:moveTo>
                    <a:pt x="0" y="0"/>
                  </a:moveTo>
                  <a:lnTo>
                    <a:pt x="1957705" y="0"/>
                  </a:lnTo>
                  <a:lnTo>
                    <a:pt x="1957705" y="690954"/>
                  </a:lnTo>
                  <a:lnTo>
                    <a:pt x="0" y="6909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800" b="1" kern="1200" dirty="0">
                  <a:solidFill>
                    <a:srgbClr val="99060C"/>
                  </a:solidFill>
                  <a:latin typeface="Aptos" panose="020B0004020202020204" pitchFamily="34" charset="0"/>
                </a:rPr>
                <a:t>Maintenance</a:t>
              </a:r>
            </a:p>
          </p:txBody>
        </p:sp>
        <p:sp>
          <p:nvSpPr>
            <p:cNvPr id="31" name="Rectangle 30">
              <a:extLst>
                <a:ext uri="{FF2B5EF4-FFF2-40B4-BE49-F238E27FC236}">
                  <a16:creationId xmlns:a16="http://schemas.microsoft.com/office/drawing/2014/main" id="{FB3D0B1F-D13A-4DF4-D199-D9A02DD26F10}"/>
                </a:ext>
              </a:extLst>
            </p:cNvPr>
            <p:cNvSpPr/>
            <p:nvPr/>
          </p:nvSpPr>
          <p:spPr>
            <a:xfrm>
              <a:off x="9129597" y="4125268"/>
              <a:ext cx="2175228" cy="2559092"/>
            </a:xfrm>
            <a:prstGeom prst="rect">
              <a:avLst/>
            </a:prstGeom>
            <a:noFill/>
            <a:ln>
              <a:no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2" name="Rectangle 31" descr="Online meeting with solid fill">
              <a:extLst>
                <a:ext uri="{FF2B5EF4-FFF2-40B4-BE49-F238E27FC236}">
                  <a16:creationId xmlns:a16="http://schemas.microsoft.com/office/drawing/2014/main" id="{D917BBC5-B43B-D1DC-6303-EB7BB3E98DF3}"/>
                </a:ext>
              </a:extLst>
            </p:cNvPr>
            <p:cNvSpPr/>
            <p:nvPr/>
          </p:nvSpPr>
          <p:spPr>
            <a:xfrm>
              <a:off x="9526709" y="4369712"/>
              <a:ext cx="1381004" cy="1379249"/>
            </a:xfrm>
            <a:prstGeom prst="rect">
              <a:avLst/>
            </a:prstGeom>
            <a:blipFill>
              <a:blip r:embed="rId9">
                <a:extLst>
                  <a:ext uri="{96DAC541-7B7A-43D3-8B79-37D633B846F1}">
                    <asvg:svgBlip xmlns:asvg="http://schemas.microsoft.com/office/drawing/2016/SVG/main" r:embed="rId10"/>
                  </a:ext>
                </a:extLst>
              </a:blip>
              <a:srcRect/>
              <a:stretch>
                <a:fillRect t="-9000" b="-9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3" name="Freeform 32">
              <a:extLst>
                <a:ext uri="{FF2B5EF4-FFF2-40B4-BE49-F238E27FC236}">
                  <a16:creationId xmlns:a16="http://schemas.microsoft.com/office/drawing/2014/main" id="{211233C9-39A4-4801-3477-8F1BFA7275B7}"/>
                </a:ext>
              </a:extLst>
            </p:cNvPr>
            <p:cNvSpPr/>
            <p:nvPr/>
          </p:nvSpPr>
          <p:spPr>
            <a:xfrm>
              <a:off x="9125072" y="5891042"/>
              <a:ext cx="2175227" cy="690954"/>
            </a:xfrm>
            <a:custGeom>
              <a:avLst/>
              <a:gdLst>
                <a:gd name="connsiteX0" fmla="*/ 0 w 1957705"/>
                <a:gd name="connsiteY0" fmla="*/ 0 h 690954"/>
                <a:gd name="connsiteX1" fmla="*/ 1957705 w 1957705"/>
                <a:gd name="connsiteY1" fmla="*/ 0 h 690954"/>
                <a:gd name="connsiteX2" fmla="*/ 1957705 w 1957705"/>
                <a:gd name="connsiteY2" fmla="*/ 690954 h 690954"/>
                <a:gd name="connsiteX3" fmla="*/ 0 w 1957705"/>
                <a:gd name="connsiteY3" fmla="*/ 690954 h 690954"/>
                <a:gd name="connsiteX4" fmla="*/ 0 w 1957705"/>
                <a:gd name="connsiteY4" fmla="*/ 0 h 69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705" h="690954">
                  <a:moveTo>
                    <a:pt x="0" y="0"/>
                  </a:moveTo>
                  <a:lnTo>
                    <a:pt x="1957705" y="0"/>
                  </a:lnTo>
                  <a:lnTo>
                    <a:pt x="1957705" y="690954"/>
                  </a:lnTo>
                  <a:lnTo>
                    <a:pt x="0" y="6909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800" b="1" kern="1200" dirty="0">
                  <a:solidFill>
                    <a:srgbClr val="99060C"/>
                  </a:solidFill>
                  <a:latin typeface="Aptos" panose="020B0004020202020204" pitchFamily="34" charset="0"/>
                </a:rPr>
                <a:t>Technology</a:t>
              </a:r>
            </a:p>
          </p:txBody>
        </p:sp>
      </p:grpSp>
    </p:spTree>
    <p:extLst>
      <p:ext uri="{BB962C8B-B14F-4D97-AF65-F5344CB8AC3E}">
        <p14:creationId xmlns:p14="http://schemas.microsoft.com/office/powerpoint/2010/main" val="401102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DBEBE">
            <a:alpha val="5000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86A922-466E-46A5-3093-AEAF99EF6A93}"/>
              </a:ext>
            </a:extLst>
          </p:cNvPr>
          <p:cNvSpPr/>
          <p:nvPr/>
        </p:nvSpPr>
        <p:spPr>
          <a:xfrm>
            <a:off x="0" y="0"/>
            <a:ext cx="12192000" cy="1000125"/>
          </a:xfrm>
          <a:prstGeom prst="rect">
            <a:avLst/>
          </a:prstGeom>
          <a:solidFill>
            <a:srgbClr val="1E41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D4E8A51-4DDE-E6FA-8630-699A4798936A}"/>
              </a:ext>
            </a:extLst>
          </p:cNvPr>
          <p:cNvSpPr txBox="1"/>
          <p:nvPr/>
        </p:nvSpPr>
        <p:spPr>
          <a:xfrm>
            <a:off x="0" y="176896"/>
            <a:ext cx="12192000" cy="646331"/>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ptos" panose="020B0004020202020204" pitchFamily="34" charset="0"/>
                <a:cs typeface="Arial" panose="020B0604020202020204" pitchFamily="34" charset="0"/>
              </a:rPr>
              <a:t>“TWO Votes, ONE Decision”</a:t>
            </a:r>
          </a:p>
        </p:txBody>
      </p:sp>
      <p:grpSp>
        <p:nvGrpSpPr>
          <p:cNvPr id="38" name="Group 37">
            <a:extLst>
              <a:ext uri="{FF2B5EF4-FFF2-40B4-BE49-F238E27FC236}">
                <a16:creationId xmlns:a16="http://schemas.microsoft.com/office/drawing/2014/main" id="{F76AD681-9105-EC6B-4FBA-B4AAFC7FDAF4}"/>
              </a:ext>
            </a:extLst>
          </p:cNvPr>
          <p:cNvGrpSpPr/>
          <p:nvPr/>
        </p:nvGrpSpPr>
        <p:grpSpPr>
          <a:xfrm>
            <a:off x="475006" y="1177021"/>
            <a:ext cx="11241987" cy="4553422"/>
            <a:chOff x="475006" y="1834965"/>
            <a:chExt cx="11241987" cy="4716306"/>
          </a:xfrm>
        </p:grpSpPr>
        <p:grpSp>
          <p:nvGrpSpPr>
            <p:cNvPr id="33" name="Group 32">
              <a:extLst>
                <a:ext uri="{FF2B5EF4-FFF2-40B4-BE49-F238E27FC236}">
                  <a16:creationId xmlns:a16="http://schemas.microsoft.com/office/drawing/2014/main" id="{AA433237-4A79-5317-D1F1-AB09C225D161}"/>
                </a:ext>
              </a:extLst>
            </p:cNvPr>
            <p:cNvGrpSpPr/>
            <p:nvPr/>
          </p:nvGrpSpPr>
          <p:grpSpPr>
            <a:xfrm>
              <a:off x="475006" y="1834965"/>
              <a:ext cx="11241987" cy="4047389"/>
              <a:chOff x="562208" y="1141006"/>
              <a:chExt cx="11115853" cy="5001403"/>
            </a:xfrm>
          </p:grpSpPr>
          <p:grpSp>
            <p:nvGrpSpPr>
              <p:cNvPr id="7" name="Group 6">
                <a:extLst>
                  <a:ext uri="{FF2B5EF4-FFF2-40B4-BE49-F238E27FC236}">
                    <a16:creationId xmlns:a16="http://schemas.microsoft.com/office/drawing/2014/main" id="{0EDC187E-48BB-4800-F2B2-46BED0A0C9C6}"/>
                  </a:ext>
                </a:extLst>
              </p:cNvPr>
              <p:cNvGrpSpPr>
                <a:grpSpLocks/>
              </p:cNvGrpSpPr>
              <p:nvPr/>
            </p:nvGrpSpPr>
            <p:grpSpPr>
              <a:xfrm>
                <a:off x="562209" y="1141006"/>
                <a:ext cx="11115852" cy="5001403"/>
                <a:chOff x="562209" y="1129357"/>
                <a:chExt cx="11115852" cy="5001403"/>
              </a:xfrm>
            </p:grpSpPr>
            <p:sp>
              <p:nvSpPr>
                <p:cNvPr id="8" name="Freeform 7">
                  <a:extLst>
                    <a:ext uri="{FF2B5EF4-FFF2-40B4-BE49-F238E27FC236}">
                      <a16:creationId xmlns:a16="http://schemas.microsoft.com/office/drawing/2014/main" id="{E02A29B6-18E7-00B1-6F97-C99C02953A72}"/>
                    </a:ext>
                  </a:extLst>
                </p:cNvPr>
                <p:cNvSpPr>
                  <a:spLocks/>
                </p:cNvSpPr>
                <p:nvPr/>
              </p:nvSpPr>
              <p:spPr>
                <a:xfrm>
                  <a:off x="562209" y="2453833"/>
                  <a:ext cx="5194298" cy="3676927"/>
                </a:xfrm>
                <a:custGeom>
                  <a:avLst/>
                  <a:gdLst>
                    <a:gd name="connsiteX0" fmla="*/ 0 w 5194298"/>
                    <a:gd name="connsiteY0" fmla="*/ 0 h 3676927"/>
                    <a:gd name="connsiteX1" fmla="*/ 5194298 w 5194298"/>
                    <a:gd name="connsiteY1" fmla="*/ 0 h 3676927"/>
                    <a:gd name="connsiteX2" fmla="*/ 5194298 w 5194298"/>
                    <a:gd name="connsiteY2" fmla="*/ 3676927 h 3676927"/>
                    <a:gd name="connsiteX3" fmla="*/ 0 w 5194298"/>
                    <a:gd name="connsiteY3" fmla="*/ 3676927 h 3676927"/>
                    <a:gd name="connsiteX4" fmla="*/ 0 w 5194298"/>
                    <a:gd name="connsiteY4" fmla="*/ 0 h 367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298" h="3676927">
                      <a:moveTo>
                        <a:pt x="0" y="0"/>
                      </a:moveTo>
                      <a:lnTo>
                        <a:pt x="5194298" y="0"/>
                      </a:lnTo>
                      <a:lnTo>
                        <a:pt x="5194298" y="3676927"/>
                      </a:lnTo>
                      <a:lnTo>
                        <a:pt x="0" y="3676927"/>
                      </a:lnTo>
                      <a:lnTo>
                        <a:pt x="0" y="0"/>
                      </a:lnTo>
                      <a:close/>
                    </a:path>
                  </a:pathLst>
                </a:custGeom>
                <a:solidFill>
                  <a:srgbClr val="1E4164"/>
                </a:solidFill>
                <a:ln>
                  <a:no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algn="ctr" defTabSz="1066800">
                    <a:lnSpc>
                      <a:spcPct val="100000"/>
                    </a:lnSpc>
                    <a:spcBef>
                      <a:spcPct val="0"/>
                    </a:spcBef>
                    <a:spcAft>
                      <a:spcPts val="600"/>
                    </a:spcAft>
                    <a:buClrTx/>
                    <a:buSzPts val="1000"/>
                  </a:pPr>
                  <a:endParaRPr lang="en-US" sz="2400" b="0" i="0" u="none" kern="1200" dirty="0">
                    <a:solidFill>
                      <a:schemeClr val="bg1"/>
                    </a:solidFill>
                    <a:latin typeface="Aptos" panose="020B0004020202020204" pitchFamily="34" charset="0"/>
                    <a:cs typeface="Arial Narrow" panose="020B0604020202020204" pitchFamily="34" charset="0"/>
                  </a:endParaRPr>
                </a:p>
              </p:txBody>
            </p:sp>
            <p:sp>
              <p:nvSpPr>
                <p:cNvPr id="9" name="Freeform 8">
                  <a:extLst>
                    <a:ext uri="{FF2B5EF4-FFF2-40B4-BE49-F238E27FC236}">
                      <a16:creationId xmlns:a16="http://schemas.microsoft.com/office/drawing/2014/main" id="{3DE58D03-F21E-4DCA-5F1B-ED07139DAC03}"/>
                    </a:ext>
                  </a:extLst>
                </p:cNvPr>
                <p:cNvSpPr>
                  <a:spLocks/>
                </p:cNvSpPr>
                <p:nvPr/>
              </p:nvSpPr>
              <p:spPr>
                <a:xfrm>
                  <a:off x="6483763" y="1129357"/>
                  <a:ext cx="5194298" cy="1324476"/>
                </a:xfrm>
                <a:custGeom>
                  <a:avLst/>
                  <a:gdLst>
                    <a:gd name="connsiteX0" fmla="*/ 0 w 5194298"/>
                    <a:gd name="connsiteY0" fmla="*/ 0 h 1641600"/>
                    <a:gd name="connsiteX1" fmla="*/ 5194298 w 5194298"/>
                    <a:gd name="connsiteY1" fmla="*/ 0 h 1641600"/>
                    <a:gd name="connsiteX2" fmla="*/ 5194298 w 5194298"/>
                    <a:gd name="connsiteY2" fmla="*/ 1641600 h 1641600"/>
                    <a:gd name="connsiteX3" fmla="*/ 0 w 5194298"/>
                    <a:gd name="connsiteY3" fmla="*/ 1641600 h 1641600"/>
                    <a:gd name="connsiteX4" fmla="*/ 0 w 5194298"/>
                    <a:gd name="connsiteY4" fmla="*/ 0 h 16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298" h="1641600">
                      <a:moveTo>
                        <a:pt x="0" y="0"/>
                      </a:moveTo>
                      <a:lnTo>
                        <a:pt x="5194298" y="0"/>
                      </a:lnTo>
                      <a:lnTo>
                        <a:pt x="5194298" y="1641600"/>
                      </a:lnTo>
                      <a:lnTo>
                        <a:pt x="0" y="1641600"/>
                      </a:lnTo>
                      <a:lnTo>
                        <a:pt x="0" y="0"/>
                      </a:lnTo>
                      <a:close/>
                    </a:path>
                  </a:pathLst>
                </a:custGeom>
                <a:solidFill>
                  <a:srgbClr val="99060C"/>
                </a:solidFill>
                <a:ln>
                  <a:noFill/>
                </a:ln>
              </p:spPr>
              <p:style>
                <a:lnRef idx="1">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ClrTx/>
                    <a:buSzPts val="1000"/>
                    <a:buFont typeface="Symbol" panose="05050102010706020507" pitchFamily="18" charset="2"/>
                    <a:buNone/>
                  </a:pPr>
                  <a:r>
                    <a:rPr kumimoji="0" lang="en-US" sz="3600" b="1" i="0" strike="noStrike" kern="1200"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Narrow" panose="020B0604020202020204" pitchFamily="34" charset="0"/>
                    </a:rPr>
                    <a:t>Operating Budget</a:t>
                  </a:r>
                  <a:endParaRPr lang="en-US" sz="3600" b="1" i="0" kern="1200" dirty="0">
                    <a:solidFill>
                      <a:schemeClr val="bg1"/>
                    </a:solidFill>
                    <a:latin typeface="Aptos" panose="020B0004020202020204" pitchFamily="34" charset="0"/>
                    <a:cs typeface="Arial Narrow" panose="020B0604020202020204" pitchFamily="34" charset="0"/>
                  </a:endParaRPr>
                </a:p>
              </p:txBody>
            </p:sp>
            <p:sp>
              <p:nvSpPr>
                <p:cNvPr id="10" name="Freeform 9">
                  <a:extLst>
                    <a:ext uri="{FF2B5EF4-FFF2-40B4-BE49-F238E27FC236}">
                      <a16:creationId xmlns:a16="http://schemas.microsoft.com/office/drawing/2014/main" id="{9EBFBBC6-C33F-E160-0B11-4A023221EC86}"/>
                    </a:ext>
                  </a:extLst>
                </p:cNvPr>
                <p:cNvSpPr>
                  <a:spLocks/>
                </p:cNvSpPr>
                <p:nvPr/>
              </p:nvSpPr>
              <p:spPr>
                <a:xfrm>
                  <a:off x="6483763" y="2453832"/>
                  <a:ext cx="5194298" cy="3676927"/>
                </a:xfrm>
                <a:custGeom>
                  <a:avLst/>
                  <a:gdLst>
                    <a:gd name="connsiteX0" fmla="*/ 0 w 5194298"/>
                    <a:gd name="connsiteY0" fmla="*/ 0 h 3676927"/>
                    <a:gd name="connsiteX1" fmla="*/ 5194298 w 5194298"/>
                    <a:gd name="connsiteY1" fmla="*/ 0 h 3676927"/>
                    <a:gd name="connsiteX2" fmla="*/ 5194298 w 5194298"/>
                    <a:gd name="connsiteY2" fmla="*/ 3676927 h 3676927"/>
                    <a:gd name="connsiteX3" fmla="*/ 0 w 5194298"/>
                    <a:gd name="connsiteY3" fmla="*/ 3676927 h 3676927"/>
                    <a:gd name="connsiteX4" fmla="*/ 0 w 5194298"/>
                    <a:gd name="connsiteY4" fmla="*/ 0 h 367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298" h="3676927">
                      <a:moveTo>
                        <a:pt x="0" y="0"/>
                      </a:moveTo>
                      <a:lnTo>
                        <a:pt x="5194298" y="0"/>
                      </a:lnTo>
                      <a:lnTo>
                        <a:pt x="5194298" y="3676927"/>
                      </a:lnTo>
                      <a:lnTo>
                        <a:pt x="0" y="3676927"/>
                      </a:lnTo>
                      <a:lnTo>
                        <a:pt x="0" y="0"/>
                      </a:lnTo>
                      <a:close/>
                    </a:path>
                  </a:pathLst>
                </a:custGeom>
                <a:solidFill>
                  <a:srgbClr val="1E4164"/>
                </a:solidFill>
                <a:ln>
                  <a:noFill/>
                </a:ln>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algn="ctr" defTabSz="1066800">
                    <a:lnSpc>
                      <a:spcPct val="100000"/>
                    </a:lnSpc>
                    <a:spcBef>
                      <a:spcPct val="0"/>
                    </a:spcBef>
                    <a:spcAft>
                      <a:spcPts val="600"/>
                    </a:spcAft>
                    <a:buClrTx/>
                    <a:buSzPts val="1000"/>
                  </a:pPr>
                  <a:endParaRPr lang="en-US" sz="2400" b="0" i="0" u="none" kern="1200" dirty="0">
                    <a:solidFill>
                      <a:schemeClr val="bg1"/>
                    </a:solidFill>
                    <a:latin typeface="Aptos" panose="020B0004020202020204" pitchFamily="34" charset="0"/>
                    <a:cs typeface="Arial Narrow" panose="020B0604020202020204" pitchFamily="34" charset="0"/>
                  </a:endParaRPr>
                </a:p>
              </p:txBody>
            </p:sp>
          </p:grpSp>
          <p:sp>
            <p:nvSpPr>
              <p:cNvPr id="12" name="Freeform 11">
                <a:extLst>
                  <a:ext uri="{FF2B5EF4-FFF2-40B4-BE49-F238E27FC236}">
                    <a16:creationId xmlns:a16="http://schemas.microsoft.com/office/drawing/2014/main" id="{C4889BFC-8545-A434-36E5-61D9E1513E5A}"/>
                  </a:ext>
                </a:extLst>
              </p:cNvPr>
              <p:cNvSpPr>
                <a:spLocks/>
              </p:cNvSpPr>
              <p:nvPr/>
            </p:nvSpPr>
            <p:spPr>
              <a:xfrm>
                <a:off x="562209" y="1141006"/>
                <a:ext cx="5194298" cy="1324475"/>
              </a:xfrm>
              <a:custGeom>
                <a:avLst/>
                <a:gdLst>
                  <a:gd name="connsiteX0" fmla="*/ 0 w 5194298"/>
                  <a:gd name="connsiteY0" fmla="*/ 0 h 1641600"/>
                  <a:gd name="connsiteX1" fmla="*/ 5194298 w 5194298"/>
                  <a:gd name="connsiteY1" fmla="*/ 0 h 1641600"/>
                  <a:gd name="connsiteX2" fmla="*/ 5194298 w 5194298"/>
                  <a:gd name="connsiteY2" fmla="*/ 1641600 h 1641600"/>
                  <a:gd name="connsiteX3" fmla="*/ 0 w 5194298"/>
                  <a:gd name="connsiteY3" fmla="*/ 1641600 h 1641600"/>
                  <a:gd name="connsiteX4" fmla="*/ 0 w 5194298"/>
                  <a:gd name="connsiteY4" fmla="*/ 0 h 16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298" h="1641600">
                    <a:moveTo>
                      <a:pt x="0" y="0"/>
                    </a:moveTo>
                    <a:lnTo>
                      <a:pt x="5194298" y="0"/>
                    </a:lnTo>
                    <a:lnTo>
                      <a:pt x="5194298" y="1641600"/>
                    </a:lnTo>
                    <a:lnTo>
                      <a:pt x="0" y="1641600"/>
                    </a:lnTo>
                    <a:lnTo>
                      <a:pt x="0" y="0"/>
                    </a:lnTo>
                    <a:close/>
                  </a:path>
                </a:pathLst>
              </a:custGeom>
              <a:solidFill>
                <a:srgbClr val="99060C"/>
              </a:solidFill>
              <a:ln>
                <a:noFill/>
              </a:ln>
            </p:spPr>
            <p:style>
              <a:lnRef idx="1">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ClrTx/>
                  <a:buSzPts val="1000"/>
                  <a:buFont typeface="Symbol" panose="05050102010706020507" pitchFamily="18" charset="2"/>
                  <a:buNone/>
                </a:pPr>
                <a:r>
                  <a:rPr kumimoji="0" lang="en-US" sz="3600" b="1" i="0" strike="noStrike" kern="1200" cap="none" spc="0" normalizeH="0" baseline="0" noProof="0" dirty="0">
                    <a:ln/>
                    <a:solidFill>
                      <a:schemeClr val="bg1"/>
                    </a:solidFill>
                    <a:effectLst/>
                    <a:uLnTx/>
                    <a:uFillTx/>
                    <a:latin typeface="Aptos" panose="020B0004020202020204" pitchFamily="34" charset="0"/>
                    <a:ea typeface="Calibri" panose="020F0502020204030204" pitchFamily="34" charset="0"/>
                    <a:cs typeface="Arial Narrow" panose="020B0604020202020204" pitchFamily="34" charset="0"/>
                  </a:rPr>
                  <a:t>Capital Outlay Budget</a:t>
                </a:r>
                <a:endParaRPr lang="en-US" sz="3600" b="1" i="0" kern="1200" dirty="0">
                  <a:solidFill>
                    <a:schemeClr val="bg1"/>
                  </a:solidFill>
                  <a:latin typeface="Aptos" panose="020B0004020202020204" pitchFamily="34" charset="0"/>
                  <a:cs typeface="Arial Narrow" panose="020B0604020202020204" pitchFamily="34" charset="0"/>
                </a:endParaRPr>
              </a:p>
            </p:txBody>
          </p:sp>
          <p:sp>
            <p:nvSpPr>
              <p:cNvPr id="14" name="TextBox 13">
                <a:extLst>
                  <a:ext uri="{FF2B5EF4-FFF2-40B4-BE49-F238E27FC236}">
                    <a16:creationId xmlns:a16="http://schemas.microsoft.com/office/drawing/2014/main" id="{1E91D99C-5DE4-A7DF-9BAF-24E3C6EBA731}"/>
                  </a:ext>
                </a:extLst>
              </p:cNvPr>
              <p:cNvSpPr txBox="1">
                <a:spLocks/>
              </p:cNvSpPr>
              <p:nvPr/>
            </p:nvSpPr>
            <p:spPr>
              <a:xfrm>
                <a:off x="562208" y="2994134"/>
                <a:ext cx="5146029" cy="669677"/>
              </a:xfrm>
              <a:prstGeom prst="rect">
                <a:avLst/>
              </a:prstGeom>
              <a:noFill/>
            </p:spPr>
            <p:txBody>
              <a:bodyPr wrap="square">
                <a:spAutoFit/>
              </a:bodyPr>
              <a:lstStyle/>
              <a:p>
                <a:pPr lvl="1" indent="-457200" defTabSz="1066800">
                  <a:spcBef>
                    <a:spcPct val="0"/>
                  </a:spcBef>
                  <a:spcAft>
                    <a:spcPts val="600"/>
                  </a:spcAft>
                  <a:buSzPts val="1000"/>
                  <a:buFont typeface="Wingdings" pitchFamily="2" charset="2"/>
                  <a:buChar char="Ø"/>
                </a:pPr>
                <a:endParaRPr lang="en-US" sz="2800" b="0" i="0" u="none" kern="1200" dirty="0">
                  <a:solidFill>
                    <a:schemeClr val="bg1"/>
                  </a:solidFill>
                  <a:latin typeface="Aptos" panose="020B0004020202020204" pitchFamily="34" charset="0"/>
                  <a:cs typeface="Arial Narrow" panose="020B0604020202020204" pitchFamily="34" charset="0"/>
                </a:endParaRPr>
              </a:p>
            </p:txBody>
          </p:sp>
          <p:sp>
            <p:nvSpPr>
              <p:cNvPr id="15" name="TextBox 14">
                <a:extLst>
                  <a:ext uri="{FF2B5EF4-FFF2-40B4-BE49-F238E27FC236}">
                    <a16:creationId xmlns:a16="http://schemas.microsoft.com/office/drawing/2014/main" id="{C3BE6805-9F35-5C06-22DB-D388808042CB}"/>
                  </a:ext>
                </a:extLst>
              </p:cNvPr>
              <p:cNvSpPr txBox="1">
                <a:spLocks/>
              </p:cNvSpPr>
              <p:nvPr/>
            </p:nvSpPr>
            <p:spPr>
              <a:xfrm>
                <a:off x="6483761" y="2994134"/>
                <a:ext cx="5194300" cy="669677"/>
              </a:xfrm>
              <a:prstGeom prst="rect">
                <a:avLst/>
              </a:prstGeom>
              <a:noFill/>
            </p:spPr>
            <p:txBody>
              <a:bodyPr wrap="square" rtlCol="0">
                <a:spAutoFit/>
              </a:bodyPr>
              <a:lstStyle/>
              <a:p>
                <a:pPr lvl="1" indent="-457200" defTabSz="1066800">
                  <a:spcBef>
                    <a:spcPct val="0"/>
                  </a:spcBef>
                  <a:spcAft>
                    <a:spcPts val="600"/>
                  </a:spcAft>
                  <a:buSzPts val="1000"/>
                  <a:buFont typeface="Wingdings" pitchFamily="2" charset="2"/>
                  <a:buChar char="Ø"/>
                </a:pPr>
                <a:endParaRPr lang="en-US" sz="2800" b="0" i="0" u="none" kern="1200" dirty="0">
                  <a:solidFill>
                    <a:schemeClr val="bg1"/>
                  </a:solidFill>
                  <a:latin typeface="Aptos" panose="020B0004020202020204" pitchFamily="34" charset="0"/>
                  <a:cs typeface="Arial Narrow" panose="020B0604020202020204" pitchFamily="34" charset="0"/>
                </a:endParaRPr>
              </a:p>
            </p:txBody>
          </p:sp>
        </p:grpSp>
        <p:sp>
          <p:nvSpPr>
            <p:cNvPr id="34" name="Off-page Connector 33">
              <a:extLst>
                <a:ext uri="{FF2B5EF4-FFF2-40B4-BE49-F238E27FC236}">
                  <a16:creationId xmlns:a16="http://schemas.microsoft.com/office/drawing/2014/main" id="{DF6DEEC3-89CC-84E4-51F9-40B70FCC1F5D}"/>
                </a:ext>
              </a:extLst>
            </p:cNvPr>
            <p:cNvSpPr/>
            <p:nvPr/>
          </p:nvSpPr>
          <p:spPr>
            <a:xfrm>
              <a:off x="475006" y="5879712"/>
              <a:ext cx="5253239" cy="668918"/>
            </a:xfrm>
            <a:prstGeom prst="flowChartOffpageConnector">
              <a:avLst/>
            </a:prstGeom>
            <a:solidFill>
              <a:srgbClr val="9906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5" name="Off-page Connector 34">
              <a:extLst>
                <a:ext uri="{FF2B5EF4-FFF2-40B4-BE49-F238E27FC236}">
                  <a16:creationId xmlns:a16="http://schemas.microsoft.com/office/drawing/2014/main" id="{4E3EE971-A43F-895F-E079-FE03602FFA62}"/>
                </a:ext>
              </a:extLst>
            </p:cNvPr>
            <p:cNvSpPr/>
            <p:nvPr/>
          </p:nvSpPr>
          <p:spPr>
            <a:xfrm>
              <a:off x="6463753" y="5882353"/>
              <a:ext cx="5253239" cy="668918"/>
            </a:xfrm>
            <a:prstGeom prst="flowChartOffpageConnector">
              <a:avLst/>
            </a:prstGeom>
            <a:solidFill>
              <a:srgbClr val="9906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6" name="TextBox 35">
              <a:extLst>
                <a:ext uri="{FF2B5EF4-FFF2-40B4-BE49-F238E27FC236}">
                  <a16:creationId xmlns:a16="http://schemas.microsoft.com/office/drawing/2014/main" id="{0A2BFB24-6799-20D8-A232-145FE607B043}"/>
                </a:ext>
              </a:extLst>
            </p:cNvPr>
            <p:cNvSpPr txBox="1"/>
            <p:nvPr/>
          </p:nvSpPr>
          <p:spPr>
            <a:xfrm>
              <a:off x="499415" y="5879712"/>
              <a:ext cx="5204422" cy="478180"/>
            </a:xfrm>
            <a:prstGeom prst="rect">
              <a:avLst/>
            </a:prstGeom>
            <a:noFill/>
          </p:spPr>
          <p:txBody>
            <a:bodyPr wrap="square" rtlCol="0">
              <a:spAutoFit/>
            </a:bodyPr>
            <a:lstStyle/>
            <a:p>
              <a:pPr algn="ctr"/>
              <a:r>
                <a:rPr lang="en-US" sz="2400" b="1" dirty="0">
                  <a:solidFill>
                    <a:schemeClr val="bg1"/>
                  </a:solidFill>
                  <a:latin typeface="Aptos" panose="020B0004020202020204" pitchFamily="34" charset="0"/>
                  <a:cs typeface="Arial" panose="020B0604020202020204" pitchFamily="34" charset="0"/>
                </a:rPr>
                <a:t>Supported by Half-Cent</a:t>
              </a:r>
            </a:p>
          </p:txBody>
        </p:sp>
        <p:sp>
          <p:nvSpPr>
            <p:cNvPr id="37" name="TextBox 36">
              <a:extLst>
                <a:ext uri="{FF2B5EF4-FFF2-40B4-BE49-F238E27FC236}">
                  <a16:creationId xmlns:a16="http://schemas.microsoft.com/office/drawing/2014/main" id="{35456C7A-ADF1-7653-6B1D-A62FB38EF573}"/>
                </a:ext>
              </a:extLst>
            </p:cNvPr>
            <p:cNvSpPr txBox="1"/>
            <p:nvPr/>
          </p:nvSpPr>
          <p:spPr>
            <a:xfrm>
              <a:off x="6463752" y="5879712"/>
              <a:ext cx="5253241" cy="461665"/>
            </a:xfrm>
            <a:prstGeom prst="rect">
              <a:avLst/>
            </a:prstGeom>
            <a:noFill/>
          </p:spPr>
          <p:txBody>
            <a:bodyPr wrap="square" rtlCol="0">
              <a:spAutoFit/>
            </a:bodyPr>
            <a:lstStyle/>
            <a:p>
              <a:pPr algn="ctr"/>
              <a:r>
                <a:rPr lang="en-US" sz="2400" b="1" dirty="0">
                  <a:solidFill>
                    <a:schemeClr val="bg1"/>
                  </a:solidFill>
                  <a:latin typeface="Aptos" panose="020B0004020202020204" pitchFamily="34" charset="0"/>
                  <a:cs typeface="Arial" panose="020B0604020202020204" pitchFamily="34" charset="0"/>
                </a:rPr>
                <a:t>Supported by School Millage</a:t>
              </a:r>
            </a:p>
          </p:txBody>
        </p:sp>
      </p:grpSp>
      <p:sp>
        <p:nvSpPr>
          <p:cNvPr id="19" name="Rectangle 18">
            <a:extLst>
              <a:ext uri="{FF2B5EF4-FFF2-40B4-BE49-F238E27FC236}">
                <a16:creationId xmlns:a16="http://schemas.microsoft.com/office/drawing/2014/main" id="{2B233D12-53A5-A3BD-BC67-D3700EB75AAC}"/>
              </a:ext>
            </a:extLst>
          </p:cNvPr>
          <p:cNvSpPr/>
          <p:nvPr/>
        </p:nvSpPr>
        <p:spPr>
          <a:xfrm>
            <a:off x="0" y="5831644"/>
            <a:ext cx="12192000" cy="1000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99060C"/>
                </a:solidFill>
                <a:latin typeface="Aptos" panose="020B0004020202020204" pitchFamily="34" charset="0"/>
              </a:rPr>
              <a:t>“For Our STUDENTS”</a:t>
            </a:r>
          </a:p>
        </p:txBody>
      </p:sp>
      <p:pic>
        <p:nvPicPr>
          <p:cNvPr id="16" name="Picture 15" descr="A blue oval with white text and icons&#10;&#10;Description automatically generated">
            <a:extLst>
              <a:ext uri="{FF2B5EF4-FFF2-40B4-BE49-F238E27FC236}">
                <a16:creationId xmlns:a16="http://schemas.microsoft.com/office/drawing/2014/main" id="{8B35F005-6071-C526-F8B5-2C9B83250EB7}"/>
              </a:ext>
            </a:extLst>
          </p:cNvPr>
          <p:cNvPicPr>
            <a:picLocks noChangeAspect="1"/>
          </p:cNvPicPr>
          <p:nvPr/>
        </p:nvPicPr>
        <p:blipFill>
          <a:blip r:embed="rId3"/>
          <a:stretch>
            <a:fillRect/>
          </a:stretch>
        </p:blipFill>
        <p:spPr>
          <a:xfrm>
            <a:off x="1059825" y="2552485"/>
            <a:ext cx="4083599" cy="2269977"/>
          </a:xfrm>
          <a:prstGeom prst="rect">
            <a:avLst/>
          </a:prstGeom>
        </p:spPr>
      </p:pic>
      <p:pic>
        <p:nvPicPr>
          <p:cNvPr id="4" name="Picture 3" descr="A person in a blue shirt in a classroom&#10;&#10;Description automatically generated">
            <a:extLst>
              <a:ext uri="{FF2B5EF4-FFF2-40B4-BE49-F238E27FC236}">
                <a16:creationId xmlns:a16="http://schemas.microsoft.com/office/drawing/2014/main" id="{43D000D0-3F9A-3A53-1026-A9C332DCCD46}"/>
              </a:ext>
            </a:extLst>
          </p:cNvPr>
          <p:cNvPicPr>
            <a:picLocks noChangeAspect="1"/>
          </p:cNvPicPr>
          <p:nvPr/>
        </p:nvPicPr>
        <p:blipFill>
          <a:blip r:embed="rId4"/>
          <a:stretch>
            <a:fillRect/>
          </a:stretch>
        </p:blipFill>
        <p:spPr>
          <a:xfrm>
            <a:off x="7498686" y="2552485"/>
            <a:ext cx="3183371" cy="2122247"/>
          </a:xfrm>
          <a:prstGeom prst="rect">
            <a:avLst/>
          </a:prstGeom>
        </p:spPr>
      </p:pic>
    </p:spTree>
    <p:extLst>
      <p:ext uri="{BB962C8B-B14F-4D97-AF65-F5344CB8AC3E}">
        <p14:creationId xmlns:p14="http://schemas.microsoft.com/office/powerpoint/2010/main" val="29375108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30994</TotalTime>
  <Words>1533</Words>
  <Application>Microsoft Office PowerPoint</Application>
  <PresentationFormat>Widescreen</PresentationFormat>
  <Paragraphs>229</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Calibri Light</vt:lpstr>
      <vt:lpstr>Symbol</vt:lpstr>
      <vt:lpstr>Wingdings</vt:lpstr>
      <vt:lpstr>1_Office Theme</vt:lpstr>
      <vt:lpstr>ST. JOHNS COUNTY SCHOOL DISTRICT </vt:lpstr>
      <vt:lpstr>AGENDA</vt:lpstr>
      <vt:lpstr>St. Johns County School District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JOHNS COUNTY SCHOOL DISTRICT Presentation of Proposal</dc:title>
  <dc:creator>Rick</dc:creator>
  <cp:lastModifiedBy>Phyllis Coppola Bruce</cp:lastModifiedBy>
  <cp:revision>114</cp:revision>
  <dcterms:created xsi:type="dcterms:W3CDTF">2024-06-17T14:48:03Z</dcterms:created>
  <dcterms:modified xsi:type="dcterms:W3CDTF">2024-09-10T16:01:03Z</dcterms:modified>
</cp:coreProperties>
</file>