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handoutMasterIdLst>
    <p:handoutMasterId r:id="rId8"/>
  </p:handoutMasterIdLst>
  <p:sldIdLst>
    <p:sldId id="256" r:id="rId2"/>
    <p:sldId id="327" r:id="rId3"/>
    <p:sldId id="328" r:id="rId4"/>
    <p:sldId id="300" r:id="rId5"/>
    <p:sldId id="330"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CFD7B8-DD98-45C5-AD20-DBF0EF0ED0A8}" v="3" dt="2023-09-25T12:34:06.835"/>
    <p1510:client id="{B603655B-474F-4F82-9A6C-5A4A6F8B791A}" v="3" dt="2023-09-25T16:10:29.1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372" autoAdjust="0"/>
  </p:normalViewPr>
  <p:slideViewPr>
    <p:cSldViewPr snapToGrid="0">
      <p:cViewPr varScale="1">
        <p:scale>
          <a:sx n="49" d="100"/>
          <a:sy n="49" d="100"/>
        </p:scale>
        <p:origin x="1780"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a:t>General Fund – Fund Balance</a:t>
            </a:r>
          </a:p>
          <a:p>
            <a:pPr>
              <a:defRPr/>
            </a:pPr>
            <a:r>
              <a:rPr lang="en-US"/>
              <a:t>(in thousands)</a:t>
            </a:r>
          </a:p>
        </c:rich>
      </c:tx>
      <c:layout>
        <c:manualLayout>
          <c:xMode val="edge"/>
          <c:yMode val="edge"/>
          <c:x val="0.30703699250363903"/>
          <c:y val="0"/>
        </c:manualLayout>
      </c:layout>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Sheet1!$A$2</c:f>
              <c:strCache>
                <c:ptCount val="1"/>
                <c:pt idx="0">
                  <c:v>Nonspendable</c:v>
                </c:pt>
              </c:strCache>
            </c:strRef>
          </c:tx>
          <c:spPr>
            <a:ln w="34925" cap="rnd">
              <a:solidFill>
                <a:schemeClr val="accent1"/>
              </a:solidFill>
              <a:round/>
            </a:ln>
            <a:effectLst>
              <a:outerShdw blurRad="57150" dist="19050" dir="5400000" algn="ctr" rotWithShape="0">
                <a:srgbClr val="000000">
                  <a:alpha val="63000"/>
                </a:srgbClr>
              </a:outerShdw>
            </a:effectLst>
          </c:spPr>
          <c:marker>
            <c:symbol val="none"/>
          </c:marker>
          <c:cat>
            <c:strRef>
              <c:f>Sheet1!$B$1:$N$1</c:f>
              <c:strCache>
                <c:ptCount val="9"/>
                <c:pt idx="0">
                  <c:v>2015</c:v>
                </c:pt>
                <c:pt idx="1">
                  <c:v>2016</c:v>
                </c:pt>
                <c:pt idx="2">
                  <c:v>2017</c:v>
                </c:pt>
                <c:pt idx="3">
                  <c:v>2018</c:v>
                </c:pt>
                <c:pt idx="4">
                  <c:v>2019</c:v>
                </c:pt>
                <c:pt idx="5">
                  <c:v>2020</c:v>
                </c:pt>
                <c:pt idx="6">
                  <c:v>2021</c:v>
                </c:pt>
                <c:pt idx="7">
                  <c:v>2022</c:v>
                </c:pt>
                <c:pt idx="8">
                  <c:v>2023</c:v>
                </c:pt>
              </c:strCache>
            </c:strRef>
          </c:cat>
          <c:val>
            <c:numRef>
              <c:f>Sheet1!$B$2:$N$2</c:f>
              <c:numCache>
                <c:formatCode>_(* #,##0_);_(* \(#,##0\);_(* "-"??_);_(@_)</c:formatCode>
                <c:ptCount val="9"/>
                <c:pt idx="0">
                  <c:v>447</c:v>
                </c:pt>
                <c:pt idx="1">
                  <c:v>459</c:v>
                </c:pt>
                <c:pt idx="2">
                  <c:v>832</c:v>
                </c:pt>
                <c:pt idx="3">
                  <c:v>692</c:v>
                </c:pt>
                <c:pt idx="4">
                  <c:v>2156</c:v>
                </c:pt>
                <c:pt idx="5">
                  <c:v>2157</c:v>
                </c:pt>
                <c:pt idx="6">
                  <c:v>6062</c:v>
                </c:pt>
                <c:pt idx="7">
                  <c:v>3845</c:v>
                </c:pt>
                <c:pt idx="8">
                  <c:v>2356</c:v>
                </c:pt>
              </c:numCache>
            </c:numRef>
          </c:val>
          <c:smooth val="0"/>
          <c:extLst>
            <c:ext xmlns:c16="http://schemas.microsoft.com/office/drawing/2014/chart" uri="{C3380CC4-5D6E-409C-BE32-E72D297353CC}">
              <c16:uniqueId val="{00000000-0B6B-4D41-BF56-EE9AB6999A98}"/>
            </c:ext>
          </c:extLst>
        </c:ser>
        <c:ser>
          <c:idx val="1"/>
          <c:order val="1"/>
          <c:tx>
            <c:strRef>
              <c:f>Sheet1!$A$3</c:f>
              <c:strCache>
                <c:ptCount val="1"/>
                <c:pt idx="0">
                  <c:v>Restricted</c:v>
                </c:pt>
              </c:strCache>
            </c:strRef>
          </c:tx>
          <c:spPr>
            <a:ln w="34925" cap="rnd">
              <a:solidFill>
                <a:schemeClr val="accent2"/>
              </a:solidFill>
              <a:round/>
            </a:ln>
            <a:effectLst>
              <a:outerShdw blurRad="57150" dist="19050" dir="5400000" algn="ctr" rotWithShape="0">
                <a:srgbClr val="000000">
                  <a:alpha val="63000"/>
                </a:srgbClr>
              </a:outerShdw>
            </a:effectLst>
          </c:spPr>
          <c:marker>
            <c:symbol val="none"/>
          </c:marker>
          <c:cat>
            <c:strRef>
              <c:f>Sheet1!$B$1:$N$1</c:f>
              <c:strCache>
                <c:ptCount val="9"/>
                <c:pt idx="0">
                  <c:v>2015</c:v>
                </c:pt>
                <c:pt idx="1">
                  <c:v>2016</c:v>
                </c:pt>
                <c:pt idx="2">
                  <c:v>2017</c:v>
                </c:pt>
                <c:pt idx="3">
                  <c:v>2018</c:v>
                </c:pt>
                <c:pt idx="4">
                  <c:v>2019</c:v>
                </c:pt>
                <c:pt idx="5">
                  <c:v>2020</c:v>
                </c:pt>
                <c:pt idx="6">
                  <c:v>2021</c:v>
                </c:pt>
                <c:pt idx="7">
                  <c:v>2022</c:v>
                </c:pt>
                <c:pt idx="8">
                  <c:v>2023</c:v>
                </c:pt>
              </c:strCache>
            </c:strRef>
          </c:cat>
          <c:val>
            <c:numRef>
              <c:f>Sheet1!$B$3:$N$3</c:f>
              <c:numCache>
                <c:formatCode>_(* #,##0_);_(* \(#,##0\);_(* "-"??_);_(@_)</c:formatCode>
                <c:ptCount val="9"/>
                <c:pt idx="0">
                  <c:v>559</c:v>
                </c:pt>
                <c:pt idx="1">
                  <c:v>737</c:v>
                </c:pt>
                <c:pt idx="2">
                  <c:v>771</c:v>
                </c:pt>
                <c:pt idx="3">
                  <c:v>1951</c:v>
                </c:pt>
                <c:pt idx="4">
                  <c:v>3125</c:v>
                </c:pt>
                <c:pt idx="5">
                  <c:v>2160</c:v>
                </c:pt>
                <c:pt idx="6">
                  <c:v>2818</c:v>
                </c:pt>
                <c:pt idx="7">
                  <c:v>2658</c:v>
                </c:pt>
                <c:pt idx="8">
                  <c:v>2442</c:v>
                </c:pt>
              </c:numCache>
            </c:numRef>
          </c:val>
          <c:smooth val="0"/>
          <c:extLst>
            <c:ext xmlns:c16="http://schemas.microsoft.com/office/drawing/2014/chart" uri="{C3380CC4-5D6E-409C-BE32-E72D297353CC}">
              <c16:uniqueId val="{00000001-0B6B-4D41-BF56-EE9AB6999A98}"/>
            </c:ext>
          </c:extLst>
        </c:ser>
        <c:ser>
          <c:idx val="2"/>
          <c:order val="2"/>
          <c:tx>
            <c:strRef>
              <c:f>Sheet1!$A$4</c:f>
              <c:strCache>
                <c:ptCount val="1"/>
                <c:pt idx="0">
                  <c:v>Committed</c:v>
                </c:pt>
              </c:strCache>
            </c:strRef>
          </c:tx>
          <c:spPr>
            <a:ln w="34925" cap="rnd">
              <a:solidFill>
                <a:schemeClr val="accent3"/>
              </a:solidFill>
              <a:round/>
            </a:ln>
            <a:effectLst>
              <a:outerShdw blurRad="57150" dist="19050" dir="5400000" algn="ctr" rotWithShape="0">
                <a:srgbClr val="000000">
                  <a:alpha val="63000"/>
                </a:srgbClr>
              </a:outerShdw>
            </a:effectLst>
          </c:spPr>
          <c:marker>
            <c:symbol val="none"/>
          </c:marker>
          <c:cat>
            <c:strRef>
              <c:f>Sheet1!$B$1:$N$1</c:f>
              <c:strCache>
                <c:ptCount val="9"/>
                <c:pt idx="0">
                  <c:v>2015</c:v>
                </c:pt>
                <c:pt idx="1">
                  <c:v>2016</c:v>
                </c:pt>
                <c:pt idx="2">
                  <c:v>2017</c:v>
                </c:pt>
                <c:pt idx="3">
                  <c:v>2018</c:v>
                </c:pt>
                <c:pt idx="4">
                  <c:v>2019</c:v>
                </c:pt>
                <c:pt idx="5">
                  <c:v>2020</c:v>
                </c:pt>
                <c:pt idx="6">
                  <c:v>2021</c:v>
                </c:pt>
                <c:pt idx="7">
                  <c:v>2022</c:v>
                </c:pt>
                <c:pt idx="8">
                  <c:v>2023</c:v>
                </c:pt>
              </c:strCache>
            </c:strRef>
          </c:cat>
          <c:val>
            <c:numRef>
              <c:f>Sheet1!$B$4:$N$4</c:f>
              <c:numCache>
                <c:formatCode>_(* #,##0_);_(* \(#,##0\);_(* "-"??_);_(@_)</c:formatCode>
                <c:ptCount val="9"/>
                <c:pt idx="0">
                  <c:v>9343</c:v>
                </c:pt>
                <c:pt idx="1">
                  <c:v>8496</c:v>
                </c:pt>
                <c:pt idx="2">
                  <c:v>8802</c:v>
                </c:pt>
                <c:pt idx="3">
                  <c:v>9201</c:v>
                </c:pt>
                <c:pt idx="4">
                  <c:v>9810</c:v>
                </c:pt>
                <c:pt idx="5">
                  <c:v>10366</c:v>
                </c:pt>
                <c:pt idx="6">
                  <c:v>10716</c:v>
                </c:pt>
                <c:pt idx="7">
                  <c:v>12169</c:v>
                </c:pt>
                <c:pt idx="8">
                  <c:v>13867</c:v>
                </c:pt>
              </c:numCache>
            </c:numRef>
          </c:val>
          <c:smooth val="0"/>
          <c:extLst>
            <c:ext xmlns:c16="http://schemas.microsoft.com/office/drawing/2014/chart" uri="{C3380CC4-5D6E-409C-BE32-E72D297353CC}">
              <c16:uniqueId val="{00000002-0B6B-4D41-BF56-EE9AB6999A98}"/>
            </c:ext>
          </c:extLst>
        </c:ser>
        <c:ser>
          <c:idx val="3"/>
          <c:order val="3"/>
          <c:tx>
            <c:strRef>
              <c:f>Sheet1!$A$5</c:f>
              <c:strCache>
                <c:ptCount val="1"/>
                <c:pt idx="0">
                  <c:v>Assigned </c:v>
                </c:pt>
              </c:strCache>
            </c:strRef>
          </c:tx>
          <c:spPr>
            <a:ln w="34925" cap="rnd">
              <a:solidFill>
                <a:schemeClr val="accent4"/>
              </a:solidFill>
              <a:round/>
            </a:ln>
            <a:effectLst>
              <a:outerShdw blurRad="57150" dist="19050" dir="5400000" algn="ctr" rotWithShape="0">
                <a:srgbClr val="000000">
                  <a:alpha val="63000"/>
                </a:srgbClr>
              </a:outerShdw>
            </a:effectLst>
          </c:spPr>
          <c:marker>
            <c:symbol val="none"/>
          </c:marker>
          <c:cat>
            <c:strRef>
              <c:f>Sheet1!$B$1:$N$1</c:f>
              <c:strCache>
                <c:ptCount val="9"/>
                <c:pt idx="0">
                  <c:v>2015</c:v>
                </c:pt>
                <c:pt idx="1">
                  <c:v>2016</c:v>
                </c:pt>
                <c:pt idx="2">
                  <c:v>2017</c:v>
                </c:pt>
                <c:pt idx="3">
                  <c:v>2018</c:v>
                </c:pt>
                <c:pt idx="4">
                  <c:v>2019</c:v>
                </c:pt>
                <c:pt idx="5">
                  <c:v>2020</c:v>
                </c:pt>
                <c:pt idx="6">
                  <c:v>2021</c:v>
                </c:pt>
                <c:pt idx="7">
                  <c:v>2022</c:v>
                </c:pt>
                <c:pt idx="8">
                  <c:v>2023</c:v>
                </c:pt>
              </c:strCache>
            </c:strRef>
          </c:cat>
          <c:val>
            <c:numRef>
              <c:f>Sheet1!$B$5:$N$5</c:f>
              <c:numCache>
                <c:formatCode>_(* #,##0_);_(* \(#,##0\);_(* "-"??_);_(@_)</c:formatCode>
                <c:ptCount val="9"/>
                <c:pt idx="0">
                  <c:v>31891</c:v>
                </c:pt>
                <c:pt idx="1">
                  <c:v>27593</c:v>
                </c:pt>
                <c:pt idx="2">
                  <c:v>24608</c:v>
                </c:pt>
                <c:pt idx="3">
                  <c:v>27890</c:v>
                </c:pt>
                <c:pt idx="4">
                  <c:v>31875</c:v>
                </c:pt>
                <c:pt idx="5">
                  <c:v>43755</c:v>
                </c:pt>
                <c:pt idx="6">
                  <c:v>42488</c:v>
                </c:pt>
                <c:pt idx="7">
                  <c:v>29211</c:v>
                </c:pt>
                <c:pt idx="8">
                  <c:v>17272</c:v>
                </c:pt>
              </c:numCache>
            </c:numRef>
          </c:val>
          <c:smooth val="0"/>
          <c:extLst>
            <c:ext xmlns:c16="http://schemas.microsoft.com/office/drawing/2014/chart" uri="{C3380CC4-5D6E-409C-BE32-E72D297353CC}">
              <c16:uniqueId val="{00000003-0B6B-4D41-BF56-EE9AB6999A98}"/>
            </c:ext>
          </c:extLst>
        </c:ser>
        <c:ser>
          <c:idx val="4"/>
          <c:order val="4"/>
          <c:tx>
            <c:strRef>
              <c:f>Sheet1!$A$6</c:f>
              <c:strCache>
                <c:ptCount val="1"/>
                <c:pt idx="0">
                  <c:v>Unassigned</c:v>
                </c:pt>
              </c:strCache>
            </c:strRef>
          </c:tx>
          <c:spPr>
            <a:ln w="34925" cap="rnd">
              <a:solidFill>
                <a:schemeClr val="accent5"/>
              </a:solidFill>
              <a:round/>
            </a:ln>
            <a:effectLst>
              <a:outerShdw blurRad="57150" dist="19050" dir="5400000" algn="ctr" rotWithShape="0">
                <a:srgbClr val="000000">
                  <a:alpha val="63000"/>
                </a:srgbClr>
              </a:outerShdw>
            </a:effectLst>
          </c:spPr>
          <c:marker>
            <c:symbol val="none"/>
          </c:marker>
          <c:cat>
            <c:strRef>
              <c:f>Sheet1!$B$1:$N$1</c:f>
              <c:strCache>
                <c:ptCount val="9"/>
                <c:pt idx="0">
                  <c:v>2015</c:v>
                </c:pt>
                <c:pt idx="1">
                  <c:v>2016</c:v>
                </c:pt>
                <c:pt idx="2">
                  <c:v>2017</c:v>
                </c:pt>
                <c:pt idx="3">
                  <c:v>2018</c:v>
                </c:pt>
                <c:pt idx="4">
                  <c:v>2019</c:v>
                </c:pt>
                <c:pt idx="5">
                  <c:v>2020</c:v>
                </c:pt>
                <c:pt idx="6">
                  <c:v>2021</c:v>
                </c:pt>
                <c:pt idx="7">
                  <c:v>2022</c:v>
                </c:pt>
                <c:pt idx="8">
                  <c:v>2023</c:v>
                </c:pt>
              </c:strCache>
            </c:strRef>
          </c:cat>
          <c:val>
            <c:numRef>
              <c:f>Sheet1!$B$6:$N$6</c:f>
              <c:numCache>
                <c:formatCode>_(* #,##0_);_(* \(#,##0\);_(* "-"??_);_(@_)</c:formatCode>
                <c:ptCount val="9"/>
                <c:pt idx="0">
                  <c:v>5990</c:v>
                </c:pt>
                <c:pt idx="1">
                  <c:v>5799</c:v>
                </c:pt>
                <c:pt idx="2">
                  <c:v>12814</c:v>
                </c:pt>
                <c:pt idx="3">
                  <c:v>15197</c:v>
                </c:pt>
                <c:pt idx="4">
                  <c:v>15866</c:v>
                </c:pt>
                <c:pt idx="5">
                  <c:v>3207</c:v>
                </c:pt>
                <c:pt idx="6">
                  <c:v>6427</c:v>
                </c:pt>
                <c:pt idx="7">
                  <c:v>298</c:v>
                </c:pt>
                <c:pt idx="8">
                  <c:v>126</c:v>
                </c:pt>
              </c:numCache>
            </c:numRef>
          </c:val>
          <c:smooth val="0"/>
          <c:extLst>
            <c:ext xmlns:c16="http://schemas.microsoft.com/office/drawing/2014/chart" uri="{C3380CC4-5D6E-409C-BE32-E72D297353CC}">
              <c16:uniqueId val="{00000004-0B6B-4D41-BF56-EE9AB6999A98}"/>
            </c:ext>
          </c:extLst>
        </c:ser>
        <c:ser>
          <c:idx val="5"/>
          <c:order val="5"/>
          <c:tx>
            <c:strRef>
              <c:f>Sheet1!$A$7</c:f>
              <c:strCache>
                <c:ptCount val="1"/>
                <c:pt idx="0">
                  <c:v> Total </c:v>
                </c:pt>
              </c:strCache>
            </c:strRef>
          </c:tx>
          <c:spPr>
            <a:ln w="34925" cap="rnd">
              <a:solidFill>
                <a:schemeClr val="accent6"/>
              </a:solidFill>
              <a:round/>
            </a:ln>
            <a:effectLst>
              <a:outerShdw blurRad="57150" dist="19050" dir="5400000" algn="ctr" rotWithShape="0">
                <a:srgbClr val="000000">
                  <a:alpha val="63000"/>
                </a:srgbClr>
              </a:outerShdw>
            </a:effectLst>
          </c:spPr>
          <c:marker>
            <c:symbol val="none"/>
          </c:marker>
          <c:cat>
            <c:strRef>
              <c:f>Sheet1!$B$1:$N$1</c:f>
              <c:strCache>
                <c:ptCount val="9"/>
                <c:pt idx="0">
                  <c:v>2015</c:v>
                </c:pt>
                <c:pt idx="1">
                  <c:v>2016</c:v>
                </c:pt>
                <c:pt idx="2">
                  <c:v>2017</c:v>
                </c:pt>
                <c:pt idx="3">
                  <c:v>2018</c:v>
                </c:pt>
                <c:pt idx="4">
                  <c:v>2019</c:v>
                </c:pt>
                <c:pt idx="5">
                  <c:v>2020</c:v>
                </c:pt>
                <c:pt idx="6">
                  <c:v>2021</c:v>
                </c:pt>
                <c:pt idx="7">
                  <c:v>2022</c:v>
                </c:pt>
                <c:pt idx="8">
                  <c:v>2023</c:v>
                </c:pt>
              </c:strCache>
            </c:strRef>
          </c:cat>
          <c:val>
            <c:numRef>
              <c:f>Sheet1!$B$7:$N$7</c:f>
              <c:numCache>
                <c:formatCode>_(* #,##0_);_(* \(#,##0\);_(* "-"??_);_(@_)</c:formatCode>
                <c:ptCount val="9"/>
                <c:pt idx="0">
                  <c:v>48230</c:v>
                </c:pt>
                <c:pt idx="1">
                  <c:v>43084</c:v>
                </c:pt>
                <c:pt idx="2">
                  <c:v>47827</c:v>
                </c:pt>
                <c:pt idx="3">
                  <c:v>54931</c:v>
                </c:pt>
                <c:pt idx="4">
                  <c:v>62832</c:v>
                </c:pt>
                <c:pt idx="5">
                  <c:v>61645</c:v>
                </c:pt>
                <c:pt idx="6">
                  <c:v>68511</c:v>
                </c:pt>
                <c:pt idx="7">
                  <c:v>48181</c:v>
                </c:pt>
                <c:pt idx="8">
                  <c:v>36063</c:v>
                </c:pt>
              </c:numCache>
            </c:numRef>
          </c:val>
          <c:smooth val="0"/>
          <c:extLst>
            <c:ext xmlns:c16="http://schemas.microsoft.com/office/drawing/2014/chart" uri="{C3380CC4-5D6E-409C-BE32-E72D297353CC}">
              <c16:uniqueId val="{00000005-0B6B-4D41-BF56-EE9AB6999A98}"/>
            </c:ext>
          </c:extLst>
        </c:ser>
        <c:dLbls>
          <c:showLegendKey val="0"/>
          <c:showVal val="0"/>
          <c:showCatName val="0"/>
          <c:showSerName val="0"/>
          <c:showPercent val="0"/>
          <c:showBubbleSize val="0"/>
        </c:dLbls>
        <c:smooth val="0"/>
        <c:axId val="140595968"/>
        <c:axId val="140597504"/>
      </c:lineChart>
      <c:catAx>
        <c:axId val="14059596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0597504"/>
        <c:crosses val="autoZero"/>
        <c:auto val="1"/>
        <c:lblAlgn val="ctr"/>
        <c:lblOffset val="100"/>
        <c:noMultiLvlLbl val="0"/>
      </c:catAx>
      <c:valAx>
        <c:axId val="140597504"/>
        <c:scaling>
          <c:orientation val="minMax"/>
          <c:max val="100000"/>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405959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7840" cy="466434"/>
          </a:xfrm>
          <a:prstGeom prst="rect">
            <a:avLst/>
          </a:prstGeom>
        </p:spPr>
        <p:txBody>
          <a:bodyPr vert="horz" lIns="92431" tIns="46216" rIns="92431" bIns="46216" rtlCol="0"/>
          <a:lstStyle>
            <a:lvl1pPr algn="l">
              <a:defRPr sz="1200"/>
            </a:lvl1pPr>
          </a:lstStyle>
          <a:p>
            <a:endParaRPr lang="en-US"/>
          </a:p>
        </p:txBody>
      </p:sp>
      <p:sp>
        <p:nvSpPr>
          <p:cNvPr id="3" name="Date Placeholder 2"/>
          <p:cNvSpPr>
            <a:spLocks noGrp="1"/>
          </p:cNvSpPr>
          <p:nvPr>
            <p:ph type="dt" sz="quarter" idx="1"/>
          </p:nvPr>
        </p:nvSpPr>
        <p:spPr>
          <a:xfrm>
            <a:off x="3970941" y="0"/>
            <a:ext cx="3037840" cy="466434"/>
          </a:xfrm>
          <a:prstGeom prst="rect">
            <a:avLst/>
          </a:prstGeom>
        </p:spPr>
        <p:txBody>
          <a:bodyPr vert="horz" lIns="92431" tIns="46216" rIns="92431" bIns="46216" rtlCol="0"/>
          <a:lstStyle>
            <a:lvl1pPr algn="r">
              <a:defRPr sz="1200"/>
            </a:lvl1pPr>
          </a:lstStyle>
          <a:p>
            <a:fld id="{8190E99E-AFBC-40F0-BADC-945C6F07FA03}" type="datetimeFigureOut">
              <a:rPr lang="en-US" smtClean="0"/>
              <a:t>9/25/2023</a:t>
            </a:fld>
            <a:endParaRPr lang="en-US"/>
          </a:p>
        </p:txBody>
      </p:sp>
      <p:sp>
        <p:nvSpPr>
          <p:cNvPr id="4" name="Footer Placeholder 3"/>
          <p:cNvSpPr>
            <a:spLocks noGrp="1"/>
          </p:cNvSpPr>
          <p:nvPr>
            <p:ph type="ftr" sz="quarter" idx="2"/>
          </p:nvPr>
        </p:nvSpPr>
        <p:spPr>
          <a:xfrm>
            <a:off x="2" y="8829971"/>
            <a:ext cx="3037840" cy="466433"/>
          </a:xfrm>
          <a:prstGeom prst="rect">
            <a:avLst/>
          </a:prstGeom>
        </p:spPr>
        <p:txBody>
          <a:bodyPr vert="horz" lIns="92431" tIns="46216" rIns="92431" bIns="46216" rtlCol="0" anchor="b"/>
          <a:lstStyle>
            <a:lvl1pPr algn="l">
              <a:defRPr sz="1200"/>
            </a:lvl1pPr>
          </a:lstStyle>
          <a:p>
            <a:endParaRPr lang="en-US"/>
          </a:p>
        </p:txBody>
      </p:sp>
      <p:sp>
        <p:nvSpPr>
          <p:cNvPr id="5" name="Slide Number Placeholder 4"/>
          <p:cNvSpPr>
            <a:spLocks noGrp="1"/>
          </p:cNvSpPr>
          <p:nvPr>
            <p:ph type="sldNum" sz="quarter" idx="3"/>
          </p:nvPr>
        </p:nvSpPr>
        <p:spPr>
          <a:xfrm>
            <a:off x="3970941" y="8829971"/>
            <a:ext cx="3037840" cy="466433"/>
          </a:xfrm>
          <a:prstGeom prst="rect">
            <a:avLst/>
          </a:prstGeom>
        </p:spPr>
        <p:txBody>
          <a:bodyPr vert="horz" lIns="92431" tIns="46216" rIns="92431" bIns="46216" rtlCol="0" anchor="b"/>
          <a:lstStyle>
            <a:lvl1pPr algn="r">
              <a:defRPr sz="1200"/>
            </a:lvl1pPr>
          </a:lstStyle>
          <a:p>
            <a:fld id="{493F08D4-0FC1-435B-9469-050264D8B871}" type="slidenum">
              <a:rPr lang="en-US" smtClean="0"/>
              <a:t>‹#›</a:t>
            </a:fld>
            <a:endParaRPr lang="en-US"/>
          </a:p>
        </p:txBody>
      </p:sp>
    </p:spTree>
    <p:extLst>
      <p:ext uri="{BB962C8B-B14F-4D97-AF65-F5344CB8AC3E}">
        <p14:creationId xmlns:p14="http://schemas.microsoft.com/office/powerpoint/2010/main" val="4177566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7840" cy="466434"/>
          </a:xfrm>
          <a:prstGeom prst="rect">
            <a:avLst/>
          </a:prstGeom>
        </p:spPr>
        <p:txBody>
          <a:bodyPr vert="horz" lIns="92431" tIns="46216" rIns="92431" bIns="46216" rtlCol="0"/>
          <a:lstStyle>
            <a:lvl1pPr algn="l">
              <a:defRPr sz="1200"/>
            </a:lvl1pPr>
          </a:lstStyle>
          <a:p>
            <a:endParaRPr lang="en-US"/>
          </a:p>
        </p:txBody>
      </p:sp>
      <p:sp>
        <p:nvSpPr>
          <p:cNvPr id="3" name="Date Placeholder 2"/>
          <p:cNvSpPr>
            <a:spLocks noGrp="1"/>
          </p:cNvSpPr>
          <p:nvPr>
            <p:ph type="dt" idx="1"/>
          </p:nvPr>
        </p:nvSpPr>
        <p:spPr>
          <a:xfrm>
            <a:off x="3970941" y="0"/>
            <a:ext cx="3037840" cy="466434"/>
          </a:xfrm>
          <a:prstGeom prst="rect">
            <a:avLst/>
          </a:prstGeom>
        </p:spPr>
        <p:txBody>
          <a:bodyPr vert="horz" lIns="92431" tIns="46216" rIns="92431" bIns="46216" rtlCol="0"/>
          <a:lstStyle>
            <a:lvl1pPr algn="r">
              <a:defRPr sz="1200"/>
            </a:lvl1pPr>
          </a:lstStyle>
          <a:p>
            <a:fld id="{EC7D0232-0158-4534-8C37-7D997C9CE3FB}" type="datetimeFigureOut">
              <a:rPr lang="en-US" smtClean="0"/>
              <a:t>9/25/2023</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2431" tIns="46216" rIns="92431" bIns="46216" rtlCol="0" anchor="ctr"/>
          <a:lstStyle/>
          <a:p>
            <a:endParaRPr lang="en-US"/>
          </a:p>
        </p:txBody>
      </p:sp>
      <p:sp>
        <p:nvSpPr>
          <p:cNvPr id="5" name="Notes Placeholder 4"/>
          <p:cNvSpPr>
            <a:spLocks noGrp="1"/>
          </p:cNvSpPr>
          <p:nvPr>
            <p:ph type="body" sz="quarter" idx="3"/>
          </p:nvPr>
        </p:nvSpPr>
        <p:spPr>
          <a:xfrm>
            <a:off x="701042" y="4473893"/>
            <a:ext cx="5608320" cy="3660458"/>
          </a:xfrm>
          <a:prstGeom prst="rect">
            <a:avLst/>
          </a:prstGeom>
        </p:spPr>
        <p:txBody>
          <a:bodyPr vert="horz" lIns="92431" tIns="46216" rIns="92431" bIns="462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29971"/>
            <a:ext cx="3037840" cy="466433"/>
          </a:xfrm>
          <a:prstGeom prst="rect">
            <a:avLst/>
          </a:prstGeom>
        </p:spPr>
        <p:txBody>
          <a:bodyPr vert="horz" lIns="92431" tIns="46216" rIns="92431" bIns="46216" rtlCol="0" anchor="b"/>
          <a:lstStyle>
            <a:lvl1pPr algn="l">
              <a:defRPr sz="1200"/>
            </a:lvl1pPr>
          </a:lstStyle>
          <a:p>
            <a:endParaRPr lang="en-US"/>
          </a:p>
        </p:txBody>
      </p:sp>
      <p:sp>
        <p:nvSpPr>
          <p:cNvPr id="7" name="Slide Number Placeholder 6"/>
          <p:cNvSpPr>
            <a:spLocks noGrp="1"/>
          </p:cNvSpPr>
          <p:nvPr>
            <p:ph type="sldNum" sz="quarter" idx="5"/>
          </p:nvPr>
        </p:nvSpPr>
        <p:spPr>
          <a:xfrm>
            <a:off x="3970941" y="8829971"/>
            <a:ext cx="3037840" cy="466433"/>
          </a:xfrm>
          <a:prstGeom prst="rect">
            <a:avLst/>
          </a:prstGeom>
        </p:spPr>
        <p:txBody>
          <a:bodyPr vert="horz" lIns="92431" tIns="46216" rIns="92431" bIns="46216" rtlCol="0" anchor="b"/>
          <a:lstStyle>
            <a:lvl1pPr algn="r">
              <a:defRPr sz="1200"/>
            </a:lvl1pPr>
          </a:lstStyle>
          <a:p>
            <a:fld id="{AFEEB41A-5EF2-4F46-8DD2-4A7D98553DFC}" type="slidenum">
              <a:rPr lang="en-US" smtClean="0"/>
              <a:t>‹#›</a:t>
            </a:fld>
            <a:endParaRPr lang="en-US"/>
          </a:p>
        </p:txBody>
      </p:sp>
    </p:spTree>
    <p:extLst>
      <p:ext uri="{BB962C8B-B14F-4D97-AF65-F5344CB8AC3E}">
        <p14:creationId xmlns:p14="http://schemas.microsoft.com/office/powerpoint/2010/main" val="265654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FEEB41A-5EF2-4F46-8DD2-4A7D98553DFC}" type="slidenum">
              <a:rPr lang="en-US" smtClean="0"/>
              <a:t>1</a:t>
            </a:fld>
            <a:endParaRPr lang="en-US"/>
          </a:p>
        </p:txBody>
      </p:sp>
    </p:spTree>
    <p:extLst>
      <p:ext uri="{BB962C8B-B14F-4D97-AF65-F5344CB8AC3E}">
        <p14:creationId xmlns:p14="http://schemas.microsoft.com/office/powerpoint/2010/main" val="1926844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dirty="0">
                <a:latin typeface="+mj-lt"/>
              </a:rPr>
              <a:t>Visual presentation of the trend data based on audited financials.  June 30, 2015-June 30, 2023 </a:t>
            </a:r>
          </a:p>
          <a:p>
            <a:r>
              <a:rPr lang="en-US" sz="1100" b="0" u="sng" dirty="0">
                <a:latin typeface="+mj-lt"/>
              </a:rPr>
              <a:t>Pale Blue line --Non-spendable</a:t>
            </a:r>
            <a:r>
              <a:rPr lang="en-US" sz="1100" b="0" dirty="0">
                <a:latin typeface="+mj-lt"/>
              </a:rPr>
              <a:t>:  Inventory, (tires, maintenance items, fuel, etc. )&amp; prepaid amounts –items that cannot be converted to cash.</a:t>
            </a:r>
          </a:p>
          <a:p>
            <a:r>
              <a:rPr lang="en-US" sz="1100" b="0" u="sng" dirty="0">
                <a:latin typeface="+mj-lt"/>
              </a:rPr>
              <a:t>Orange line --Restricted</a:t>
            </a:r>
            <a:r>
              <a:rPr lang="en-US" sz="1100" b="0" dirty="0">
                <a:latin typeface="+mj-lt"/>
              </a:rPr>
              <a:t>:  Items restricted  to specific funds such as State categorical programs that are restricted to certain categories </a:t>
            </a:r>
          </a:p>
          <a:p>
            <a:r>
              <a:rPr lang="en-US" sz="1100" b="0" u="sng" dirty="0">
                <a:latin typeface="+mj-lt"/>
              </a:rPr>
              <a:t>Gray line --Committed</a:t>
            </a:r>
            <a:r>
              <a:rPr lang="en-US" sz="1100" b="0" dirty="0">
                <a:latin typeface="+mj-lt"/>
              </a:rPr>
              <a:t>:  The district established an economic stabilization arrangement in Board Rule 7.01, new revenue set aside of 3% for those items our district may need that are non-routine in nature. </a:t>
            </a:r>
          </a:p>
          <a:p>
            <a:pPr marL="457200" marR="0" lvl="1" indent="0">
              <a:lnSpc>
                <a:spcPct val="107000"/>
              </a:lnSpc>
              <a:spcBef>
                <a:spcPts val="0"/>
              </a:spcBef>
              <a:spcAft>
                <a:spcPts val="0"/>
              </a:spcAft>
              <a:buFont typeface="Courier New" panose="02070309020205020404" pitchFamily="49" charset="0"/>
              <a:buNone/>
            </a:pPr>
            <a:r>
              <a:rPr lang="en-US" sz="1100" b="0" dirty="0">
                <a:effectLst/>
                <a:latin typeface="+mj-lt"/>
                <a:ea typeface="Calibri" panose="020F0502020204030204" pitchFamily="34" charset="0"/>
                <a:cs typeface="Times New Roman" panose="02020603050405020304" pitchFamily="18" charset="0"/>
              </a:rPr>
              <a:t>Our school board has decided to always have 3 percent of total revenues in its committed fund to avoid a situation where some of the measures the state takes when fund balances dip below that number that is statutorily prescribed?</a:t>
            </a:r>
          </a:p>
          <a:p>
            <a:pPr marL="457200" marR="0" lvl="1" indent="0">
              <a:lnSpc>
                <a:spcPct val="107000"/>
              </a:lnSpc>
              <a:spcBef>
                <a:spcPts val="0"/>
              </a:spcBef>
              <a:spcAft>
                <a:spcPts val="0"/>
              </a:spcAft>
              <a:buFont typeface="Courier New" panose="02070309020205020404" pitchFamily="49" charset="0"/>
              <a:buNone/>
            </a:pPr>
            <a:r>
              <a:rPr lang="en-US" sz="1100" b="0" dirty="0">
                <a:effectLst/>
                <a:latin typeface="+mj-lt"/>
                <a:ea typeface="Calibri" panose="020F0502020204030204" pitchFamily="34" charset="0"/>
                <a:cs typeface="Times New Roman" panose="02020603050405020304" pitchFamily="18" charset="0"/>
              </a:rPr>
              <a:t>A best business practice for a fund balance:  for example: one month of expenses for salary and non-salary items in our county equals $39.9 million dollars ($32.4 m in salary /benefits and 7.5 million goods and services). Ideally, it is a best business practice to have set aside two to three months of expenditures in a “savings” account for any emergencies. 2 months of expenses would be $80 million dollars, 3 months would be $120 million.</a:t>
            </a:r>
          </a:p>
          <a:p>
            <a:endParaRPr lang="en-US" sz="1100" b="0" dirty="0">
              <a:effectLst/>
              <a:latin typeface="+mj-lt"/>
              <a:ea typeface="Calibri" panose="020F0502020204030204" pitchFamily="34" charset="0"/>
              <a:cs typeface="Times New Roman" panose="02020603050405020304" pitchFamily="18" charset="0"/>
            </a:endParaRPr>
          </a:p>
          <a:p>
            <a:r>
              <a:rPr lang="en-US" sz="1100" b="0" dirty="0">
                <a:effectLst/>
                <a:latin typeface="+mj-lt"/>
                <a:ea typeface="Calibri" panose="020F0502020204030204" pitchFamily="34" charset="0"/>
                <a:cs typeface="Times New Roman" panose="02020603050405020304" pitchFamily="18" charset="0"/>
              </a:rPr>
              <a:t>1011.051. Guidelines for general funds: The district school board shall maintain a general fund ending fund balance that is sufficient to address normal contingencies.</a:t>
            </a:r>
          </a:p>
          <a:p>
            <a:pPr marL="742950" marR="0" lvl="1" indent="-285750">
              <a:lnSpc>
                <a:spcPct val="107000"/>
              </a:lnSpc>
              <a:spcBef>
                <a:spcPts val="0"/>
              </a:spcBef>
              <a:spcAft>
                <a:spcPts val="800"/>
              </a:spcAft>
              <a:buFont typeface="Courier New" panose="02070309020205020404" pitchFamily="49" charset="0"/>
              <a:buChar char="o"/>
            </a:pPr>
            <a:r>
              <a:rPr lang="en-US" sz="1100" b="0" dirty="0">
                <a:effectLst/>
                <a:latin typeface="+mj-lt"/>
                <a:ea typeface="Calibri" panose="020F0502020204030204" pitchFamily="34" charset="0"/>
                <a:cs typeface="Times New Roman" panose="02020603050405020304" pitchFamily="18" charset="0"/>
              </a:rPr>
              <a:t>If at any time the portion of the general fund’s ending fund balance not classified as Restricted, Committed, or Nonspendable in the district’s approved operating budget is projected to fall below 3 percent of projected general fund revenues during the current fiscal year, the superintendent shall provide written notification to the district school board and the Commissioner of Education.  If the financial condition exists for 2 consecutive years, the superintendent shall reduce the district’s administration expenditures reported in proportion to the reduction in the general’s funds ending balance or the reduction in student enrollment, whichever is greater.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u="sng" dirty="0">
                <a:latin typeface="+mj-lt"/>
              </a:rPr>
              <a:t>Yellow line --Assigned:</a:t>
            </a:r>
            <a:r>
              <a:rPr lang="en-US" sz="1100" b="0" u="none" dirty="0">
                <a:latin typeface="+mj-lt"/>
              </a:rPr>
              <a:t>  </a:t>
            </a:r>
            <a:r>
              <a:rPr lang="en-US" sz="1100" b="0" dirty="0">
                <a:latin typeface="+mj-lt"/>
              </a:rPr>
              <a:t>intended to be used for a specific purpose that may exist temporarily. (Similar to Committed but does not require the actions necessary to be described as committed)</a:t>
            </a:r>
          </a:p>
          <a:p>
            <a:endParaRPr lang="en-US" sz="1100" b="0" dirty="0">
              <a:latin typeface="+mj-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u="sng" dirty="0">
                <a:latin typeface="+mj-lt"/>
              </a:rPr>
              <a:t>Dark Blue line --Unassigned:</a:t>
            </a:r>
            <a:r>
              <a:rPr lang="en-US" sz="1100" b="0" u="none" dirty="0">
                <a:latin typeface="+mj-lt"/>
              </a:rPr>
              <a:t>  </a:t>
            </a:r>
            <a:r>
              <a:rPr lang="en-US" sz="1100" b="0" dirty="0">
                <a:latin typeface="+mj-lt"/>
              </a:rPr>
              <a:t>These amounts are not classified as any of the above.</a:t>
            </a:r>
          </a:p>
          <a:p>
            <a:endParaRPr lang="en-US" sz="1100" b="0" dirty="0">
              <a:latin typeface="+mj-lt"/>
            </a:endParaRPr>
          </a:p>
          <a:p>
            <a:r>
              <a:rPr lang="en-US" sz="1100" b="0" dirty="0">
                <a:latin typeface="+mj-lt"/>
              </a:rPr>
              <a:t>Green line – total of all balances.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EEB41A-5EF2-4F46-8DD2-4A7D98553DF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015129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3A69870-7658-4BEA-9847-C5A0A764D869}" type="datetime1">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7C61B-C2AD-4172-B823-5AD1CFE781E2}"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8199" y="124201"/>
            <a:ext cx="980902" cy="906087"/>
          </a:xfrm>
          <a:prstGeom prst="rect">
            <a:avLst/>
          </a:prstGeom>
        </p:spPr>
      </p:pic>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024899" y="216276"/>
            <a:ext cx="980902" cy="906087"/>
          </a:xfrm>
          <a:prstGeom prst="rect">
            <a:avLst/>
          </a:prstGeom>
        </p:spPr>
      </p:pic>
    </p:spTree>
    <p:extLst>
      <p:ext uri="{BB962C8B-B14F-4D97-AF65-F5344CB8AC3E}">
        <p14:creationId xmlns:p14="http://schemas.microsoft.com/office/powerpoint/2010/main" val="3687294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BC16E4C-47FC-45B0-AF89-2C8963F73C93}" type="datetime1">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37C61B-C2AD-4172-B823-5AD1CFE781E2}" type="slidenum">
              <a:rPr lang="en-US" smtClean="0"/>
              <a:t>‹#›</a:t>
            </a:fld>
            <a:endParaRPr lang="en-US"/>
          </a:p>
        </p:txBody>
      </p:sp>
    </p:spTree>
    <p:extLst>
      <p:ext uri="{BB962C8B-B14F-4D97-AF65-F5344CB8AC3E}">
        <p14:creationId xmlns:p14="http://schemas.microsoft.com/office/powerpoint/2010/main" val="1322560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DB769B-EFAF-40CF-B768-584D2E791679}" type="datetime1">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7C61B-C2AD-4172-B823-5AD1CFE781E2}" type="slidenum">
              <a:rPr lang="en-US" smtClean="0"/>
              <a:t>‹#›</a:t>
            </a:fld>
            <a:endParaRPr lang="en-US"/>
          </a:p>
        </p:txBody>
      </p:sp>
    </p:spTree>
    <p:extLst>
      <p:ext uri="{BB962C8B-B14F-4D97-AF65-F5344CB8AC3E}">
        <p14:creationId xmlns:p14="http://schemas.microsoft.com/office/powerpoint/2010/main" val="1306900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EEE339-B227-49B1-8BA2-36E07FA6CC81}" type="datetime1">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7C61B-C2AD-4172-B823-5AD1CFE781E2}" type="slidenum">
              <a:rPr lang="en-US" smtClean="0"/>
              <a:t>‹#›</a:t>
            </a:fld>
            <a:endParaRPr lang="en-US"/>
          </a:p>
        </p:txBody>
      </p:sp>
    </p:spTree>
    <p:extLst>
      <p:ext uri="{BB962C8B-B14F-4D97-AF65-F5344CB8AC3E}">
        <p14:creationId xmlns:p14="http://schemas.microsoft.com/office/powerpoint/2010/main" val="1872350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06F4B2F-2269-4189-9918-9408AA71E8BB}" type="datetime1">
              <a:rPr lang="en-US" smtClean="0"/>
              <a:t>9/25/2023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37C61B-C2AD-4172-B823-5AD1CFE781E2}" type="slidenum">
              <a:rPr lang="en-US" smtClean="0"/>
              <a:t>‹#›</a:t>
            </a:fld>
            <a:endParaRPr lang="en-US"/>
          </a:p>
        </p:txBody>
      </p:sp>
    </p:spTree>
    <p:extLst>
      <p:ext uri="{BB962C8B-B14F-4D97-AF65-F5344CB8AC3E}">
        <p14:creationId xmlns:p14="http://schemas.microsoft.com/office/powerpoint/2010/main" val="3443195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FA13C5-DC97-48A6-8C69-E05FDDAA5D51}" type="datetime1">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7C61B-C2AD-4172-B823-5AD1CFE781E2}" type="slidenum">
              <a:rPr lang="en-US" smtClean="0"/>
              <a:t>‹#›</a:t>
            </a:fld>
            <a:endParaRPr lang="en-US"/>
          </a:p>
        </p:txBody>
      </p:sp>
    </p:spTree>
    <p:extLst>
      <p:ext uri="{BB962C8B-B14F-4D97-AF65-F5344CB8AC3E}">
        <p14:creationId xmlns:p14="http://schemas.microsoft.com/office/powerpoint/2010/main" val="4106660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270D18-5931-4026-9088-DDFD184D0A55}" type="datetime1">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7C61B-C2AD-4172-B823-5AD1CFE781E2}" type="slidenum">
              <a:rPr lang="en-US" smtClean="0"/>
              <a:t>‹#›</a:t>
            </a:fld>
            <a:endParaRPr lang="en-US"/>
          </a:p>
        </p:txBody>
      </p:sp>
    </p:spTree>
    <p:extLst>
      <p:ext uri="{BB962C8B-B14F-4D97-AF65-F5344CB8AC3E}">
        <p14:creationId xmlns:p14="http://schemas.microsoft.com/office/powerpoint/2010/main" val="3045028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CD72FDC-2C10-4A48-832A-2A985E3FBEBD}" type="datetime1">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37C61B-C2AD-4172-B823-5AD1CFE781E2}" type="slidenum">
              <a:rPr lang="en-US" smtClean="0"/>
              <a:t>‹#›</a:t>
            </a:fld>
            <a:endParaRPr lang="en-US"/>
          </a:p>
        </p:txBody>
      </p:sp>
    </p:spTree>
    <p:extLst>
      <p:ext uri="{BB962C8B-B14F-4D97-AF65-F5344CB8AC3E}">
        <p14:creationId xmlns:p14="http://schemas.microsoft.com/office/powerpoint/2010/main" val="573475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FDCD9F4-19B2-488E-BBB0-09BC82373CAB}" type="datetime1">
              <a:rPr lang="en-US" smtClean="0"/>
              <a:t>9/25/2023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37C61B-C2AD-4172-B823-5AD1CFE781E2}" type="slidenum">
              <a:rPr lang="en-US" smtClean="0"/>
              <a:t>‹#›</a:t>
            </a:fld>
            <a:endParaRPr lang="en-US"/>
          </a:p>
        </p:txBody>
      </p:sp>
    </p:spTree>
    <p:extLst>
      <p:ext uri="{BB962C8B-B14F-4D97-AF65-F5344CB8AC3E}">
        <p14:creationId xmlns:p14="http://schemas.microsoft.com/office/powerpoint/2010/main" val="2420272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C0F4AD4-59CA-40FC-8C71-96CD1528772A}" type="datetime1">
              <a:rPr lang="en-US" smtClean="0"/>
              <a:t>9/25/2023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37C61B-C2AD-4172-B823-5AD1CFE781E2}" type="slidenum">
              <a:rPr lang="en-US" smtClean="0"/>
              <a:t>‹#›</a:t>
            </a:fld>
            <a:endParaRPr lang="en-US"/>
          </a:p>
        </p:txBody>
      </p:sp>
    </p:spTree>
    <p:extLst>
      <p:ext uri="{BB962C8B-B14F-4D97-AF65-F5344CB8AC3E}">
        <p14:creationId xmlns:p14="http://schemas.microsoft.com/office/powerpoint/2010/main" val="3418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9808E6-FCBD-4424-A1E7-220C97874A5F}" type="datetime1">
              <a:rPr lang="en-US" smtClean="0"/>
              <a:t>9/25/2023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37C61B-C2AD-4172-B823-5AD1CFE781E2}" type="slidenum">
              <a:rPr lang="en-US" smtClean="0"/>
              <a:t>‹#›</a:t>
            </a:fld>
            <a:endParaRPr lang="en-US"/>
          </a:p>
        </p:txBody>
      </p:sp>
    </p:spTree>
    <p:extLst>
      <p:ext uri="{BB962C8B-B14F-4D97-AF65-F5344CB8AC3E}">
        <p14:creationId xmlns:p14="http://schemas.microsoft.com/office/powerpoint/2010/main" val="3521627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6A0D1C0-3B62-4767-B3DA-4BF1580EB858}" type="datetime1">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37C61B-C2AD-4172-B823-5AD1CFE781E2}" type="slidenum">
              <a:rPr lang="en-US" smtClean="0"/>
              <a:t>‹#›</a:t>
            </a:fld>
            <a:endParaRPr lang="en-US"/>
          </a:p>
        </p:txBody>
      </p:sp>
    </p:spTree>
    <p:extLst>
      <p:ext uri="{BB962C8B-B14F-4D97-AF65-F5344CB8AC3E}">
        <p14:creationId xmlns:p14="http://schemas.microsoft.com/office/powerpoint/2010/main" val="2739048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C3A95A-96BF-4225-BCEE-CB054A1053E7}" type="datetime1">
              <a:rPr lang="en-US" smtClean="0"/>
              <a:t>9/25/2023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37C61B-C2AD-4172-B823-5AD1CFE781E2}" type="slidenum">
              <a:rPr lang="en-US" smtClean="0"/>
              <a:t>‹#›</a:t>
            </a:fld>
            <a:endParaRPr lang="en-US"/>
          </a:p>
        </p:txBody>
      </p:sp>
    </p:spTree>
    <p:extLst>
      <p:ext uri="{BB962C8B-B14F-4D97-AF65-F5344CB8AC3E}">
        <p14:creationId xmlns:p14="http://schemas.microsoft.com/office/powerpoint/2010/main" val="2724246798"/>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600201"/>
            <a:ext cx="9144000" cy="2209799"/>
          </a:xfrm>
        </p:spPr>
        <p:txBody>
          <a:bodyPr>
            <a:normAutofit/>
          </a:bodyPr>
          <a:lstStyle/>
          <a:p>
            <a:br>
              <a:rPr lang="en-US" sz="5400" dirty="0"/>
            </a:br>
            <a:r>
              <a:rPr lang="en-US" sz="5400" dirty="0">
                <a:latin typeface="+mn-lt"/>
              </a:rPr>
              <a:t>SJEA/SJCSD</a:t>
            </a:r>
            <a:r>
              <a:rPr lang="en-US" sz="4400" dirty="0">
                <a:latin typeface="+mn-lt"/>
                <a:cs typeface="Times New Roman" panose="02020603050405020304" pitchFamily="18" charset="0"/>
              </a:rPr>
              <a:t> </a:t>
            </a:r>
            <a:br>
              <a:rPr lang="en-US" sz="4400" dirty="0">
                <a:latin typeface="Times New Roman" panose="02020603050405020304" pitchFamily="18" charset="0"/>
                <a:cs typeface="Times New Roman" panose="02020603050405020304" pitchFamily="18" charset="0"/>
              </a:rPr>
            </a:br>
            <a:r>
              <a:rPr lang="en-US" sz="4400" dirty="0">
                <a:latin typeface="+mn-lt"/>
                <a:cs typeface="Times New Roman" panose="02020603050405020304" pitchFamily="18" charset="0"/>
              </a:rPr>
              <a:t>September 25, 2023</a:t>
            </a:r>
          </a:p>
        </p:txBody>
      </p:sp>
      <p:sp>
        <p:nvSpPr>
          <p:cNvPr id="3" name="Slide Number Placeholder 2">
            <a:extLst>
              <a:ext uri="{FF2B5EF4-FFF2-40B4-BE49-F238E27FC236}">
                <a16:creationId xmlns:a16="http://schemas.microsoft.com/office/drawing/2014/main" id="{0312A741-FE4B-4659-BA16-BFA47377F48B}"/>
              </a:ext>
            </a:extLst>
          </p:cNvPr>
          <p:cNvSpPr>
            <a:spLocks noGrp="1"/>
          </p:cNvSpPr>
          <p:nvPr>
            <p:ph type="sldNum" sz="quarter" idx="12"/>
          </p:nvPr>
        </p:nvSpPr>
        <p:spPr/>
        <p:txBody>
          <a:bodyPr/>
          <a:lstStyle/>
          <a:p>
            <a:fld id="{9037C61B-C2AD-4172-B823-5AD1CFE781E2}" type="slidenum">
              <a:rPr lang="en-US" smtClean="0"/>
              <a:t>1</a:t>
            </a:fld>
            <a:endParaRPr lang="en-US"/>
          </a:p>
        </p:txBody>
      </p:sp>
    </p:spTree>
    <p:extLst>
      <p:ext uri="{BB962C8B-B14F-4D97-AF65-F5344CB8AC3E}">
        <p14:creationId xmlns:p14="http://schemas.microsoft.com/office/powerpoint/2010/main" val="1792594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905E851-CFF4-327E-1615-81477C61E50C}"/>
              </a:ext>
            </a:extLst>
          </p:cNvPr>
          <p:cNvSpPr>
            <a:spLocks noGrp="1"/>
          </p:cNvSpPr>
          <p:nvPr>
            <p:ph type="sldNum" sz="quarter" idx="12"/>
          </p:nvPr>
        </p:nvSpPr>
        <p:spPr/>
        <p:txBody>
          <a:bodyPr/>
          <a:lstStyle/>
          <a:p>
            <a:fld id="{9037C61B-C2AD-4172-B823-5AD1CFE781E2}" type="slidenum">
              <a:rPr lang="en-US" smtClean="0"/>
              <a:t>2</a:t>
            </a:fld>
            <a:endParaRPr lang="en-US"/>
          </a:p>
        </p:txBody>
      </p:sp>
      <p:pic>
        <p:nvPicPr>
          <p:cNvPr id="4" name="Picture 3">
            <a:extLst>
              <a:ext uri="{FF2B5EF4-FFF2-40B4-BE49-F238E27FC236}">
                <a16:creationId xmlns:a16="http://schemas.microsoft.com/office/drawing/2014/main" id="{BAEE4DF8-E817-13A8-DF21-CFC94516A568}"/>
              </a:ext>
            </a:extLst>
          </p:cNvPr>
          <p:cNvPicPr>
            <a:picLocks noChangeAspect="1"/>
          </p:cNvPicPr>
          <p:nvPr/>
        </p:nvPicPr>
        <p:blipFill>
          <a:blip r:embed="rId2"/>
          <a:stretch>
            <a:fillRect/>
          </a:stretch>
        </p:blipFill>
        <p:spPr>
          <a:xfrm>
            <a:off x="204537" y="541421"/>
            <a:ext cx="8734926" cy="5510463"/>
          </a:xfrm>
          <a:prstGeom prst="rect">
            <a:avLst/>
          </a:prstGeom>
        </p:spPr>
      </p:pic>
    </p:spTree>
    <p:extLst>
      <p:ext uri="{BB962C8B-B14F-4D97-AF65-F5344CB8AC3E}">
        <p14:creationId xmlns:p14="http://schemas.microsoft.com/office/powerpoint/2010/main" val="1785455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959D94B-8AD3-35CE-915C-4E103E8153AC}"/>
              </a:ext>
            </a:extLst>
          </p:cNvPr>
          <p:cNvSpPr>
            <a:spLocks noGrp="1"/>
          </p:cNvSpPr>
          <p:nvPr>
            <p:ph type="sldNum" sz="quarter" idx="12"/>
          </p:nvPr>
        </p:nvSpPr>
        <p:spPr/>
        <p:txBody>
          <a:bodyPr/>
          <a:lstStyle/>
          <a:p>
            <a:fld id="{9037C61B-C2AD-4172-B823-5AD1CFE781E2}" type="slidenum">
              <a:rPr lang="en-US" smtClean="0"/>
              <a:t>3</a:t>
            </a:fld>
            <a:endParaRPr lang="en-US"/>
          </a:p>
        </p:txBody>
      </p:sp>
      <p:pic>
        <p:nvPicPr>
          <p:cNvPr id="4" name="Picture 3">
            <a:extLst>
              <a:ext uri="{FF2B5EF4-FFF2-40B4-BE49-F238E27FC236}">
                <a16:creationId xmlns:a16="http://schemas.microsoft.com/office/drawing/2014/main" id="{79401047-CB74-B5D2-73F6-AC0BDD32A02A}"/>
              </a:ext>
            </a:extLst>
          </p:cNvPr>
          <p:cNvPicPr>
            <a:picLocks noChangeAspect="1"/>
          </p:cNvPicPr>
          <p:nvPr/>
        </p:nvPicPr>
        <p:blipFill>
          <a:blip r:embed="rId2"/>
          <a:stretch>
            <a:fillRect/>
          </a:stretch>
        </p:blipFill>
        <p:spPr>
          <a:xfrm>
            <a:off x="204537" y="625642"/>
            <a:ext cx="8686800" cy="5546558"/>
          </a:xfrm>
          <a:prstGeom prst="rect">
            <a:avLst/>
          </a:prstGeom>
        </p:spPr>
      </p:pic>
    </p:spTree>
    <p:extLst>
      <p:ext uri="{BB962C8B-B14F-4D97-AF65-F5344CB8AC3E}">
        <p14:creationId xmlns:p14="http://schemas.microsoft.com/office/powerpoint/2010/main" val="535636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0" y="352822"/>
            <a:ext cx="68580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Calibri"/>
                <a:ea typeface="+mn-ea"/>
                <a:cs typeface="+mn-cs"/>
              </a:rPr>
              <a:t>Overall Financial Condition</a:t>
            </a:r>
          </a:p>
        </p:txBody>
      </p:sp>
      <p:graphicFrame>
        <p:nvGraphicFramePr>
          <p:cNvPr id="5" name="Content Placeholder 6"/>
          <p:cNvGraphicFramePr>
            <a:graphicFrameLocks/>
          </p:cNvGraphicFramePr>
          <p:nvPr>
            <p:extLst>
              <p:ext uri="{D42A27DB-BD31-4B8C-83A1-F6EECF244321}">
                <p14:modId xmlns:p14="http://schemas.microsoft.com/office/powerpoint/2010/main" val="1372792035"/>
              </p:ext>
            </p:extLst>
          </p:nvPr>
        </p:nvGraphicFramePr>
        <p:xfrm>
          <a:off x="220098" y="914400"/>
          <a:ext cx="8703803" cy="5253604"/>
        </p:xfrm>
        <a:graphic>
          <a:graphicData uri="http://schemas.openxmlformats.org/drawingml/2006/chart">
            <c:chart xmlns:c="http://schemas.openxmlformats.org/drawingml/2006/chart" xmlns:r="http://schemas.openxmlformats.org/officeDocument/2006/relationships" r:id="rId3"/>
          </a:graphicData>
        </a:graphic>
      </p:graphicFrame>
      <p:sp>
        <p:nvSpPr>
          <p:cNvPr id="2" name="Slide Number Placeholder 1">
            <a:extLst>
              <a:ext uri="{FF2B5EF4-FFF2-40B4-BE49-F238E27FC236}">
                <a16:creationId xmlns:a16="http://schemas.microsoft.com/office/drawing/2014/main" id="{A4F9D5EE-9792-4C48-B123-43798CC01CB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037C61B-C2AD-4172-B823-5AD1CFE781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267465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BADC0F4-7987-E398-3B5F-1D543BCC6202}"/>
              </a:ext>
            </a:extLst>
          </p:cNvPr>
          <p:cNvSpPr>
            <a:spLocks noGrp="1"/>
          </p:cNvSpPr>
          <p:nvPr>
            <p:ph type="sldNum" sz="quarter" idx="12"/>
          </p:nvPr>
        </p:nvSpPr>
        <p:spPr/>
        <p:txBody>
          <a:bodyPr/>
          <a:lstStyle/>
          <a:p>
            <a:fld id="{9037C61B-C2AD-4172-B823-5AD1CFE781E2}" type="slidenum">
              <a:rPr lang="en-US" smtClean="0"/>
              <a:t>5</a:t>
            </a:fld>
            <a:endParaRPr lang="en-US"/>
          </a:p>
        </p:txBody>
      </p:sp>
      <p:pic>
        <p:nvPicPr>
          <p:cNvPr id="4" name="Picture 3">
            <a:extLst>
              <a:ext uri="{FF2B5EF4-FFF2-40B4-BE49-F238E27FC236}">
                <a16:creationId xmlns:a16="http://schemas.microsoft.com/office/drawing/2014/main" id="{83968E35-58AA-CA34-C4CF-6071135B6458}"/>
              </a:ext>
            </a:extLst>
          </p:cNvPr>
          <p:cNvPicPr>
            <a:picLocks noChangeAspect="1"/>
          </p:cNvPicPr>
          <p:nvPr/>
        </p:nvPicPr>
        <p:blipFill>
          <a:blip r:embed="rId2"/>
          <a:stretch>
            <a:fillRect/>
          </a:stretch>
        </p:blipFill>
        <p:spPr>
          <a:xfrm>
            <a:off x="300789" y="553453"/>
            <a:ext cx="8686800" cy="5802897"/>
          </a:xfrm>
          <a:prstGeom prst="rect">
            <a:avLst/>
          </a:prstGeom>
        </p:spPr>
      </p:pic>
    </p:spTree>
    <p:extLst>
      <p:ext uri="{BB962C8B-B14F-4D97-AF65-F5344CB8AC3E}">
        <p14:creationId xmlns:p14="http://schemas.microsoft.com/office/powerpoint/2010/main" val="19558823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TotalTime>
  <Words>456</Words>
  <Application>Microsoft Office PowerPoint</Application>
  <PresentationFormat>On-screen Show (4:3)</PresentationFormat>
  <Paragraphs>25</Paragraphs>
  <Slides>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Courier New</vt:lpstr>
      <vt:lpstr>Times New Roman</vt:lpstr>
      <vt:lpstr>Office Theme</vt:lpstr>
      <vt:lpstr> SJEA/SJCSD  September 25, 2023</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Tight Budgets Leadership and Strategy  Florida School Finance Officers Sanibel Harbor Marriott Resort &amp; Spa Fort Mey June 20, 2017</dc:title>
  <dc:creator>Michael D. Degutis</dc:creator>
  <cp:lastModifiedBy>Phyllis Coppola Bruce</cp:lastModifiedBy>
  <cp:revision>2</cp:revision>
  <cp:lastPrinted>2023-09-06T16:15:42Z</cp:lastPrinted>
  <dcterms:created xsi:type="dcterms:W3CDTF">2017-05-22T16:39:23Z</dcterms:created>
  <dcterms:modified xsi:type="dcterms:W3CDTF">2023-09-25T21:39:00Z</dcterms:modified>
</cp:coreProperties>
</file>