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718" r:id="rId4"/>
    <p:sldId id="747" r:id="rId5"/>
    <p:sldId id="748" r:id="rId6"/>
    <p:sldId id="764" r:id="rId7"/>
    <p:sldId id="750" r:id="rId8"/>
    <p:sldId id="751" r:id="rId9"/>
    <p:sldId id="729" r:id="rId10"/>
    <p:sldId id="302" r:id="rId11"/>
    <p:sldId id="258" r:id="rId12"/>
    <p:sldId id="288" r:id="rId13"/>
    <p:sldId id="305" r:id="rId14"/>
    <p:sldId id="752" r:id="rId15"/>
    <p:sldId id="753" r:id="rId16"/>
    <p:sldId id="754" r:id="rId17"/>
    <p:sldId id="755" r:id="rId18"/>
    <p:sldId id="759" r:id="rId19"/>
    <p:sldId id="756" r:id="rId20"/>
    <p:sldId id="762" r:id="rId21"/>
    <p:sldId id="763" r:id="rId22"/>
    <p:sldId id="300" r:id="rId23"/>
    <p:sldId id="301" r:id="rId24"/>
    <p:sldId id="286"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F88F27-35DC-4040-8FB1-D370FC92AF20}" v="20" dt="2023-08-07T16:38:31.8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867" autoAdjust="0"/>
  </p:normalViewPr>
  <p:slideViewPr>
    <p:cSldViewPr snapToGrid="0">
      <p:cViewPr varScale="1">
        <p:scale>
          <a:sx n="71" d="100"/>
          <a:sy n="71" d="100"/>
        </p:scale>
        <p:origin x="275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a:t>General Fund – Fund Balance</a:t>
            </a:r>
          </a:p>
          <a:p>
            <a:pPr>
              <a:defRPr/>
            </a:pPr>
            <a:r>
              <a:rPr lang="en-US"/>
              <a:t>(in thousands)</a:t>
            </a:r>
          </a:p>
        </c:rich>
      </c:tx>
      <c:layout>
        <c:manualLayout>
          <c:xMode val="edge"/>
          <c:yMode val="edge"/>
          <c:x val="0.30703699250363903"/>
          <c:y val="0"/>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Nonspendable</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Sheet1!$B$2:$N$2</c:f>
              <c:numCache>
                <c:formatCode>_(* #,##0_);_(* \(#,##0\);_(* "-"??_);_(@_)</c:formatCode>
                <c:ptCount val="9"/>
                <c:pt idx="0">
                  <c:v>447</c:v>
                </c:pt>
                <c:pt idx="1">
                  <c:v>459</c:v>
                </c:pt>
                <c:pt idx="2">
                  <c:v>832</c:v>
                </c:pt>
                <c:pt idx="3">
                  <c:v>692</c:v>
                </c:pt>
                <c:pt idx="4">
                  <c:v>2156</c:v>
                </c:pt>
                <c:pt idx="5">
                  <c:v>2157</c:v>
                </c:pt>
                <c:pt idx="6">
                  <c:v>6062</c:v>
                </c:pt>
                <c:pt idx="7">
                  <c:v>3845</c:v>
                </c:pt>
                <c:pt idx="8">
                  <c:v>2356</c:v>
                </c:pt>
              </c:numCache>
            </c:numRef>
          </c:val>
          <c:smooth val="0"/>
          <c:extLst>
            <c:ext xmlns:c16="http://schemas.microsoft.com/office/drawing/2014/chart" uri="{C3380CC4-5D6E-409C-BE32-E72D297353CC}">
              <c16:uniqueId val="{00000000-0B6B-4D41-BF56-EE9AB6999A98}"/>
            </c:ext>
          </c:extLst>
        </c:ser>
        <c:ser>
          <c:idx val="1"/>
          <c:order val="1"/>
          <c:tx>
            <c:strRef>
              <c:f>Sheet1!$A$3</c:f>
              <c:strCache>
                <c:ptCount val="1"/>
                <c:pt idx="0">
                  <c:v>Restricted</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Sheet1!$B$3:$N$3</c:f>
              <c:numCache>
                <c:formatCode>_(* #,##0_);_(* \(#,##0\);_(* "-"??_);_(@_)</c:formatCode>
                <c:ptCount val="9"/>
                <c:pt idx="0">
                  <c:v>559</c:v>
                </c:pt>
                <c:pt idx="1">
                  <c:v>737</c:v>
                </c:pt>
                <c:pt idx="2">
                  <c:v>771</c:v>
                </c:pt>
                <c:pt idx="3">
                  <c:v>1951</c:v>
                </c:pt>
                <c:pt idx="4">
                  <c:v>3125</c:v>
                </c:pt>
                <c:pt idx="5">
                  <c:v>2160</c:v>
                </c:pt>
                <c:pt idx="6">
                  <c:v>2818</c:v>
                </c:pt>
                <c:pt idx="7">
                  <c:v>2658</c:v>
                </c:pt>
                <c:pt idx="8">
                  <c:v>2442</c:v>
                </c:pt>
              </c:numCache>
            </c:numRef>
          </c:val>
          <c:smooth val="0"/>
          <c:extLst>
            <c:ext xmlns:c16="http://schemas.microsoft.com/office/drawing/2014/chart" uri="{C3380CC4-5D6E-409C-BE32-E72D297353CC}">
              <c16:uniqueId val="{00000001-0B6B-4D41-BF56-EE9AB6999A98}"/>
            </c:ext>
          </c:extLst>
        </c:ser>
        <c:ser>
          <c:idx val="2"/>
          <c:order val="2"/>
          <c:tx>
            <c:strRef>
              <c:f>Sheet1!$A$4</c:f>
              <c:strCache>
                <c:ptCount val="1"/>
                <c:pt idx="0">
                  <c:v>Committed</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Sheet1!$B$4:$N$4</c:f>
              <c:numCache>
                <c:formatCode>_(* #,##0_);_(* \(#,##0\);_(* "-"??_);_(@_)</c:formatCode>
                <c:ptCount val="9"/>
                <c:pt idx="0">
                  <c:v>9343</c:v>
                </c:pt>
                <c:pt idx="1">
                  <c:v>8496</c:v>
                </c:pt>
                <c:pt idx="2">
                  <c:v>8802</c:v>
                </c:pt>
                <c:pt idx="3">
                  <c:v>9201</c:v>
                </c:pt>
                <c:pt idx="4">
                  <c:v>9810</c:v>
                </c:pt>
                <c:pt idx="5">
                  <c:v>10366</c:v>
                </c:pt>
                <c:pt idx="6">
                  <c:v>10716</c:v>
                </c:pt>
                <c:pt idx="7">
                  <c:v>12169</c:v>
                </c:pt>
                <c:pt idx="8">
                  <c:v>13867</c:v>
                </c:pt>
              </c:numCache>
            </c:numRef>
          </c:val>
          <c:smooth val="0"/>
          <c:extLst>
            <c:ext xmlns:c16="http://schemas.microsoft.com/office/drawing/2014/chart" uri="{C3380CC4-5D6E-409C-BE32-E72D297353CC}">
              <c16:uniqueId val="{00000002-0B6B-4D41-BF56-EE9AB6999A98}"/>
            </c:ext>
          </c:extLst>
        </c:ser>
        <c:ser>
          <c:idx val="3"/>
          <c:order val="3"/>
          <c:tx>
            <c:strRef>
              <c:f>Sheet1!$A$5</c:f>
              <c:strCache>
                <c:ptCount val="1"/>
                <c:pt idx="0">
                  <c:v>Assigned </c:v>
                </c:pt>
              </c:strCache>
            </c:strRef>
          </c:tx>
          <c:spPr>
            <a:ln w="34925" cap="rnd">
              <a:solidFill>
                <a:schemeClr val="accent4"/>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Sheet1!$B$5:$N$5</c:f>
              <c:numCache>
                <c:formatCode>_(* #,##0_);_(* \(#,##0\);_(* "-"??_);_(@_)</c:formatCode>
                <c:ptCount val="9"/>
                <c:pt idx="0">
                  <c:v>31891</c:v>
                </c:pt>
                <c:pt idx="1">
                  <c:v>27593</c:v>
                </c:pt>
                <c:pt idx="2">
                  <c:v>24608</c:v>
                </c:pt>
                <c:pt idx="3">
                  <c:v>27890</c:v>
                </c:pt>
                <c:pt idx="4">
                  <c:v>31875</c:v>
                </c:pt>
                <c:pt idx="5">
                  <c:v>43755</c:v>
                </c:pt>
                <c:pt idx="6">
                  <c:v>42488</c:v>
                </c:pt>
                <c:pt idx="7">
                  <c:v>29211</c:v>
                </c:pt>
                <c:pt idx="8">
                  <c:v>17272</c:v>
                </c:pt>
              </c:numCache>
            </c:numRef>
          </c:val>
          <c:smooth val="0"/>
          <c:extLst>
            <c:ext xmlns:c16="http://schemas.microsoft.com/office/drawing/2014/chart" uri="{C3380CC4-5D6E-409C-BE32-E72D297353CC}">
              <c16:uniqueId val="{00000003-0B6B-4D41-BF56-EE9AB6999A98}"/>
            </c:ext>
          </c:extLst>
        </c:ser>
        <c:ser>
          <c:idx val="4"/>
          <c:order val="4"/>
          <c:tx>
            <c:strRef>
              <c:f>Sheet1!$A$6</c:f>
              <c:strCache>
                <c:ptCount val="1"/>
                <c:pt idx="0">
                  <c:v>Unassigned</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Sheet1!$B$6:$N$6</c:f>
              <c:numCache>
                <c:formatCode>_(* #,##0_);_(* \(#,##0\);_(* "-"??_);_(@_)</c:formatCode>
                <c:ptCount val="9"/>
                <c:pt idx="0">
                  <c:v>5990</c:v>
                </c:pt>
                <c:pt idx="1">
                  <c:v>5799</c:v>
                </c:pt>
                <c:pt idx="2">
                  <c:v>12814</c:v>
                </c:pt>
                <c:pt idx="3">
                  <c:v>15197</c:v>
                </c:pt>
                <c:pt idx="4">
                  <c:v>15866</c:v>
                </c:pt>
                <c:pt idx="5">
                  <c:v>3207</c:v>
                </c:pt>
                <c:pt idx="6">
                  <c:v>6427</c:v>
                </c:pt>
                <c:pt idx="7">
                  <c:v>298</c:v>
                </c:pt>
                <c:pt idx="8">
                  <c:v>126</c:v>
                </c:pt>
              </c:numCache>
            </c:numRef>
          </c:val>
          <c:smooth val="0"/>
          <c:extLst>
            <c:ext xmlns:c16="http://schemas.microsoft.com/office/drawing/2014/chart" uri="{C3380CC4-5D6E-409C-BE32-E72D297353CC}">
              <c16:uniqueId val="{00000004-0B6B-4D41-BF56-EE9AB6999A98}"/>
            </c:ext>
          </c:extLst>
        </c:ser>
        <c:ser>
          <c:idx val="5"/>
          <c:order val="5"/>
          <c:tx>
            <c:strRef>
              <c:f>Sheet1!$A$7</c:f>
              <c:strCache>
                <c:ptCount val="1"/>
                <c:pt idx="0">
                  <c:v> Total </c:v>
                </c:pt>
              </c:strCache>
            </c:strRef>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Sheet1!$B$7:$N$7</c:f>
              <c:numCache>
                <c:formatCode>_(* #,##0_);_(* \(#,##0\);_(* "-"??_);_(@_)</c:formatCode>
                <c:ptCount val="9"/>
                <c:pt idx="0">
                  <c:v>48230</c:v>
                </c:pt>
                <c:pt idx="1">
                  <c:v>43084</c:v>
                </c:pt>
                <c:pt idx="2">
                  <c:v>47827</c:v>
                </c:pt>
                <c:pt idx="3">
                  <c:v>54931</c:v>
                </c:pt>
                <c:pt idx="4">
                  <c:v>62832</c:v>
                </c:pt>
                <c:pt idx="5">
                  <c:v>61645</c:v>
                </c:pt>
                <c:pt idx="6">
                  <c:v>68511</c:v>
                </c:pt>
                <c:pt idx="7">
                  <c:v>48181</c:v>
                </c:pt>
                <c:pt idx="8">
                  <c:v>36063</c:v>
                </c:pt>
              </c:numCache>
            </c:numRef>
          </c:val>
          <c:smooth val="0"/>
          <c:extLst>
            <c:ext xmlns:c16="http://schemas.microsoft.com/office/drawing/2014/chart" uri="{C3380CC4-5D6E-409C-BE32-E72D297353CC}">
              <c16:uniqueId val="{00000005-0B6B-4D41-BF56-EE9AB6999A98}"/>
            </c:ext>
          </c:extLst>
        </c:ser>
        <c:dLbls>
          <c:showLegendKey val="0"/>
          <c:showVal val="0"/>
          <c:showCatName val="0"/>
          <c:showSerName val="0"/>
          <c:showPercent val="0"/>
          <c:showBubbleSize val="0"/>
        </c:dLbls>
        <c:smooth val="0"/>
        <c:axId val="140595968"/>
        <c:axId val="140597504"/>
      </c:lineChart>
      <c:catAx>
        <c:axId val="1405959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597504"/>
        <c:crosses val="autoZero"/>
        <c:auto val="1"/>
        <c:lblAlgn val="ctr"/>
        <c:lblOffset val="100"/>
        <c:noMultiLvlLbl val="0"/>
      </c:catAx>
      <c:valAx>
        <c:axId val="140597504"/>
        <c:scaling>
          <c:orientation val="minMax"/>
          <c:max val="100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595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2010-2011 Budget</a:t>
            </a:r>
          </a:p>
          <a:p>
            <a:pPr>
              <a:defRPr sz="2400" b="1"/>
            </a:pPr>
            <a:r>
              <a:rPr lang="en-US" sz="2400" b="1"/>
              <a:t>$ 70.4 Billion</a:t>
            </a:r>
          </a:p>
        </c:rich>
      </c:tx>
      <c:layout>
        <c:manualLayout>
          <c:xMode val="edge"/>
          <c:yMode val="edge"/>
          <c:x val="0.26851838441644443"/>
          <c:y val="0"/>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108-4344-A2D0-71C0E3514723}"/>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8108-4344-A2D0-71C0E3514723}"/>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8108-4344-A2D0-71C0E3514723}"/>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8108-4344-A2D0-71C0E3514723}"/>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8108-4344-A2D0-71C0E3514723}"/>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B-8108-4344-A2D0-71C0E3514723}"/>
              </c:ext>
            </c:extLst>
          </c:dPt>
          <c:dLbls>
            <c:dLbl>
              <c:idx val="0"/>
              <c:layout>
                <c:manualLayout>
                  <c:x val="6.9185258092738303E-2"/>
                  <c:y val="6.9703630796150481E-2"/>
                </c:manualLayout>
              </c:layout>
              <c:tx>
                <c:rich>
                  <a:bodyPr/>
                  <a:lstStyle/>
                  <a:p>
                    <a:fld id="{C12712E7-CA1D-45EA-804E-03F0F591B397}" type="CATEGORYNAME">
                      <a:rPr lang="en-US" b="1"/>
                      <a:pPr/>
                      <a:t>[CATEGORY NAME]</a:t>
                    </a:fld>
                    <a:r>
                      <a:rPr lang="en-US" baseline="0"/>
                      <a:t>, </a:t>
                    </a:r>
                    <a:fld id="{F48DFF84-84BB-4EA3-BD7E-EDA4D7FFD169}" type="VALUE">
                      <a:rPr lang="en-US" baseline="0"/>
                      <a:pPr/>
                      <a:t>[VALUE]</a:t>
                    </a:fld>
                    <a:r>
                      <a:rPr lang="en-US" baseline="0"/>
                      <a:t> billion, </a:t>
                    </a:r>
                    <a:fld id="{7475A8F5-CC1F-4B5E-A74F-1BAD0F189452}"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108-4344-A2D0-71C0E3514723}"/>
                </c:ext>
              </c:extLst>
            </c:dLbl>
            <c:dLbl>
              <c:idx val="1"/>
              <c:layout>
                <c:manualLayout>
                  <c:x val="-0.13466152668416448"/>
                  <c:y val="-7.1374671916010504E-2"/>
                </c:manualLayout>
              </c:layout>
              <c:tx>
                <c:rich>
                  <a:bodyPr/>
                  <a:lstStyle/>
                  <a:p>
                    <a:fld id="{23B022C8-9C98-4F6B-9004-1874BB9FABDF}" type="CATEGORYNAME">
                      <a:rPr lang="en-US" b="1"/>
                      <a:pPr/>
                      <a:t>[CATEGORY NAME]</a:t>
                    </a:fld>
                    <a:r>
                      <a:rPr lang="en-US" baseline="0"/>
                      <a:t>, </a:t>
                    </a:r>
                  </a:p>
                  <a:p>
                    <a:fld id="{BEE43588-053E-4065-A536-C2B8841767CB}" type="VALUE">
                      <a:rPr lang="en-US" baseline="0" smtClean="0"/>
                      <a:pPr/>
                      <a:t>[VALUE]</a:t>
                    </a:fld>
                    <a:r>
                      <a:rPr lang="en-US" baseline="0"/>
                      <a:t> billion, </a:t>
                    </a:r>
                    <a:fld id="{B64F6193-2064-4C32-A69D-E28EBD755FEF}"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108-4344-A2D0-71C0E3514723}"/>
                </c:ext>
              </c:extLst>
            </c:dLbl>
            <c:dLbl>
              <c:idx val="2"/>
              <c:layout>
                <c:manualLayout>
                  <c:x val="-8.357152230971128E-2"/>
                  <c:y val="0.14730497229512979"/>
                </c:manualLayout>
              </c:layout>
              <c:tx>
                <c:rich>
                  <a:bodyPr/>
                  <a:lstStyle/>
                  <a:p>
                    <a:fld id="{009DC591-AF70-4E32-988F-DAE967D83BF5}" type="CATEGORYNAME">
                      <a:rPr lang="en-US" b="1"/>
                      <a:pPr/>
                      <a:t>[CATEGORY NAME]</a:t>
                    </a:fld>
                    <a:r>
                      <a:rPr lang="en-US" baseline="0"/>
                      <a:t>, </a:t>
                    </a:r>
                  </a:p>
                  <a:p>
                    <a:fld id="{FED917EE-7252-4646-BC60-8919471E1151}" type="VALUE">
                      <a:rPr lang="en-US" baseline="0" smtClean="0"/>
                      <a:pPr/>
                      <a:t>[VALUE]</a:t>
                    </a:fld>
                    <a:r>
                      <a:rPr lang="en-US" baseline="0"/>
                      <a:t> billion, </a:t>
                    </a:r>
                    <a:fld id="{F77DC8D8-6F2E-4B25-8027-8E28A4C2B6E3}"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108-4344-A2D0-71C0E3514723}"/>
                </c:ext>
              </c:extLst>
            </c:dLbl>
            <c:dLbl>
              <c:idx val="3"/>
              <c:layout>
                <c:manualLayout>
                  <c:x val="-0.14650590551181103"/>
                  <c:y val="0.14347112860892389"/>
                </c:manualLayout>
              </c:layout>
              <c:tx>
                <c:rich>
                  <a:bodyPr/>
                  <a:lstStyle/>
                  <a:p>
                    <a:fld id="{5C0A9770-621E-4A8E-9A00-112566EB4515}" type="CATEGORYNAME">
                      <a:rPr lang="en-US" b="1"/>
                      <a:pPr/>
                      <a:t>[CATEGORY NAME]</a:t>
                    </a:fld>
                    <a:r>
                      <a:rPr lang="en-US" baseline="0"/>
                      <a:t>, </a:t>
                    </a:r>
                  </a:p>
                  <a:p>
                    <a:fld id="{B66F0B4D-CC8B-4A2C-B7A5-3C95BEE607FB}" type="VALUE">
                      <a:rPr lang="en-US" baseline="0" smtClean="0"/>
                      <a:pPr/>
                      <a:t>[VALUE]</a:t>
                    </a:fld>
                    <a:r>
                      <a:rPr lang="en-US" baseline="0"/>
                      <a:t> billion, </a:t>
                    </a:r>
                    <a:fld id="{D1E3EB0C-FE2D-4B3C-8770-CDC3620D6E19}"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108-4344-A2D0-71C0E3514723}"/>
                </c:ext>
              </c:extLst>
            </c:dLbl>
            <c:dLbl>
              <c:idx val="4"/>
              <c:layout>
                <c:manualLayout>
                  <c:x val="-0.28410870516185477"/>
                  <c:y val="7.3111329833770777E-2"/>
                </c:manualLayout>
              </c:layout>
              <c:tx>
                <c:rich>
                  <a:bodyPr/>
                  <a:lstStyle/>
                  <a:p>
                    <a:fld id="{F0272163-B274-40FC-80B9-C761CD2DE593}" type="CATEGORYNAME">
                      <a:rPr lang="en-US" b="1"/>
                      <a:pPr/>
                      <a:t>[CATEGORY NAME]</a:t>
                    </a:fld>
                    <a:r>
                      <a:rPr lang="en-US" baseline="0"/>
                      <a:t>, </a:t>
                    </a:r>
                    <a:fld id="{D7F5AAA1-92F9-4065-BB3B-B5424D51D9C1}" type="VALUE">
                      <a:rPr lang="en-US" baseline="0"/>
                      <a:pPr/>
                      <a:t>[VALUE]</a:t>
                    </a:fld>
                    <a:r>
                      <a:rPr lang="en-US" baseline="0"/>
                      <a:t> billion, </a:t>
                    </a:r>
                    <a:fld id="{93390D2E-A43B-408D-A320-3893C5E69A09}"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108-4344-A2D0-71C0E3514723}"/>
                </c:ext>
              </c:extLst>
            </c:dLbl>
            <c:dLbl>
              <c:idx val="5"/>
              <c:layout>
                <c:manualLayout>
                  <c:x val="0.26752646544181979"/>
                  <c:y val="3.3019466316710412E-2"/>
                </c:manualLayout>
              </c:layout>
              <c:tx>
                <c:rich>
                  <a:bodyPr/>
                  <a:lstStyle/>
                  <a:p>
                    <a:fld id="{F7DE064C-350B-4B1A-91B6-9FBBFA2060E0}" type="CATEGORYNAME">
                      <a:rPr lang="en-US" b="1"/>
                      <a:pPr/>
                      <a:t>[CATEGORY NAME]</a:t>
                    </a:fld>
                    <a:r>
                      <a:rPr lang="en-US" b="1" baseline="0"/>
                      <a:t>, </a:t>
                    </a:r>
                    <a:fld id="{38CCDBEC-D1BD-477B-BE3C-32A54627F586}" type="VALUE">
                      <a:rPr lang="en-US" baseline="0"/>
                      <a:pPr/>
                      <a:t>[VALUE]</a:t>
                    </a:fld>
                    <a:r>
                      <a:rPr lang="en-US" baseline="0"/>
                      <a:t> billion, </a:t>
                    </a:r>
                    <a:fld id="{C681F625-6463-4F3F-9A31-F7DE2FFD6A7F}"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108-4344-A2D0-71C0E351472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'2011'!$A$3:$A$8</c:f>
              <c:strCache>
                <c:ptCount val="6"/>
                <c:pt idx="0">
                  <c:v>Health Care, Social Services</c:v>
                </c:pt>
                <c:pt idx="1">
                  <c:v>Education</c:v>
                </c:pt>
                <c:pt idx="2">
                  <c:v>Transportation, Natural Resources</c:v>
                </c:pt>
                <c:pt idx="3">
                  <c:v>Corrections</c:v>
                </c:pt>
                <c:pt idx="4">
                  <c:v>General Government</c:v>
                </c:pt>
                <c:pt idx="5">
                  <c:v>Judicial Branch</c:v>
                </c:pt>
              </c:strCache>
            </c:strRef>
          </c:cat>
          <c:val>
            <c:numRef>
              <c:f>'2011'!$B$3:$B$8</c:f>
              <c:numCache>
                <c:formatCode>"$"#,##0.0</c:formatCode>
                <c:ptCount val="6"/>
                <c:pt idx="0">
                  <c:v>28.5</c:v>
                </c:pt>
                <c:pt idx="1">
                  <c:v>22.5</c:v>
                </c:pt>
                <c:pt idx="2">
                  <c:v>9.8000000000000007</c:v>
                </c:pt>
                <c:pt idx="3">
                  <c:v>4.7</c:v>
                </c:pt>
                <c:pt idx="4">
                  <c:v>4.5</c:v>
                </c:pt>
                <c:pt idx="5">
                  <c:v>0.4</c:v>
                </c:pt>
              </c:numCache>
            </c:numRef>
          </c:val>
          <c:extLst>
            <c:ext xmlns:c16="http://schemas.microsoft.com/office/drawing/2014/chart" uri="{C3380CC4-5D6E-409C-BE32-E72D297353CC}">
              <c16:uniqueId val="{0000000C-8108-4344-A2D0-71C0E3514723}"/>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E-8108-4344-A2D0-71C0E3514723}"/>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10-8108-4344-A2D0-71C0E3514723}"/>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12-8108-4344-A2D0-71C0E3514723}"/>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14-8108-4344-A2D0-71C0E3514723}"/>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6-8108-4344-A2D0-71C0E3514723}"/>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8-8108-4344-A2D0-71C0E351472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'2011'!$A$3:$A$8</c:f>
              <c:strCache>
                <c:ptCount val="6"/>
                <c:pt idx="0">
                  <c:v>Health Care, Social Services</c:v>
                </c:pt>
                <c:pt idx="1">
                  <c:v>Education</c:v>
                </c:pt>
                <c:pt idx="2">
                  <c:v>Transportation, Natural Resources</c:v>
                </c:pt>
                <c:pt idx="3">
                  <c:v>Corrections</c:v>
                </c:pt>
                <c:pt idx="4">
                  <c:v>General Government</c:v>
                </c:pt>
                <c:pt idx="5">
                  <c:v>Judicial Branch</c:v>
                </c:pt>
              </c:strCache>
            </c:strRef>
          </c:cat>
          <c:val>
            <c:numRef>
              <c:f>'2011'!$C$3:$C$8</c:f>
              <c:numCache>
                <c:formatCode>0.0%</c:formatCode>
                <c:ptCount val="6"/>
                <c:pt idx="0">
                  <c:v>0.40500000000000003</c:v>
                </c:pt>
                <c:pt idx="1">
                  <c:v>0.32</c:v>
                </c:pt>
                <c:pt idx="2">
                  <c:v>0.13900000000000001</c:v>
                </c:pt>
                <c:pt idx="3">
                  <c:v>6.6000000000000003E-2</c:v>
                </c:pt>
                <c:pt idx="4">
                  <c:v>6.4000000000000001E-2</c:v>
                </c:pt>
                <c:pt idx="5">
                  <c:v>6.0000000000000001E-3</c:v>
                </c:pt>
              </c:numCache>
            </c:numRef>
          </c:val>
          <c:extLst>
            <c:ext xmlns:c16="http://schemas.microsoft.com/office/drawing/2014/chart" uri="{C3380CC4-5D6E-409C-BE32-E72D297353CC}">
              <c16:uniqueId val="{00000019-8108-4344-A2D0-71C0E3514723}"/>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b="1"/>
              <a:t>2023-2024 Budget         $117.0 Billion</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988-4A41-9DC8-BFBEAF4ED2DB}"/>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5988-4A41-9DC8-BFBEAF4ED2DB}"/>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5988-4A41-9DC8-BFBEAF4ED2DB}"/>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5988-4A41-9DC8-BFBEAF4ED2DB}"/>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5988-4A41-9DC8-BFBEAF4ED2DB}"/>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B-5988-4A41-9DC8-BFBEAF4ED2DB}"/>
              </c:ext>
            </c:extLst>
          </c:dPt>
          <c:dLbls>
            <c:dLbl>
              <c:idx val="0"/>
              <c:layout>
                <c:manualLayout>
                  <c:x val="0.11048864053283661"/>
                  <c:y val="0.16686493034524522"/>
                </c:manualLayout>
              </c:layout>
              <c:tx>
                <c:rich>
                  <a:bodyPr/>
                  <a:lstStyle/>
                  <a:p>
                    <a:fld id="{1A1CC26A-1A9E-4E1F-9CFF-AE7D753233A0}" type="CATEGORYNAME">
                      <a:rPr lang="en-US" b="1"/>
                      <a:pPr/>
                      <a:t>[CATEGORY NAME]</a:t>
                    </a:fld>
                    <a:r>
                      <a:rPr lang="en-US" baseline="0"/>
                      <a:t>, $47.3 billion, 40%</a:t>
                    </a:r>
                  </a:p>
                </c:rich>
              </c:tx>
              <c:showLegendKey val="0"/>
              <c:showVal val="1"/>
              <c:showCatName val="1"/>
              <c:showSerName val="0"/>
              <c:showPercent val="1"/>
              <c:showBubbleSize val="0"/>
              <c:extLst>
                <c:ext xmlns:c15="http://schemas.microsoft.com/office/drawing/2012/chart" uri="{CE6537A1-D6FC-4f65-9D91-7224C49458BB}">
                  <c15:layout>
                    <c:manualLayout>
                      <c:w val="0.21030835661671321"/>
                      <c:h val="0.24071794871794872"/>
                    </c:manualLayout>
                  </c15:layout>
                  <c15:dlblFieldTable/>
                  <c15:showDataLabelsRange val="0"/>
                </c:ext>
                <c:ext xmlns:c16="http://schemas.microsoft.com/office/drawing/2014/chart" uri="{C3380CC4-5D6E-409C-BE32-E72D297353CC}">
                  <c16:uniqueId val="{00000001-5988-4A41-9DC8-BFBEAF4ED2DB}"/>
                </c:ext>
              </c:extLst>
            </c:dLbl>
            <c:dLbl>
              <c:idx val="1"/>
              <c:layout>
                <c:manualLayout>
                  <c:x val="-8.2378985593903095E-2"/>
                  <c:y val="-9.6620909349432035E-4"/>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5799DEC3-7C9D-4A10-93CB-11F7B35B229A}" type="CATEGORYNAME">
                      <a:rPr lang="en-US" b="1"/>
                      <a:pPr>
                        <a:defRPr/>
                      </a:pPr>
                      <a:t>[CATEGORY NAME]</a:t>
                    </a:fld>
                    <a:r>
                      <a:rPr lang="en-US" baseline="0"/>
                      <a:t>,         $30.3 billion, 26%</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24100358422939069"/>
                      <c:h val="0.16907692307692307"/>
                    </c:manualLayout>
                  </c15:layout>
                  <c15:dlblFieldTable/>
                  <c15:showDataLabelsRange val="0"/>
                </c:ext>
                <c:ext xmlns:c16="http://schemas.microsoft.com/office/drawing/2014/chart" uri="{C3380CC4-5D6E-409C-BE32-E72D297353CC}">
                  <c16:uniqueId val="{00000003-5988-4A41-9DC8-BFBEAF4ED2DB}"/>
                </c:ext>
              </c:extLst>
            </c:dLbl>
            <c:dLbl>
              <c:idx val="2"/>
              <c:layout>
                <c:manualLayout>
                  <c:x val="-1.3216904259034361E-2"/>
                  <c:y val="0.15619405930133948"/>
                </c:manualLayout>
              </c:layout>
              <c:tx>
                <c:rich>
                  <a:bodyPr/>
                  <a:lstStyle/>
                  <a:p>
                    <a:fld id="{552B175A-4EC0-4BD4-A5B6-D3F299A7BCF2}" type="CATEGORYNAME">
                      <a:rPr lang="en-US" b="1"/>
                      <a:pPr/>
                      <a:t>[CATEGORY NAME]</a:t>
                    </a:fld>
                    <a:r>
                      <a:rPr lang="en-US" baseline="0"/>
                      <a:t>,  $22.7 billion, 19%</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988-4A41-9DC8-BFBEAF4ED2DB}"/>
                </c:ext>
              </c:extLst>
            </c:dLbl>
            <c:dLbl>
              <c:idx val="3"/>
              <c:layout>
                <c:manualLayout>
                  <c:x val="-8.7332049170447609E-2"/>
                  <c:y val="0.10771923625376528"/>
                </c:manualLayout>
              </c:layout>
              <c:tx>
                <c:rich>
                  <a:bodyPr/>
                  <a:lstStyle/>
                  <a:p>
                    <a:fld id="{B6F88354-A601-4855-A814-7A5A26C278AC}" type="CATEGORYNAME">
                      <a:rPr lang="en-US" b="1"/>
                      <a:pPr/>
                      <a:t>[CATEGORY NAME]</a:t>
                    </a:fld>
                    <a:r>
                      <a:rPr lang="en-US" baseline="0"/>
                      <a:t>,      $6.0 billion, 5%</a:t>
                    </a:r>
                  </a:p>
                </c:rich>
              </c:tx>
              <c:showLegendKey val="0"/>
              <c:showVal val="1"/>
              <c:showCatName val="1"/>
              <c:showSerName val="0"/>
              <c:showPercent val="1"/>
              <c:showBubbleSize val="0"/>
              <c:extLst>
                <c:ext xmlns:c15="http://schemas.microsoft.com/office/drawing/2012/chart" uri="{CE6537A1-D6FC-4f65-9D91-7224C49458BB}">
                  <c15:layout>
                    <c:manualLayout>
                      <c:w val="0.22686738351254479"/>
                      <c:h val="0.12805128205128205"/>
                    </c:manualLayout>
                  </c15:layout>
                  <c15:dlblFieldTable/>
                  <c15:showDataLabelsRange val="0"/>
                </c:ext>
                <c:ext xmlns:c16="http://schemas.microsoft.com/office/drawing/2014/chart" uri="{C3380CC4-5D6E-409C-BE32-E72D297353CC}">
                  <c16:uniqueId val="{00000007-5988-4A41-9DC8-BFBEAF4ED2DB}"/>
                </c:ext>
              </c:extLst>
            </c:dLbl>
            <c:dLbl>
              <c:idx val="4"/>
              <c:layout>
                <c:manualLayout>
                  <c:x val="-0.15613251303180756"/>
                  <c:y val="-3.8391425971279897E-2"/>
                </c:manualLayout>
              </c:layout>
              <c:tx>
                <c:rich>
                  <a:bodyPr/>
                  <a:lstStyle/>
                  <a:p>
                    <a:fld id="{A0C46513-17C8-4F80-AFA9-3FE30093F27C}" type="CATEGORYNAME">
                      <a:rPr lang="en-US" b="1"/>
                      <a:pPr/>
                      <a:t>[CATEGORY NAME]</a:t>
                    </a:fld>
                    <a:r>
                      <a:rPr lang="en-US" baseline="0"/>
                      <a:t>, $0.7 billion, </a:t>
                    </a:r>
                    <a:fld id="{EB58DF06-8494-4530-B0D1-31571964B452}"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5988-4A41-9DC8-BFBEAF4ED2DB}"/>
                </c:ext>
              </c:extLst>
            </c:dLbl>
            <c:dLbl>
              <c:idx val="5"/>
              <c:layout>
                <c:manualLayout>
                  <c:x val="0.41328756021597951"/>
                  <c:y val="4.7982358991296138E-2"/>
                </c:manualLayout>
              </c:layout>
              <c:tx>
                <c:rich>
                  <a:bodyPr/>
                  <a:lstStyle/>
                  <a:p>
                    <a:fld id="{3FE17D33-5723-4792-AF81-EA4A8B91F95A}" type="CATEGORYNAME">
                      <a:rPr lang="en-US" b="1"/>
                      <a:pPr/>
                      <a:t>[CATEGORY NAME]</a:t>
                    </a:fld>
                    <a:r>
                      <a:rPr lang="en-US" baseline="0"/>
                      <a:t>, $10.0 billion, 9%</a:t>
                    </a:r>
                  </a:p>
                </c:rich>
              </c:tx>
              <c:showLegendKey val="0"/>
              <c:showVal val="1"/>
              <c:showCatName val="1"/>
              <c:showSerName val="0"/>
              <c:showPercent val="1"/>
              <c:showBubbleSize val="0"/>
              <c:extLst>
                <c:ext xmlns:c15="http://schemas.microsoft.com/office/drawing/2012/chart" uri="{CE6537A1-D6FC-4f65-9D91-7224C49458BB}">
                  <c15:layout>
                    <c:manualLayout>
                      <c:w val="0.19419366127621143"/>
                      <c:h val="0.18438481728245507"/>
                    </c:manualLayout>
                  </c15:layout>
                  <c15:dlblFieldTable/>
                  <c15:showDataLabelsRange val="0"/>
                </c:ext>
                <c:ext xmlns:c16="http://schemas.microsoft.com/office/drawing/2014/chart" uri="{C3380CC4-5D6E-409C-BE32-E72D297353CC}">
                  <c16:uniqueId val="{0000000B-5988-4A41-9DC8-BFBEAF4ED2D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 in Microsoft PowerPoint]2020'!$A$3:$A$8</c:f>
              <c:strCache>
                <c:ptCount val="6"/>
                <c:pt idx="0">
                  <c:v>Health Care, Social Services</c:v>
                </c:pt>
                <c:pt idx="1">
                  <c:v>Education</c:v>
                </c:pt>
                <c:pt idx="2">
                  <c:v>Transportation, Natural Resources</c:v>
                </c:pt>
                <c:pt idx="3">
                  <c:v>Corrections</c:v>
                </c:pt>
                <c:pt idx="4">
                  <c:v>Judicial Branch</c:v>
                </c:pt>
                <c:pt idx="5">
                  <c:v>General Government</c:v>
                </c:pt>
              </c:strCache>
            </c:strRef>
          </c:cat>
          <c:val>
            <c:numRef>
              <c:f>'[Chart in Microsoft PowerPoint]2020'!$B$3:$B$8</c:f>
              <c:numCache>
                <c:formatCode>"$"#,##0.0</c:formatCode>
                <c:ptCount val="6"/>
                <c:pt idx="0">
                  <c:v>44.6</c:v>
                </c:pt>
                <c:pt idx="1">
                  <c:v>30.1</c:v>
                </c:pt>
                <c:pt idx="2">
                  <c:v>14.7</c:v>
                </c:pt>
                <c:pt idx="3">
                  <c:v>5.2</c:v>
                </c:pt>
                <c:pt idx="4">
                  <c:v>0.6</c:v>
                </c:pt>
                <c:pt idx="5">
                  <c:v>6.3</c:v>
                </c:pt>
              </c:numCache>
            </c:numRef>
          </c:val>
          <c:extLst>
            <c:ext xmlns:c16="http://schemas.microsoft.com/office/drawing/2014/chart" uri="{C3380CC4-5D6E-409C-BE32-E72D297353CC}">
              <c16:uniqueId val="{0000000C-5988-4A41-9DC8-BFBEAF4ED2DB}"/>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E-5988-4A41-9DC8-BFBEAF4ED2DB}"/>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10-5988-4A41-9DC8-BFBEAF4ED2DB}"/>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12-5988-4A41-9DC8-BFBEAF4ED2DB}"/>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14-5988-4A41-9DC8-BFBEAF4ED2DB}"/>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6-5988-4A41-9DC8-BFBEAF4ED2DB}"/>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8-5988-4A41-9DC8-BFBEAF4ED2D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 in Microsoft PowerPoint]2020'!$A$3:$A$8</c:f>
              <c:strCache>
                <c:ptCount val="6"/>
                <c:pt idx="0">
                  <c:v>Health Care, Social Services</c:v>
                </c:pt>
                <c:pt idx="1">
                  <c:v>Education</c:v>
                </c:pt>
                <c:pt idx="2">
                  <c:v>Transportation, Natural Resources</c:v>
                </c:pt>
                <c:pt idx="3">
                  <c:v>Corrections</c:v>
                </c:pt>
                <c:pt idx="4">
                  <c:v>Judicial Branch</c:v>
                </c:pt>
                <c:pt idx="5">
                  <c:v>General Government</c:v>
                </c:pt>
              </c:strCache>
            </c:strRef>
          </c:cat>
          <c:val>
            <c:numRef>
              <c:f>'[Chart in Microsoft PowerPoint]2020'!$C$3:$C$8</c:f>
              <c:numCache>
                <c:formatCode>0.0%</c:formatCode>
                <c:ptCount val="6"/>
                <c:pt idx="0">
                  <c:v>0.43940886699507392</c:v>
                </c:pt>
                <c:pt idx="1">
                  <c:v>0.29655172413793107</c:v>
                </c:pt>
                <c:pt idx="2">
                  <c:v>0.14482758620689654</c:v>
                </c:pt>
                <c:pt idx="3">
                  <c:v>5.123152709359606E-2</c:v>
                </c:pt>
                <c:pt idx="4">
                  <c:v>5.9113300492610833E-3</c:v>
                </c:pt>
                <c:pt idx="5">
                  <c:v>6.2068965517241378E-2</c:v>
                </c:pt>
              </c:numCache>
            </c:numRef>
          </c:val>
          <c:extLst>
            <c:ext xmlns:c16="http://schemas.microsoft.com/office/drawing/2014/chart" uri="{C3380CC4-5D6E-409C-BE32-E72D297353CC}">
              <c16:uniqueId val="{00000019-5988-4A41-9DC8-BFBEAF4ED2DB}"/>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0.45802</cdr:x>
      <cdr:y>0.22907</cdr:y>
    </cdr:from>
    <cdr:to>
      <cdr:x>0.70535</cdr:x>
      <cdr:y>0.31699</cdr:y>
    </cdr:to>
    <cdr:cxnSp macro="">
      <cdr:nvCxnSpPr>
        <cdr:cNvPr id="3" name="Straight Connector 2">
          <a:extLst xmlns:a="http://schemas.openxmlformats.org/drawingml/2006/main">
            <a:ext uri="{FF2B5EF4-FFF2-40B4-BE49-F238E27FC236}">
              <a16:creationId xmlns:a16="http://schemas.microsoft.com/office/drawing/2014/main" id="{3A32601F-A656-4C09-A86F-E0BAA58A7C57}"/>
            </a:ext>
          </a:extLst>
        </cdr:cNvPr>
        <cdr:cNvCxnSpPr/>
      </cdr:nvCxnSpPr>
      <cdr:spPr>
        <a:xfrm xmlns:a="http://schemas.openxmlformats.org/drawingml/2006/main" flipH="1">
          <a:off x="1922691" y="893322"/>
          <a:ext cx="1038231" cy="342885"/>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0.78736</cdr:x>
      <cdr:y>0.55147</cdr:y>
    </cdr:from>
    <cdr:to>
      <cdr:x>0.90502</cdr:x>
      <cdr:y>0.61009</cdr:y>
    </cdr:to>
    <cdr:cxnSp macro="">
      <cdr:nvCxnSpPr>
        <cdr:cNvPr id="4" name="Straight Connector 3">
          <a:extLst xmlns:a="http://schemas.openxmlformats.org/drawingml/2006/main">
            <a:ext uri="{FF2B5EF4-FFF2-40B4-BE49-F238E27FC236}">
              <a16:creationId xmlns:a16="http://schemas.microsoft.com/office/drawing/2014/main" id="{FCEC1373-0385-4C9C-928A-BC5B7305A025}"/>
            </a:ext>
          </a:extLst>
        </cdr:cNvPr>
        <cdr:cNvCxnSpPr/>
      </cdr:nvCxnSpPr>
      <cdr:spPr>
        <a:xfrm xmlns:a="http://schemas.openxmlformats.org/drawingml/2006/main">
          <a:off x="3305176" y="2150607"/>
          <a:ext cx="493940" cy="22860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6434"/>
          </a:xfrm>
          <a:prstGeom prst="rect">
            <a:avLst/>
          </a:prstGeom>
        </p:spPr>
        <p:txBody>
          <a:bodyPr vert="horz" lIns="92431" tIns="46216" rIns="92431" bIns="46216" rtlCol="0"/>
          <a:lstStyle>
            <a:lvl1pPr algn="l">
              <a:defRPr sz="1200"/>
            </a:lvl1pPr>
          </a:lstStyle>
          <a:p>
            <a:endParaRPr lang="en-US"/>
          </a:p>
        </p:txBody>
      </p:sp>
      <p:sp>
        <p:nvSpPr>
          <p:cNvPr id="3" name="Date Placeholder 2"/>
          <p:cNvSpPr>
            <a:spLocks noGrp="1"/>
          </p:cNvSpPr>
          <p:nvPr>
            <p:ph type="dt" sz="quarter" idx="1"/>
          </p:nvPr>
        </p:nvSpPr>
        <p:spPr>
          <a:xfrm>
            <a:off x="3970941" y="0"/>
            <a:ext cx="3037840" cy="466434"/>
          </a:xfrm>
          <a:prstGeom prst="rect">
            <a:avLst/>
          </a:prstGeom>
        </p:spPr>
        <p:txBody>
          <a:bodyPr vert="horz" lIns="92431" tIns="46216" rIns="92431" bIns="46216" rtlCol="0"/>
          <a:lstStyle>
            <a:lvl1pPr algn="r">
              <a:defRPr sz="1200"/>
            </a:lvl1pPr>
          </a:lstStyle>
          <a:p>
            <a:fld id="{8190E99E-AFBC-40F0-BADC-945C6F07FA03}" type="datetimeFigureOut">
              <a:rPr lang="en-US" smtClean="0"/>
              <a:t>8/7/2023</a:t>
            </a:fld>
            <a:endParaRPr lang="en-US"/>
          </a:p>
        </p:txBody>
      </p:sp>
      <p:sp>
        <p:nvSpPr>
          <p:cNvPr id="4" name="Footer Placeholder 3"/>
          <p:cNvSpPr>
            <a:spLocks noGrp="1"/>
          </p:cNvSpPr>
          <p:nvPr>
            <p:ph type="ftr" sz="quarter" idx="2"/>
          </p:nvPr>
        </p:nvSpPr>
        <p:spPr>
          <a:xfrm>
            <a:off x="2" y="8829971"/>
            <a:ext cx="3037840" cy="466433"/>
          </a:xfrm>
          <a:prstGeom prst="rect">
            <a:avLst/>
          </a:prstGeom>
        </p:spPr>
        <p:txBody>
          <a:bodyPr vert="horz" lIns="92431" tIns="46216" rIns="92431" bIns="46216" rtlCol="0" anchor="b"/>
          <a:lstStyle>
            <a:lvl1pPr algn="l">
              <a:defRPr sz="1200"/>
            </a:lvl1pPr>
          </a:lstStyle>
          <a:p>
            <a:endParaRPr lang="en-US"/>
          </a:p>
        </p:txBody>
      </p:sp>
      <p:sp>
        <p:nvSpPr>
          <p:cNvPr id="5" name="Slide Number Placeholder 4"/>
          <p:cNvSpPr>
            <a:spLocks noGrp="1"/>
          </p:cNvSpPr>
          <p:nvPr>
            <p:ph type="sldNum" sz="quarter" idx="3"/>
          </p:nvPr>
        </p:nvSpPr>
        <p:spPr>
          <a:xfrm>
            <a:off x="3970941" y="8829971"/>
            <a:ext cx="3037840" cy="466433"/>
          </a:xfrm>
          <a:prstGeom prst="rect">
            <a:avLst/>
          </a:prstGeom>
        </p:spPr>
        <p:txBody>
          <a:bodyPr vert="horz" lIns="92431" tIns="46216" rIns="92431" bIns="46216" rtlCol="0" anchor="b"/>
          <a:lstStyle>
            <a:lvl1pPr algn="r">
              <a:defRPr sz="1200"/>
            </a:lvl1pPr>
          </a:lstStyle>
          <a:p>
            <a:fld id="{493F08D4-0FC1-435B-9469-050264D8B871}" type="slidenum">
              <a:rPr lang="en-US" smtClean="0"/>
              <a:t>‹#›</a:t>
            </a:fld>
            <a:endParaRPr lang="en-US"/>
          </a:p>
        </p:txBody>
      </p:sp>
    </p:spTree>
    <p:extLst>
      <p:ext uri="{BB962C8B-B14F-4D97-AF65-F5344CB8AC3E}">
        <p14:creationId xmlns:p14="http://schemas.microsoft.com/office/powerpoint/2010/main" val="4177566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6434"/>
          </a:xfrm>
          <a:prstGeom prst="rect">
            <a:avLst/>
          </a:prstGeom>
        </p:spPr>
        <p:txBody>
          <a:bodyPr vert="horz" lIns="92431" tIns="46216" rIns="92431" bIns="46216" rtlCol="0"/>
          <a:lstStyle>
            <a:lvl1pPr algn="l">
              <a:defRPr sz="1200"/>
            </a:lvl1pPr>
          </a:lstStyle>
          <a:p>
            <a:endParaRPr lang="en-US"/>
          </a:p>
        </p:txBody>
      </p:sp>
      <p:sp>
        <p:nvSpPr>
          <p:cNvPr id="3" name="Date Placeholder 2"/>
          <p:cNvSpPr>
            <a:spLocks noGrp="1"/>
          </p:cNvSpPr>
          <p:nvPr>
            <p:ph type="dt" idx="1"/>
          </p:nvPr>
        </p:nvSpPr>
        <p:spPr>
          <a:xfrm>
            <a:off x="3970941" y="0"/>
            <a:ext cx="3037840" cy="466434"/>
          </a:xfrm>
          <a:prstGeom prst="rect">
            <a:avLst/>
          </a:prstGeom>
        </p:spPr>
        <p:txBody>
          <a:bodyPr vert="horz" lIns="92431" tIns="46216" rIns="92431" bIns="46216" rtlCol="0"/>
          <a:lstStyle>
            <a:lvl1pPr algn="r">
              <a:defRPr sz="1200"/>
            </a:lvl1pPr>
          </a:lstStyle>
          <a:p>
            <a:fld id="{EC7D0232-0158-4534-8C37-7D997C9CE3FB}" type="datetimeFigureOut">
              <a:rPr lang="en-US" smtClean="0"/>
              <a:t>8/7/2023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2431" tIns="46216" rIns="92431" bIns="46216" rtlCol="0" anchor="ctr"/>
          <a:lstStyle/>
          <a:p>
            <a:endParaRPr lang="en-US"/>
          </a:p>
        </p:txBody>
      </p:sp>
      <p:sp>
        <p:nvSpPr>
          <p:cNvPr id="5" name="Notes Placeholder 4"/>
          <p:cNvSpPr>
            <a:spLocks noGrp="1"/>
          </p:cNvSpPr>
          <p:nvPr>
            <p:ph type="body" sz="quarter" idx="3"/>
          </p:nvPr>
        </p:nvSpPr>
        <p:spPr>
          <a:xfrm>
            <a:off x="701042" y="4473893"/>
            <a:ext cx="5608320" cy="3660458"/>
          </a:xfrm>
          <a:prstGeom prst="rect">
            <a:avLst/>
          </a:prstGeom>
        </p:spPr>
        <p:txBody>
          <a:bodyPr vert="horz" lIns="92431" tIns="46216" rIns="92431" bIns="462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971"/>
            <a:ext cx="3037840" cy="466433"/>
          </a:xfrm>
          <a:prstGeom prst="rect">
            <a:avLst/>
          </a:prstGeom>
        </p:spPr>
        <p:txBody>
          <a:bodyPr vert="horz" lIns="92431" tIns="46216" rIns="92431" bIns="46216"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71"/>
            <a:ext cx="3037840" cy="466433"/>
          </a:xfrm>
          <a:prstGeom prst="rect">
            <a:avLst/>
          </a:prstGeom>
        </p:spPr>
        <p:txBody>
          <a:bodyPr vert="horz" lIns="92431" tIns="46216" rIns="92431" bIns="46216" rtlCol="0" anchor="b"/>
          <a:lstStyle>
            <a:lvl1pPr algn="r">
              <a:defRPr sz="1200"/>
            </a:lvl1pPr>
          </a:lstStyle>
          <a:p>
            <a:fld id="{AFEEB41A-5EF2-4F46-8DD2-4A7D98553DFC}" type="slidenum">
              <a:rPr lang="en-US" smtClean="0"/>
              <a:t>‹#›</a:t>
            </a:fld>
            <a:endParaRPr lang="en-US"/>
          </a:p>
        </p:txBody>
      </p:sp>
    </p:spTree>
    <p:extLst>
      <p:ext uri="{BB962C8B-B14F-4D97-AF65-F5344CB8AC3E}">
        <p14:creationId xmlns:p14="http://schemas.microsoft.com/office/powerpoint/2010/main" val="265654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1</a:t>
            </a:fld>
            <a:endParaRPr lang="en-US"/>
          </a:p>
        </p:txBody>
      </p:sp>
    </p:spTree>
    <p:extLst>
      <p:ext uri="{BB962C8B-B14F-4D97-AF65-F5344CB8AC3E}">
        <p14:creationId xmlns:p14="http://schemas.microsoft.com/office/powerpoint/2010/main" val="1926844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5"/>
          </p:nvPr>
        </p:nvSpPr>
        <p:spPr/>
        <p:txBody>
          <a:bodyPr/>
          <a:lstStyle/>
          <a:p>
            <a:fld id="{AFEEB41A-5EF2-4F46-8DD2-4A7D98553DFC}" type="slidenum">
              <a:rPr lang="en-US" smtClean="0"/>
              <a:t>10</a:t>
            </a:fld>
            <a:endParaRPr lang="en-US"/>
          </a:p>
        </p:txBody>
      </p:sp>
    </p:spTree>
    <p:extLst>
      <p:ext uri="{BB962C8B-B14F-4D97-AF65-F5344CB8AC3E}">
        <p14:creationId xmlns:p14="http://schemas.microsoft.com/office/powerpoint/2010/main" val="1227216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11</a:t>
            </a:fld>
            <a:endParaRPr lang="en-US"/>
          </a:p>
        </p:txBody>
      </p:sp>
    </p:spTree>
    <p:extLst>
      <p:ext uri="{BB962C8B-B14F-4D97-AF65-F5344CB8AC3E}">
        <p14:creationId xmlns:p14="http://schemas.microsoft.com/office/powerpoint/2010/main" val="178952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12</a:t>
            </a:fld>
            <a:endParaRPr lang="en-US"/>
          </a:p>
        </p:txBody>
      </p:sp>
    </p:spTree>
    <p:extLst>
      <p:ext uri="{BB962C8B-B14F-4D97-AF65-F5344CB8AC3E}">
        <p14:creationId xmlns:p14="http://schemas.microsoft.com/office/powerpoint/2010/main" val="2943407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1573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66009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a:p>
            <a:r>
              <a:rPr lang="en-US" b="0"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69234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397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04020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2724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4438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2</a:t>
            </a:fld>
            <a:endParaRPr lang="en-US"/>
          </a:p>
        </p:txBody>
      </p:sp>
    </p:spTree>
    <p:extLst>
      <p:ext uri="{BB962C8B-B14F-4D97-AF65-F5344CB8AC3E}">
        <p14:creationId xmlns:p14="http://schemas.microsoft.com/office/powerpoint/2010/main" val="1255311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20</a:t>
            </a:fld>
            <a:endParaRPr lang="en-US"/>
          </a:p>
        </p:txBody>
      </p:sp>
    </p:spTree>
    <p:extLst>
      <p:ext uri="{BB962C8B-B14F-4D97-AF65-F5344CB8AC3E}">
        <p14:creationId xmlns:p14="http://schemas.microsoft.com/office/powerpoint/2010/main" val="1145634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21</a:t>
            </a:fld>
            <a:endParaRPr lang="en-US"/>
          </a:p>
        </p:txBody>
      </p:sp>
    </p:spTree>
    <p:extLst>
      <p:ext uri="{BB962C8B-B14F-4D97-AF65-F5344CB8AC3E}">
        <p14:creationId xmlns:p14="http://schemas.microsoft.com/office/powerpoint/2010/main" val="1930258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0" dirty="0">
              <a:latin typeface="+mj-lt"/>
            </a:endParaRPr>
          </a:p>
        </p:txBody>
      </p:sp>
      <p:sp>
        <p:nvSpPr>
          <p:cNvPr id="4" name="Slide Number Placeholder 3"/>
          <p:cNvSpPr>
            <a:spLocks noGrp="1"/>
          </p:cNvSpPr>
          <p:nvPr>
            <p:ph type="sldNum" sz="quarter" idx="5"/>
          </p:nvPr>
        </p:nvSpPr>
        <p:spPr/>
        <p:txBody>
          <a:bodyPr/>
          <a:lstStyle/>
          <a:p>
            <a:fld id="{AFEEB41A-5EF2-4F46-8DD2-4A7D98553DFC}" type="slidenum">
              <a:rPr lang="en-US" smtClean="0"/>
              <a:t>22</a:t>
            </a:fld>
            <a:endParaRPr lang="en-US"/>
          </a:p>
        </p:txBody>
      </p:sp>
    </p:spTree>
    <p:extLst>
      <p:ext uri="{BB962C8B-B14F-4D97-AF65-F5344CB8AC3E}">
        <p14:creationId xmlns:p14="http://schemas.microsoft.com/office/powerpoint/2010/main" val="1301512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23</a:t>
            </a:fld>
            <a:endParaRPr lang="en-US"/>
          </a:p>
        </p:txBody>
      </p:sp>
    </p:spTree>
    <p:extLst>
      <p:ext uri="{BB962C8B-B14F-4D97-AF65-F5344CB8AC3E}">
        <p14:creationId xmlns:p14="http://schemas.microsoft.com/office/powerpoint/2010/main" val="188860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FEEB41A-5EF2-4F46-8DD2-4A7D98553DFC}" type="slidenum">
              <a:rPr lang="en-US" smtClean="0"/>
              <a:t>24</a:t>
            </a:fld>
            <a:endParaRPr lang="en-US"/>
          </a:p>
        </p:txBody>
      </p:sp>
    </p:spTree>
    <p:extLst>
      <p:ext uri="{BB962C8B-B14F-4D97-AF65-F5344CB8AC3E}">
        <p14:creationId xmlns:p14="http://schemas.microsoft.com/office/powerpoint/2010/main" val="1164724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1573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4</a:t>
            </a:fld>
            <a:endParaRPr lang="en-US"/>
          </a:p>
        </p:txBody>
      </p:sp>
    </p:spTree>
    <p:extLst>
      <p:ext uri="{BB962C8B-B14F-4D97-AF65-F5344CB8AC3E}">
        <p14:creationId xmlns:p14="http://schemas.microsoft.com/office/powerpoint/2010/main" val="2402338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3513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EEB41A-5EF2-4F46-8DD2-4A7D98553DFC}" type="slidenum">
              <a:rPr lang="en-US" smtClean="0"/>
              <a:t>6</a:t>
            </a:fld>
            <a:endParaRPr lang="en-US"/>
          </a:p>
        </p:txBody>
      </p:sp>
    </p:spTree>
    <p:extLst>
      <p:ext uri="{BB962C8B-B14F-4D97-AF65-F5344CB8AC3E}">
        <p14:creationId xmlns:p14="http://schemas.microsoft.com/office/powerpoint/2010/main" val="2622526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3806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1261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731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3A69870-7658-4BEA-9847-C5A0A764D869}" type="datetime1">
              <a:rPr lang="en-US" smtClean="0"/>
              <a:t>8/7/2023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8199" y="124201"/>
            <a:ext cx="980902" cy="906087"/>
          </a:xfrm>
          <a:prstGeom prst="rect">
            <a:avLst/>
          </a:prstGeom>
        </p:spPr>
      </p:pic>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24899" y="216276"/>
            <a:ext cx="980902" cy="906087"/>
          </a:xfrm>
          <a:prstGeom prst="rect">
            <a:avLst/>
          </a:prstGeom>
        </p:spPr>
      </p:pic>
    </p:spTree>
    <p:extLst>
      <p:ext uri="{BB962C8B-B14F-4D97-AF65-F5344CB8AC3E}">
        <p14:creationId xmlns:p14="http://schemas.microsoft.com/office/powerpoint/2010/main" val="3687294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C16E4C-47FC-45B0-AF89-2C8963F73C93}" type="datetime1">
              <a:rPr lang="en-US" smtClean="0"/>
              <a:t>8/7/2023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132256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DB769B-EFAF-40CF-B768-584D2E791679}" type="datetime1">
              <a:rPr lang="en-US" smtClean="0"/>
              <a:t>8/7/2023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1306900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EE339-B227-49B1-8BA2-36E07FA6CC81}" type="datetime1">
              <a:rPr lang="en-US" smtClean="0"/>
              <a:t>8/7/2023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1872350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6F4B2F-2269-4189-9918-9408AA71E8BB}" type="datetime1">
              <a:rPr lang="en-US" smtClean="0"/>
              <a:t>8/7/2023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44319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FA13C5-DC97-48A6-8C69-E05FDDAA5D51}" type="datetime1">
              <a:rPr lang="en-US" smtClean="0"/>
              <a:t>8/7/2023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410666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270D18-5931-4026-9088-DDFD184D0A55}" type="datetime1">
              <a:rPr lang="en-US" smtClean="0"/>
              <a:t>8/7/2023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04502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D72FDC-2C10-4A48-832A-2A985E3FBEBD}" type="datetime1">
              <a:rPr lang="en-US" smtClean="0"/>
              <a:t>8/7/2023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57347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DCD9F4-19B2-488E-BBB0-09BC82373CAB}" type="datetime1">
              <a:rPr lang="en-US" smtClean="0"/>
              <a:t>8/7/2023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242027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0F4AD4-59CA-40FC-8C71-96CD1528772A}" type="datetime1">
              <a:rPr lang="en-US" smtClean="0"/>
              <a:t>8/7/2023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41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808E6-FCBD-4424-A1E7-220C97874A5F}" type="datetime1">
              <a:rPr lang="en-US" smtClean="0"/>
              <a:t>8/7/2023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521627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0D1C0-3B62-4767-B3DA-4BF1580EB858}" type="datetime1">
              <a:rPr lang="en-US" smtClean="0"/>
              <a:t>8/7/2023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2739048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C3A95A-96BF-4225-BCEE-CB054A1053E7}" type="datetime1">
              <a:rPr lang="en-US" smtClean="0"/>
              <a:t>8/7/2023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7C61B-C2AD-4172-B823-5AD1CFE781E2}" type="slidenum">
              <a:rPr lang="en-US" smtClean="0"/>
              <a:t>‹#›</a:t>
            </a:fld>
            <a:endParaRPr lang="en-US"/>
          </a:p>
        </p:txBody>
      </p:sp>
    </p:spTree>
    <p:extLst>
      <p:ext uri="{BB962C8B-B14F-4D97-AF65-F5344CB8AC3E}">
        <p14:creationId xmlns:p14="http://schemas.microsoft.com/office/powerpoint/2010/main" val="2724246798"/>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023110"/>
            <a:ext cx="9144000" cy="3376971"/>
          </a:xfrm>
        </p:spPr>
        <p:txBody>
          <a:bodyPr>
            <a:normAutofit/>
          </a:bodyPr>
          <a:lstStyle/>
          <a:p>
            <a:r>
              <a:rPr lang="en-US" sz="5400" b="1"/>
              <a:t>SJEA/SJESPA</a:t>
            </a:r>
            <a:br>
              <a:rPr lang="en-US" sz="5400" dirty="0"/>
            </a:br>
            <a:r>
              <a:rPr lang="en-US" sz="4400" dirty="0"/>
              <a:t>2023 Legislative Session </a:t>
            </a:r>
            <a:br>
              <a:rPr lang="en-US" sz="4400" dirty="0"/>
            </a:br>
            <a:r>
              <a:rPr lang="en-US" sz="4400" dirty="0"/>
              <a:t>and Final Conference Report</a:t>
            </a:r>
            <a:br>
              <a:rPr lang="en-US" sz="4400" dirty="0"/>
            </a:br>
            <a:br>
              <a:rPr lang="en-US" sz="4400" dirty="0"/>
            </a:br>
            <a:r>
              <a:rPr lang="en-US" sz="4400" dirty="0"/>
              <a:t>August 7, 2023</a:t>
            </a:r>
          </a:p>
        </p:txBody>
      </p:sp>
      <p:sp>
        <p:nvSpPr>
          <p:cNvPr id="3" name="Slide Number Placeholder 2">
            <a:extLst>
              <a:ext uri="{FF2B5EF4-FFF2-40B4-BE49-F238E27FC236}">
                <a16:creationId xmlns:a16="http://schemas.microsoft.com/office/drawing/2014/main" id="{0312A741-FE4B-4659-BA16-BFA47377F48B}"/>
              </a:ext>
            </a:extLst>
          </p:cNvPr>
          <p:cNvSpPr>
            <a:spLocks noGrp="1"/>
          </p:cNvSpPr>
          <p:nvPr>
            <p:ph type="sldNum" sz="quarter" idx="12"/>
          </p:nvPr>
        </p:nvSpPr>
        <p:spPr/>
        <p:txBody>
          <a:bodyPr/>
          <a:lstStyle/>
          <a:p>
            <a:fld id="{9037C61B-C2AD-4172-B823-5AD1CFE781E2}" type="slidenum">
              <a:rPr lang="en-US" smtClean="0"/>
              <a:t>1</a:t>
            </a:fld>
            <a:endParaRPr lang="en-US"/>
          </a:p>
        </p:txBody>
      </p:sp>
    </p:spTree>
    <p:extLst>
      <p:ext uri="{BB962C8B-B14F-4D97-AF65-F5344CB8AC3E}">
        <p14:creationId xmlns:p14="http://schemas.microsoft.com/office/powerpoint/2010/main" val="1792594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0"/>
            <a:ext cx="7913916" cy="5567363"/>
          </a:xfrm>
        </p:spPr>
        <p:txBody>
          <a:bodyPr>
            <a:normAutofit/>
          </a:bodyPr>
          <a:lstStyle/>
          <a:p>
            <a:br>
              <a:rPr lang="en-US" sz="4400"/>
            </a:br>
            <a:endParaRPr lang="en-US" sz="4400"/>
          </a:p>
        </p:txBody>
      </p:sp>
      <p:sp>
        <p:nvSpPr>
          <p:cNvPr id="3" name="TextBox 2"/>
          <p:cNvSpPr txBox="1"/>
          <p:nvPr/>
        </p:nvSpPr>
        <p:spPr>
          <a:xfrm>
            <a:off x="82876" y="846726"/>
            <a:ext cx="8945592" cy="1631216"/>
          </a:xfrm>
          <a:prstGeom prst="rect">
            <a:avLst/>
          </a:prstGeom>
          <a:noFill/>
        </p:spPr>
        <p:txBody>
          <a:bodyPr wrap="square" rtlCol="0">
            <a:spAutoFit/>
          </a:bodyPr>
          <a:lstStyle/>
          <a:p>
            <a:pPr algn="ctr"/>
            <a:r>
              <a:rPr lang="en-US" sz="2800" b="1" u="sng"/>
              <a:t>2023 Legislative Session </a:t>
            </a:r>
            <a:r>
              <a:rPr lang="en-US" sz="2800" b="1" i="1" u="sng">
                <a:highlight>
                  <a:srgbClr val="FFFF00"/>
                </a:highlight>
              </a:rPr>
              <a:t>Statewide</a:t>
            </a:r>
          </a:p>
          <a:p>
            <a:pPr marL="457200" indent="-457200">
              <a:buFont typeface="Arial" panose="020B0604020202020204" pitchFamily="34" charset="0"/>
              <a:buChar char="•"/>
            </a:pPr>
            <a:endParaRPr lang="en-US" sz="2400"/>
          </a:p>
          <a:p>
            <a:pPr marL="914400" lvl="1" indent="-457200">
              <a:buFont typeface="Arial" panose="020B0604020202020204" pitchFamily="34" charset="0"/>
              <a:buChar char="•"/>
            </a:pPr>
            <a:endParaRPr lang="en-US" sz="2400"/>
          </a:p>
          <a:p>
            <a:endParaRPr lang="en-US" sz="2400" b="1" u="sng"/>
          </a:p>
        </p:txBody>
      </p:sp>
      <p:graphicFrame>
        <p:nvGraphicFramePr>
          <p:cNvPr id="6" name="Table 5"/>
          <p:cNvGraphicFramePr>
            <a:graphicFrameLocks noGrp="1"/>
          </p:cNvGraphicFramePr>
          <p:nvPr>
            <p:extLst>
              <p:ext uri="{D42A27DB-BD31-4B8C-83A1-F6EECF244321}">
                <p14:modId xmlns:p14="http://schemas.microsoft.com/office/powerpoint/2010/main" val="3217126129"/>
              </p:ext>
            </p:extLst>
          </p:nvPr>
        </p:nvGraphicFramePr>
        <p:xfrm>
          <a:off x="263706" y="1581606"/>
          <a:ext cx="8375652" cy="4358273"/>
        </p:xfrm>
        <a:graphic>
          <a:graphicData uri="http://schemas.openxmlformats.org/drawingml/2006/table">
            <a:tbl>
              <a:tblPr firstRow="1" bandRow="1">
                <a:tableStyleId>{073A0DAA-6AF3-43AB-8588-CEC1D06C72B9}</a:tableStyleId>
              </a:tblPr>
              <a:tblGrid>
                <a:gridCol w="2651763">
                  <a:extLst>
                    <a:ext uri="{9D8B030D-6E8A-4147-A177-3AD203B41FA5}">
                      <a16:colId xmlns:a16="http://schemas.microsoft.com/office/drawing/2014/main" val="20000"/>
                    </a:ext>
                  </a:extLst>
                </a:gridCol>
                <a:gridCol w="1336020">
                  <a:extLst>
                    <a:ext uri="{9D8B030D-6E8A-4147-A177-3AD203B41FA5}">
                      <a16:colId xmlns:a16="http://schemas.microsoft.com/office/drawing/2014/main" val="20001"/>
                    </a:ext>
                  </a:extLst>
                </a:gridCol>
                <a:gridCol w="1809056">
                  <a:extLst>
                    <a:ext uri="{9D8B030D-6E8A-4147-A177-3AD203B41FA5}">
                      <a16:colId xmlns:a16="http://schemas.microsoft.com/office/drawing/2014/main" val="20003"/>
                    </a:ext>
                  </a:extLst>
                </a:gridCol>
                <a:gridCol w="2578813">
                  <a:extLst>
                    <a:ext uri="{9D8B030D-6E8A-4147-A177-3AD203B41FA5}">
                      <a16:colId xmlns:a16="http://schemas.microsoft.com/office/drawing/2014/main" val="20004"/>
                    </a:ext>
                  </a:extLst>
                </a:gridCol>
              </a:tblGrid>
              <a:tr h="789889">
                <a:tc>
                  <a:txBody>
                    <a:bodyPr/>
                    <a:lstStyle/>
                    <a:p>
                      <a:pPr algn="ctr"/>
                      <a:r>
                        <a:rPr lang="en-US"/>
                        <a:t>2022-23 4</a:t>
                      </a:r>
                      <a:r>
                        <a:rPr lang="en-US" baseline="30000"/>
                        <a:t>th</a:t>
                      </a:r>
                      <a:r>
                        <a:rPr lang="en-US"/>
                        <a:t> Calculation vs. 2023-24</a:t>
                      </a:r>
                      <a:r>
                        <a:rPr lang="en-US" baseline="0"/>
                        <a:t> Final Conference Report       </a:t>
                      </a:r>
                      <a:endParaRPr lang="en-US"/>
                    </a:p>
                  </a:txBody>
                  <a:tcPr anchor="ctr"/>
                </a:tc>
                <a:tc>
                  <a:txBody>
                    <a:bodyPr/>
                    <a:lstStyle/>
                    <a:p>
                      <a:pPr algn="ctr"/>
                      <a:r>
                        <a:rPr lang="en-US"/>
                        <a:t>Base Student</a:t>
                      </a:r>
                      <a:r>
                        <a:rPr lang="en-US" baseline="0"/>
                        <a:t> </a:t>
                      </a:r>
                      <a:r>
                        <a:rPr lang="en-US"/>
                        <a:t>Allocation (BSA) </a:t>
                      </a:r>
                    </a:p>
                  </a:txBody>
                  <a:tcPr anchor="ctr"/>
                </a:tc>
                <a:tc>
                  <a:txBody>
                    <a:bodyPr/>
                    <a:lstStyle/>
                    <a:p>
                      <a:pPr algn="ctr"/>
                      <a:r>
                        <a:rPr lang="en-US"/>
                        <a:t>Total State &amp; Local Funds per Full Time Equivalent (FTE)</a:t>
                      </a:r>
                    </a:p>
                  </a:txBody>
                  <a:tcPr anchor="ctr"/>
                </a:tc>
                <a:tc>
                  <a:txBody>
                    <a:bodyPr/>
                    <a:lstStyle/>
                    <a:p>
                      <a:pPr algn="ctr"/>
                      <a:r>
                        <a:rPr lang="en-US"/>
                        <a:t>Total State</a:t>
                      </a:r>
                      <a:r>
                        <a:rPr lang="en-US" baseline="0"/>
                        <a:t> &amp; Local Funds </a:t>
                      </a:r>
                      <a:r>
                        <a:rPr lang="en-US"/>
                        <a:t>Percent Difference </a:t>
                      </a:r>
                    </a:p>
                  </a:txBody>
                  <a:tcPr anchor="ctr"/>
                </a:tc>
                <a:extLst>
                  <a:ext uri="{0D108BD9-81ED-4DB2-BD59-A6C34878D82A}">
                    <a16:rowId xmlns:a16="http://schemas.microsoft.com/office/drawing/2014/main" val="10000"/>
                  </a:ext>
                </a:extLst>
              </a:tr>
              <a:tr h="886289">
                <a:tc>
                  <a:txBody>
                    <a:bodyPr/>
                    <a:lstStyle/>
                    <a:p>
                      <a:pPr algn="ctr"/>
                      <a:r>
                        <a:rPr lang="en-US"/>
                        <a:t>FEFP Fourth Calculation</a:t>
                      </a:r>
                    </a:p>
                  </a:txBody>
                  <a:tcPr anchor="ctr"/>
                </a:tc>
                <a:tc>
                  <a:txBody>
                    <a:bodyPr/>
                    <a:lstStyle/>
                    <a:p>
                      <a:pPr algn="ctr"/>
                      <a:r>
                        <a:rPr lang="en-US" i="0">
                          <a:ln>
                            <a:noFill/>
                          </a:ln>
                        </a:rPr>
                        <a:t>$4,587.40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$8,243.44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State</a:t>
                      </a:r>
                      <a:r>
                        <a:rPr lang="en-US" baseline="0"/>
                        <a:t> Funds ~ 55.35%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a:t>Local Funds ~ 44.65%</a:t>
                      </a:r>
                      <a:r>
                        <a:rPr lang="en-US"/>
                        <a:t> </a:t>
                      </a:r>
                    </a:p>
                  </a:txBody>
                  <a:tcPr anchor="ctr"/>
                </a:tc>
                <a:extLst>
                  <a:ext uri="{0D108BD9-81ED-4DB2-BD59-A6C34878D82A}">
                    <a16:rowId xmlns:a16="http://schemas.microsoft.com/office/drawing/2014/main" val="10001"/>
                  </a:ext>
                </a:extLst>
              </a:tr>
              <a:tr h="7268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a:t>Conference Report          (SB 2500) 05-2-2023</a:t>
                      </a:r>
                      <a:endParaRPr lang="en-US"/>
                    </a:p>
                    <a:p>
                      <a:pPr algn="ctr"/>
                      <a:endParaRPr lang="en-US"/>
                    </a:p>
                  </a:txBody>
                  <a:tcPr anchor="ctr"/>
                </a:tc>
                <a:tc>
                  <a:txBody>
                    <a:bodyPr/>
                    <a:lstStyle/>
                    <a:p>
                      <a:pPr algn="ctr"/>
                      <a:r>
                        <a:rPr lang="en-US" b="0" u="sng">
                          <a:solidFill>
                            <a:schemeClr val="tx1"/>
                          </a:solidFill>
                        </a:rPr>
                        <a:t> $5,139.73</a:t>
                      </a:r>
                    </a:p>
                  </a:txBody>
                  <a:tcPr anchor="ctr"/>
                </a:tc>
                <a:tc>
                  <a:txBody>
                    <a:bodyPr/>
                    <a:lstStyle/>
                    <a:p>
                      <a:pPr algn="ctr"/>
                      <a:r>
                        <a:rPr lang="en-US" u="sng"/>
                        <a:t>$8,648.11</a:t>
                      </a:r>
                    </a:p>
                  </a:txBody>
                  <a:tcPr anchor="ctr"/>
                </a:tc>
                <a:tc>
                  <a:txBody>
                    <a:bodyPr/>
                    <a:lstStyle/>
                    <a:p>
                      <a:pPr algn="ctr"/>
                      <a:r>
                        <a:rPr lang="en-US"/>
                        <a:t>State Funds ~ 54.23%</a:t>
                      </a:r>
                    </a:p>
                    <a:p>
                      <a:pPr algn="ctr"/>
                      <a:r>
                        <a:rPr lang="en-US"/>
                        <a:t>Local Funds ~ 45.77%</a:t>
                      </a:r>
                    </a:p>
                  </a:txBody>
                  <a:tcPr anchor="ctr"/>
                </a:tc>
                <a:extLst>
                  <a:ext uri="{0D108BD9-81ED-4DB2-BD59-A6C34878D82A}">
                    <a16:rowId xmlns:a16="http://schemas.microsoft.com/office/drawing/2014/main" val="10002"/>
                  </a:ext>
                </a:extLst>
              </a:tr>
              <a:tr h="482575">
                <a:tc>
                  <a:txBody>
                    <a:bodyPr/>
                    <a:lstStyle/>
                    <a:p>
                      <a:pPr algn="ctr"/>
                      <a:r>
                        <a:rPr lang="en-US"/>
                        <a:t>Difference</a:t>
                      </a:r>
                    </a:p>
                  </a:txBody>
                  <a:tcPr anchor="ctr"/>
                </a:tc>
                <a:tc>
                  <a:txBody>
                    <a:bodyPr/>
                    <a:lstStyle/>
                    <a:p>
                      <a:pPr algn="ctr"/>
                      <a:r>
                        <a:rPr lang="en-US" i="0">
                          <a:ln>
                            <a:noFill/>
                          </a:ln>
                        </a:rPr>
                        <a:t>$552.33</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$404.67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p>
                  </a:txBody>
                  <a:tcPr anchor="ctr"/>
                </a:tc>
                <a:extLst>
                  <a:ext uri="{0D108BD9-81ED-4DB2-BD59-A6C34878D82A}">
                    <a16:rowId xmlns:a16="http://schemas.microsoft.com/office/drawing/2014/main" val="10003"/>
                  </a:ext>
                </a:extLst>
              </a:tr>
              <a:tr h="886289">
                <a:tc>
                  <a:txBody>
                    <a:bodyPr/>
                    <a:lstStyle/>
                    <a:p>
                      <a:pPr algn="ctr"/>
                      <a:r>
                        <a:rPr lang="en-US"/>
                        <a:t>Total Percent Difference</a:t>
                      </a:r>
                    </a:p>
                  </a:txBody>
                  <a:tcPr anchor="ctr"/>
                </a:tc>
                <a:tc>
                  <a:txBody>
                    <a:bodyPr/>
                    <a:lstStyle/>
                    <a:p>
                      <a:pPr algn="ctr"/>
                      <a:r>
                        <a:rPr lang="en-US" i="0">
                          <a:ln>
                            <a:noFill/>
                          </a:ln>
                        </a:rPr>
                        <a:t>12.04%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4.91%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 </a:t>
                      </a:r>
                    </a:p>
                  </a:txBody>
                  <a:tcPr anchor="ctr"/>
                </a:tc>
                <a:extLst>
                  <a:ext uri="{0D108BD9-81ED-4DB2-BD59-A6C34878D82A}">
                    <a16:rowId xmlns:a16="http://schemas.microsoft.com/office/drawing/2014/main" val="10004"/>
                  </a:ext>
                </a:extLst>
              </a:tr>
            </a:tbl>
          </a:graphicData>
        </a:graphic>
      </p:graphicFrame>
      <p:sp>
        <p:nvSpPr>
          <p:cNvPr id="4" name="TextBox 3"/>
          <p:cNvSpPr txBox="1"/>
          <p:nvPr/>
        </p:nvSpPr>
        <p:spPr>
          <a:xfrm>
            <a:off x="188535" y="6088733"/>
            <a:ext cx="5103555" cy="461665"/>
          </a:xfrm>
          <a:prstGeom prst="rect">
            <a:avLst/>
          </a:prstGeom>
          <a:noFill/>
        </p:spPr>
        <p:txBody>
          <a:bodyPr wrap="square" rtlCol="0">
            <a:spAutoFit/>
          </a:bodyPr>
          <a:lstStyle/>
          <a:p>
            <a:r>
              <a:rPr lang="en-US" sz="1200"/>
              <a:t>*2022-23 FEFP Fourth Calculation vs. 2023-24 Final Conference Report</a:t>
            </a:r>
          </a:p>
          <a:p>
            <a:r>
              <a:rPr lang="en-US" sz="1200"/>
              <a:t>   </a:t>
            </a:r>
            <a:endParaRPr lang="en-US"/>
          </a:p>
        </p:txBody>
      </p:sp>
      <p:sp>
        <p:nvSpPr>
          <p:cNvPr id="5" name="Slide Number Placeholder 4">
            <a:extLst>
              <a:ext uri="{FF2B5EF4-FFF2-40B4-BE49-F238E27FC236}">
                <a16:creationId xmlns:a16="http://schemas.microsoft.com/office/drawing/2014/main" id="{FD34EE33-919E-4DC4-B58A-5109FB104797}"/>
              </a:ext>
            </a:extLst>
          </p:cNvPr>
          <p:cNvSpPr>
            <a:spLocks noGrp="1"/>
          </p:cNvSpPr>
          <p:nvPr>
            <p:ph type="sldNum" sz="quarter" idx="12"/>
          </p:nvPr>
        </p:nvSpPr>
        <p:spPr/>
        <p:txBody>
          <a:bodyPr/>
          <a:lstStyle/>
          <a:p>
            <a:fld id="{9037C61B-C2AD-4172-B823-5AD1CFE781E2}" type="slidenum">
              <a:rPr lang="en-US" smtClean="0"/>
              <a:t>10</a:t>
            </a:fld>
            <a:endParaRPr lang="en-US"/>
          </a:p>
        </p:txBody>
      </p:sp>
    </p:spTree>
    <p:extLst>
      <p:ext uri="{BB962C8B-B14F-4D97-AF65-F5344CB8AC3E}">
        <p14:creationId xmlns:p14="http://schemas.microsoft.com/office/powerpoint/2010/main" val="2460310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0"/>
            <a:ext cx="7913916" cy="5567363"/>
          </a:xfrm>
        </p:spPr>
        <p:txBody>
          <a:bodyPr>
            <a:normAutofit/>
          </a:bodyPr>
          <a:lstStyle/>
          <a:p>
            <a:br>
              <a:rPr lang="en-US" sz="4400"/>
            </a:br>
            <a:endParaRPr lang="en-US" sz="4400"/>
          </a:p>
        </p:txBody>
      </p:sp>
      <p:sp>
        <p:nvSpPr>
          <p:cNvPr id="3" name="TextBox 2"/>
          <p:cNvSpPr txBox="1"/>
          <p:nvPr/>
        </p:nvSpPr>
        <p:spPr>
          <a:xfrm>
            <a:off x="413657" y="152400"/>
            <a:ext cx="8654143" cy="7140416"/>
          </a:xfrm>
          <a:prstGeom prst="rect">
            <a:avLst/>
          </a:prstGeom>
          <a:noFill/>
        </p:spPr>
        <p:txBody>
          <a:bodyPr wrap="square" rtlCol="0">
            <a:spAutoFit/>
          </a:bodyPr>
          <a:lstStyle/>
          <a:p>
            <a:pPr algn="ctr"/>
            <a:r>
              <a:rPr lang="en-US" sz="2800" b="1" u="sng" dirty="0"/>
              <a:t>2023 Legislative Session </a:t>
            </a:r>
            <a:r>
              <a:rPr lang="en-US" sz="2800" b="1" i="1" u="sng" dirty="0">
                <a:highlight>
                  <a:srgbClr val="FFFF00"/>
                </a:highlight>
              </a:rPr>
              <a:t>Statewide</a:t>
            </a:r>
          </a:p>
          <a:p>
            <a:pPr marL="457200" indent="-457200">
              <a:buFont typeface="Arial" panose="020B0604020202020204" pitchFamily="34" charset="0"/>
              <a:buChar char="•"/>
            </a:pPr>
            <a:endParaRPr lang="en-US" sz="2400" dirty="0"/>
          </a:p>
          <a:p>
            <a:pPr lvl="1"/>
            <a:r>
              <a:rPr lang="en-US" sz="2400" b="1" u="sng" dirty="0"/>
              <a:t>Required Local Effort Millage (Based on Final Conf. Report)</a:t>
            </a:r>
          </a:p>
          <a:p>
            <a:pPr lvl="1"/>
            <a:r>
              <a:rPr lang="en-US" sz="2200" dirty="0"/>
              <a:t>2022 - 2023 RLE 3.235</a:t>
            </a:r>
          </a:p>
          <a:p>
            <a:pPr lvl="1"/>
            <a:r>
              <a:rPr lang="en-US" sz="2200" dirty="0"/>
              <a:t>2023 - 2024 RLE 3.232 (a decrease of 0.003) </a:t>
            </a:r>
          </a:p>
          <a:p>
            <a:pPr lvl="1"/>
            <a:endParaRPr lang="en-US" sz="1100" dirty="0"/>
          </a:p>
          <a:p>
            <a:pPr lvl="1"/>
            <a:r>
              <a:rPr lang="en-US" sz="2400" b="1" u="sng" dirty="0"/>
              <a:t>Base Student Allocation (BSA)</a:t>
            </a:r>
          </a:p>
          <a:p>
            <a:pPr marL="800100" lvl="1" indent="-342900">
              <a:buFont typeface="Arial" panose="020B0604020202020204" pitchFamily="34" charset="0"/>
              <a:buChar char="•"/>
            </a:pPr>
            <a:r>
              <a:rPr lang="en-US" sz="2200" dirty="0"/>
              <a:t>Increased by $552.33</a:t>
            </a:r>
          </a:p>
          <a:p>
            <a:pPr marL="800100" lvl="1" indent="-342900">
              <a:buFont typeface="Arial" panose="020B0604020202020204" pitchFamily="34" charset="0"/>
              <a:buChar char="•"/>
            </a:pPr>
            <a:r>
              <a:rPr lang="en-US" sz="2200" dirty="0"/>
              <a:t>Equates to an increase in BSA of 12.04% over current year </a:t>
            </a:r>
          </a:p>
          <a:p>
            <a:pPr marL="1257300" lvl="2" indent="-342900">
              <a:buFont typeface="Arial" panose="020B0604020202020204" pitchFamily="34" charset="0"/>
              <a:buChar char="•"/>
            </a:pPr>
            <a:endParaRPr lang="en-US" sz="1100" dirty="0"/>
          </a:p>
          <a:p>
            <a:r>
              <a:rPr lang="en-US" sz="2200" dirty="0"/>
              <a:t>       </a:t>
            </a:r>
            <a:r>
              <a:rPr lang="en-US" sz="2400" b="1" u="sng" dirty="0"/>
              <a:t>FEFP Restructured </a:t>
            </a:r>
          </a:p>
          <a:p>
            <a:pPr marL="800100" lvl="1" indent="-342900">
              <a:buFont typeface="Arial" panose="020B0604020202020204" pitchFamily="34" charset="0"/>
              <a:buChar char="•"/>
            </a:pPr>
            <a:r>
              <a:rPr lang="en-US" sz="2200" dirty="0"/>
              <a:t>State-wide increase of students 117,372 </a:t>
            </a:r>
          </a:p>
          <a:p>
            <a:pPr marL="800100" lvl="1" indent="-342900">
              <a:buFont typeface="Arial" panose="020B0604020202020204" pitchFamily="34" charset="0"/>
              <a:buChar char="•"/>
            </a:pPr>
            <a:r>
              <a:rPr lang="en-US" sz="2200" dirty="0"/>
              <a:t>District Cost Differential (DCD) = Comparable Wage Factor (CWF)</a:t>
            </a:r>
          </a:p>
          <a:p>
            <a:pPr marL="800100" lvl="1" indent="-342900">
              <a:buFont typeface="Arial" panose="020B0604020202020204" pitchFamily="34" charset="0"/>
              <a:buChar char="•"/>
            </a:pPr>
            <a:r>
              <a:rPr lang="en-US" sz="2200" dirty="0"/>
              <a:t>Supplemental Academic Instruction (SAI) = Educational Enrichment Allocation (EEA)</a:t>
            </a:r>
          </a:p>
          <a:p>
            <a:pPr marL="800100" lvl="1" indent="-342900">
              <a:buFont typeface="Arial" panose="020B0604020202020204" pitchFamily="34" charset="0"/>
              <a:buChar char="•"/>
            </a:pPr>
            <a:r>
              <a:rPr lang="en-US" sz="2200" dirty="0"/>
              <a:t>Teacher Salary Increase Allocation (TSIA) = Classroom Teacher and Other Instructional Personnel Salary Increase </a:t>
            </a:r>
          </a:p>
          <a:p>
            <a:pPr marL="800100" lvl="1" indent="-342900">
              <a:buFont typeface="Arial" panose="020B0604020202020204" pitchFamily="34" charset="0"/>
              <a:buChar char="•"/>
            </a:pPr>
            <a:r>
              <a:rPr lang="en-US" sz="2200" dirty="0"/>
              <a:t>State-Funded Discretionary Supplement</a:t>
            </a:r>
          </a:p>
          <a:p>
            <a:pPr marL="800100" lvl="1" indent="-342900">
              <a:buFont typeface="Arial" panose="020B0604020202020204" pitchFamily="34" charset="0"/>
              <a:buChar char="•"/>
            </a:pPr>
            <a:r>
              <a:rPr lang="en-US" sz="2200" dirty="0"/>
              <a:t>Reading Allocation, Textbooks, Teachers Classroom Supply</a:t>
            </a:r>
          </a:p>
          <a:p>
            <a:pPr marL="800100" lvl="1" indent="-342900">
              <a:buFont typeface="Arial" panose="020B0604020202020204" pitchFamily="34" charset="0"/>
              <a:buChar char="•"/>
            </a:pPr>
            <a:endParaRPr lang="en-US" sz="2400" dirty="0"/>
          </a:p>
          <a:p>
            <a:pPr lvl="1"/>
            <a:endParaRPr lang="en-US" sz="2400" dirty="0"/>
          </a:p>
        </p:txBody>
      </p:sp>
      <p:sp>
        <p:nvSpPr>
          <p:cNvPr id="4" name="Slide Number Placeholder 3">
            <a:extLst>
              <a:ext uri="{FF2B5EF4-FFF2-40B4-BE49-F238E27FC236}">
                <a16:creationId xmlns:a16="http://schemas.microsoft.com/office/drawing/2014/main" id="{4F57B092-4654-4C9E-9396-962B6354D799}"/>
              </a:ext>
            </a:extLst>
          </p:cNvPr>
          <p:cNvSpPr>
            <a:spLocks noGrp="1"/>
          </p:cNvSpPr>
          <p:nvPr>
            <p:ph type="sldNum" sz="quarter" idx="12"/>
          </p:nvPr>
        </p:nvSpPr>
        <p:spPr/>
        <p:txBody>
          <a:bodyPr/>
          <a:lstStyle/>
          <a:p>
            <a:fld id="{9037C61B-C2AD-4172-B823-5AD1CFE781E2}" type="slidenum">
              <a:rPr lang="en-US" smtClean="0"/>
              <a:t>11</a:t>
            </a:fld>
            <a:endParaRPr lang="en-US"/>
          </a:p>
        </p:txBody>
      </p:sp>
    </p:spTree>
    <p:extLst>
      <p:ext uri="{BB962C8B-B14F-4D97-AF65-F5344CB8AC3E}">
        <p14:creationId xmlns:p14="http://schemas.microsoft.com/office/powerpoint/2010/main" val="14826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0"/>
            <a:ext cx="7913916" cy="5567363"/>
          </a:xfrm>
        </p:spPr>
        <p:txBody>
          <a:bodyPr>
            <a:normAutofit/>
          </a:bodyPr>
          <a:lstStyle/>
          <a:p>
            <a:br>
              <a:rPr lang="en-US" sz="4400"/>
            </a:br>
            <a:endParaRPr lang="en-US" sz="4400"/>
          </a:p>
        </p:txBody>
      </p:sp>
      <p:sp>
        <p:nvSpPr>
          <p:cNvPr id="3" name="TextBox 2"/>
          <p:cNvSpPr txBox="1"/>
          <p:nvPr/>
        </p:nvSpPr>
        <p:spPr>
          <a:xfrm>
            <a:off x="0" y="450637"/>
            <a:ext cx="9144000" cy="6709529"/>
          </a:xfrm>
          <a:prstGeom prst="rect">
            <a:avLst/>
          </a:prstGeom>
          <a:noFill/>
        </p:spPr>
        <p:txBody>
          <a:bodyPr wrap="square" rtlCol="0">
            <a:spAutoFit/>
          </a:bodyPr>
          <a:lstStyle/>
          <a:p>
            <a:pPr algn="ctr"/>
            <a:r>
              <a:rPr lang="en-US" sz="2800" b="1" u="sng"/>
              <a:t>2023 Legislative Session </a:t>
            </a:r>
            <a:r>
              <a:rPr lang="en-US" sz="2800" b="1" i="1" u="sng">
                <a:highlight>
                  <a:srgbClr val="FFFF00"/>
                </a:highlight>
              </a:rPr>
              <a:t>Statewide</a:t>
            </a:r>
          </a:p>
          <a:p>
            <a:pPr marL="457200" indent="-457200">
              <a:buFont typeface="Arial" panose="020B0604020202020204" pitchFamily="34" charset="0"/>
              <a:buChar char="•"/>
            </a:pPr>
            <a:endParaRPr lang="en-US" sz="2400"/>
          </a:p>
          <a:p>
            <a:pPr lvl="1"/>
            <a:r>
              <a:rPr lang="en-US" sz="2400" b="1"/>
              <a:t>Classroom Teacher &amp; Other Instructional Personnel Salary Increase (formerly known as TSIA)</a:t>
            </a:r>
          </a:p>
          <a:p>
            <a:pPr lvl="1"/>
            <a:endParaRPr lang="en-US" sz="1400" b="1" u="sng"/>
          </a:p>
          <a:p>
            <a:pPr marL="800100" lvl="1" indent="-342900">
              <a:buFont typeface="Arial" panose="020B0604020202020204" pitchFamily="34" charset="0"/>
              <a:buChar char="•"/>
            </a:pPr>
            <a:r>
              <a:rPr lang="en-US" sz="2400"/>
              <a:t>$252.8 million state-wide increase</a:t>
            </a:r>
          </a:p>
          <a:p>
            <a:pPr lvl="1"/>
            <a:endParaRPr lang="en-US" sz="1400"/>
          </a:p>
          <a:p>
            <a:pPr marL="800100" lvl="1" indent="-342900">
              <a:buFont typeface="Arial" panose="020B0604020202020204" pitchFamily="34" charset="0"/>
              <a:buChar char="•"/>
            </a:pPr>
            <a:r>
              <a:rPr lang="en-US" sz="2400"/>
              <a:t>4.52% of district base FEFP funding is for school districts to maintain 2022-23 TSIA increases </a:t>
            </a:r>
          </a:p>
          <a:p>
            <a:pPr lvl="1"/>
            <a:endParaRPr lang="en-US" sz="1400"/>
          </a:p>
          <a:p>
            <a:pPr marL="800100" lvl="1" indent="-342900">
              <a:buFont typeface="Arial" panose="020B0604020202020204" pitchFamily="34" charset="0"/>
              <a:buChar char="•"/>
            </a:pPr>
            <a:r>
              <a:rPr lang="en-US" sz="2400"/>
              <a:t>1.41% of district base FEFP funding is for 2023-24 the new TSIA increases</a:t>
            </a:r>
          </a:p>
          <a:p>
            <a:pPr lvl="1"/>
            <a:endParaRPr lang="en-US" sz="1200"/>
          </a:p>
          <a:p>
            <a:pPr lvl="1"/>
            <a:r>
              <a:rPr lang="en-US" sz="2400"/>
              <a:t>By amending this item, it provides flexibility for school districts and charter schools on their use of funds for salary increases for instructional personnel once the minimum base salary requirements have been met (removes school district and DOE reporting requirements).</a:t>
            </a:r>
          </a:p>
          <a:p>
            <a:pPr marL="800100" lvl="1" indent="-342900">
              <a:buFont typeface="Arial" panose="020B0604020202020204" pitchFamily="34" charset="0"/>
              <a:buChar char="•"/>
            </a:pPr>
            <a:endParaRPr lang="en-US" sz="2400"/>
          </a:p>
        </p:txBody>
      </p:sp>
      <p:sp>
        <p:nvSpPr>
          <p:cNvPr id="4" name="Slide Number Placeholder 3">
            <a:extLst>
              <a:ext uri="{FF2B5EF4-FFF2-40B4-BE49-F238E27FC236}">
                <a16:creationId xmlns:a16="http://schemas.microsoft.com/office/drawing/2014/main" id="{082E3E80-27C8-43C1-BB14-DC9820A05CC3}"/>
              </a:ext>
            </a:extLst>
          </p:cNvPr>
          <p:cNvSpPr>
            <a:spLocks noGrp="1"/>
          </p:cNvSpPr>
          <p:nvPr>
            <p:ph type="sldNum" sz="quarter" idx="12"/>
          </p:nvPr>
        </p:nvSpPr>
        <p:spPr/>
        <p:txBody>
          <a:bodyPr/>
          <a:lstStyle/>
          <a:p>
            <a:fld id="{9037C61B-C2AD-4172-B823-5AD1CFE781E2}" type="slidenum">
              <a:rPr lang="en-US" smtClean="0"/>
              <a:t>12</a:t>
            </a:fld>
            <a:endParaRPr lang="en-US"/>
          </a:p>
        </p:txBody>
      </p:sp>
    </p:spTree>
    <p:extLst>
      <p:ext uri="{BB962C8B-B14F-4D97-AF65-F5344CB8AC3E}">
        <p14:creationId xmlns:p14="http://schemas.microsoft.com/office/powerpoint/2010/main" val="358344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1"/>
            <a:ext cx="7913916" cy="3189766"/>
          </a:xfrm>
        </p:spPr>
        <p:txBody>
          <a:bodyPr>
            <a:normAutofit/>
          </a:bodyPr>
          <a:lstStyle/>
          <a:p>
            <a:br>
              <a:rPr lang="en-US" sz="4400"/>
            </a:br>
            <a:endParaRPr lang="en-US" sz="4400"/>
          </a:p>
        </p:txBody>
      </p:sp>
      <p:sp>
        <p:nvSpPr>
          <p:cNvPr id="3" name="TextBox 2"/>
          <p:cNvSpPr txBox="1"/>
          <p:nvPr/>
        </p:nvSpPr>
        <p:spPr>
          <a:xfrm>
            <a:off x="1153884" y="152400"/>
            <a:ext cx="6820535" cy="523220"/>
          </a:xfrm>
          <a:prstGeom prst="rect">
            <a:avLst/>
          </a:prstGeom>
          <a:noFill/>
        </p:spPr>
        <p:txBody>
          <a:bodyPr wrap="square" rtlCol="0">
            <a:spAutoFit/>
          </a:bodyPr>
          <a:lstStyle/>
          <a:p>
            <a:pPr marR="0" lvl="2" defTabSz="914400" rtl="0" eaLnBrk="1" fontAlgn="auto" latinLnBrk="0" hangingPunct="1">
              <a:lnSpc>
                <a:spcPct val="100000"/>
              </a:lnSpc>
              <a:spcBef>
                <a:spcPts val="0"/>
              </a:spcBef>
              <a:spcAft>
                <a:spcPts val="0"/>
              </a:spcAft>
              <a:buClrTx/>
              <a:buSzTx/>
              <a:tabLst/>
              <a:defRPr/>
            </a:pPr>
            <a:r>
              <a:rPr kumimoji="0" lang="en-US" sz="2800" b="1" i="0" strike="noStrike" kern="1200" cap="none" spc="0" normalizeH="0" baseline="0" noProof="0">
                <a:ln>
                  <a:noFill/>
                </a:ln>
                <a:solidFill>
                  <a:prstClr val="black"/>
                </a:solidFill>
                <a:effectLst/>
                <a:uLnTx/>
                <a:uFillTx/>
                <a:latin typeface="Calibri" panose="020F0502020204030204"/>
                <a:ea typeface="+mn-ea"/>
                <a:cs typeface="+mn-cs"/>
              </a:rPr>
              <a:t>		</a:t>
            </a:r>
            <a:endParaRPr kumimoji="0" lang="en-US" sz="2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F57B092-4654-4C9E-9396-962B6354D7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20EFFEB3-365C-7676-70A9-440A43BDB60D}"/>
              </a:ext>
            </a:extLst>
          </p:cNvPr>
          <p:cNvSpPr/>
          <p:nvPr/>
        </p:nvSpPr>
        <p:spPr>
          <a:xfrm>
            <a:off x="-502906" y="2967335"/>
            <a:ext cx="10149830" cy="1015663"/>
          </a:xfrm>
          <a:prstGeom prst="rect">
            <a:avLst/>
          </a:prstGeom>
          <a:noFill/>
        </p:spPr>
        <p:txBody>
          <a:bodyPr wrap="none" lIns="91440" tIns="45720" rIns="91440" bIns="45720">
            <a:spAutoFit/>
            <a:scene3d>
              <a:camera prst="isometricRightUp"/>
              <a:lightRig rig="threePt" dir="t"/>
            </a:scene3d>
          </a:bodyPr>
          <a:lstStyle/>
          <a:p>
            <a:pPr algn="ctr"/>
            <a:r>
              <a:rPr kumimoji="0" lang="en-US" sz="6000" b="1" i="0" u="none" strike="noStrike" kern="1200" cap="none" spc="0" normalizeH="0" baseline="0" noProof="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Calibri" panose="020F0502020204030204"/>
                <a:ea typeface="+mn-ea"/>
                <a:cs typeface="+mn-cs"/>
              </a:rPr>
              <a:t>St. Johns County Public Schools</a:t>
            </a:r>
            <a:endParaRPr lang="en-US" sz="60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838769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6E1854D6-0C0C-A27B-2365-8C0E11D09E34}"/>
              </a:ext>
            </a:extLst>
          </p:cNvPr>
          <p:cNvPicPr>
            <a:picLocks noChangeAspect="1"/>
          </p:cNvPicPr>
          <p:nvPr/>
        </p:nvPicPr>
        <p:blipFill>
          <a:blip r:embed="rId3"/>
          <a:stretch>
            <a:fillRect/>
          </a:stretch>
        </p:blipFill>
        <p:spPr>
          <a:xfrm>
            <a:off x="0" y="561744"/>
            <a:ext cx="9144000" cy="5734512"/>
          </a:xfrm>
          <a:prstGeom prst="rect">
            <a:avLst/>
          </a:prstGeom>
        </p:spPr>
      </p:pic>
    </p:spTree>
    <p:extLst>
      <p:ext uri="{BB962C8B-B14F-4D97-AF65-F5344CB8AC3E}">
        <p14:creationId xmlns:p14="http://schemas.microsoft.com/office/powerpoint/2010/main" val="2996121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E9A32907-61AC-8E47-FBF8-3DDE3F24A6AF}"/>
              </a:ext>
            </a:extLst>
          </p:cNvPr>
          <p:cNvPicPr>
            <a:picLocks noChangeAspect="1"/>
          </p:cNvPicPr>
          <p:nvPr/>
        </p:nvPicPr>
        <p:blipFill>
          <a:blip r:embed="rId3"/>
          <a:stretch>
            <a:fillRect/>
          </a:stretch>
        </p:blipFill>
        <p:spPr>
          <a:xfrm>
            <a:off x="0" y="404054"/>
            <a:ext cx="9144000" cy="6049892"/>
          </a:xfrm>
          <a:prstGeom prst="rect">
            <a:avLst/>
          </a:prstGeom>
        </p:spPr>
      </p:pic>
    </p:spTree>
    <p:extLst>
      <p:ext uri="{BB962C8B-B14F-4D97-AF65-F5344CB8AC3E}">
        <p14:creationId xmlns:p14="http://schemas.microsoft.com/office/powerpoint/2010/main" val="1556799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5CAF8418-2200-D643-2F58-06F97DF4E764}"/>
              </a:ext>
            </a:extLst>
          </p:cNvPr>
          <p:cNvPicPr>
            <a:picLocks noChangeAspect="1"/>
          </p:cNvPicPr>
          <p:nvPr/>
        </p:nvPicPr>
        <p:blipFill>
          <a:blip r:embed="rId3"/>
          <a:stretch>
            <a:fillRect/>
          </a:stretch>
        </p:blipFill>
        <p:spPr>
          <a:xfrm>
            <a:off x="0" y="634482"/>
            <a:ext cx="9144000" cy="5721869"/>
          </a:xfrm>
          <a:prstGeom prst="rect">
            <a:avLst/>
          </a:prstGeom>
        </p:spPr>
      </p:pic>
    </p:spTree>
    <p:extLst>
      <p:ext uri="{BB962C8B-B14F-4D97-AF65-F5344CB8AC3E}">
        <p14:creationId xmlns:p14="http://schemas.microsoft.com/office/powerpoint/2010/main" val="383234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C326C30A-6814-A4CC-F1A5-EF0B09544D15}"/>
              </a:ext>
            </a:extLst>
          </p:cNvPr>
          <p:cNvPicPr>
            <a:picLocks noChangeAspect="1"/>
          </p:cNvPicPr>
          <p:nvPr/>
        </p:nvPicPr>
        <p:blipFill>
          <a:blip r:embed="rId3"/>
          <a:stretch>
            <a:fillRect/>
          </a:stretch>
        </p:blipFill>
        <p:spPr>
          <a:xfrm>
            <a:off x="0" y="1375637"/>
            <a:ext cx="9144000" cy="4106725"/>
          </a:xfrm>
          <a:prstGeom prst="rect">
            <a:avLst/>
          </a:prstGeom>
        </p:spPr>
      </p:pic>
    </p:spTree>
    <p:extLst>
      <p:ext uri="{BB962C8B-B14F-4D97-AF65-F5344CB8AC3E}">
        <p14:creationId xmlns:p14="http://schemas.microsoft.com/office/powerpoint/2010/main" val="2228502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1"/>
            <a:ext cx="7913916" cy="3189766"/>
          </a:xfrm>
        </p:spPr>
        <p:txBody>
          <a:bodyPr>
            <a:normAutofit/>
          </a:bodyPr>
          <a:lstStyle/>
          <a:p>
            <a:br>
              <a:rPr lang="en-US" sz="4400"/>
            </a:br>
            <a:endParaRPr lang="en-US" sz="4400"/>
          </a:p>
        </p:txBody>
      </p:sp>
      <p:sp>
        <p:nvSpPr>
          <p:cNvPr id="3" name="TextBox 2"/>
          <p:cNvSpPr txBox="1"/>
          <p:nvPr/>
        </p:nvSpPr>
        <p:spPr>
          <a:xfrm>
            <a:off x="1153884" y="152400"/>
            <a:ext cx="6820535" cy="523220"/>
          </a:xfrm>
          <a:prstGeom prst="rect">
            <a:avLst/>
          </a:prstGeom>
          <a:noFill/>
        </p:spPr>
        <p:txBody>
          <a:bodyPr wrap="square" rtlCol="0">
            <a:spAutoFit/>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Calibri" panose="020F0502020204030204"/>
                <a:ea typeface="+mn-ea"/>
                <a:cs typeface="+mn-cs"/>
              </a:rPr>
              <a:t>		</a:t>
            </a:r>
            <a:endParaRPr kumimoji="0" lang="en-US" sz="2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F57B092-4654-4C9E-9396-962B6354D7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20EFFEB3-365C-7676-70A9-440A43BDB60D}"/>
              </a:ext>
            </a:extLst>
          </p:cNvPr>
          <p:cNvSpPr/>
          <p:nvPr/>
        </p:nvSpPr>
        <p:spPr>
          <a:xfrm>
            <a:off x="370248" y="2967335"/>
            <a:ext cx="8403519" cy="1015663"/>
          </a:xfrm>
          <a:prstGeom prst="rect">
            <a:avLst/>
          </a:prstGeom>
          <a:noFill/>
        </p:spPr>
        <p:txBody>
          <a:bodyPr wrap="none" lIns="91440" tIns="45720" rIns="91440" bIns="45720">
            <a:spAutoFit/>
            <a:scene3d>
              <a:camera prst="isometricRightUp"/>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6000" b="1">
                <a:ln w="13462">
                  <a:solidFill>
                    <a:prstClr val="white"/>
                  </a:solidFill>
                  <a:prstDash val="solid"/>
                </a:ln>
                <a:solidFill>
                  <a:prstClr val="black">
                    <a:lumMod val="85000"/>
                    <a:lumOff val="15000"/>
                  </a:prstClr>
                </a:solidFill>
                <a:effectLst>
                  <a:outerShdw dist="38100" dir="2700000" algn="bl" rotWithShape="0">
                    <a:srgbClr val="4472C4"/>
                  </a:outerShdw>
                </a:effectLst>
                <a:latin typeface="Calibri" panose="020F0502020204030204"/>
              </a:rPr>
              <a:t>2023-2024 Budget Picture</a:t>
            </a:r>
            <a:endParaRPr kumimoji="0" lang="en-US" sz="6000" b="1" i="0" u="none" strike="noStrike" kern="1200" cap="none" spc="0" normalizeH="0" baseline="0" noProof="0">
              <a:ln w="13462">
                <a:solidFill>
                  <a:prstClr val="white"/>
                </a:solidFill>
                <a:prstDash val="solid"/>
              </a:ln>
              <a:solidFill>
                <a:prstClr val="black">
                  <a:lumMod val="85000"/>
                  <a:lumOff val="15000"/>
                </a:prstClr>
              </a:solidFill>
              <a:effectLst>
                <a:outerShdw dist="38100" dir="2700000" algn="bl" rotWithShape="0">
                  <a:srgbClr val="4472C4"/>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4091487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492BA030-E227-6100-A539-676C4C586D6F}"/>
              </a:ext>
            </a:extLst>
          </p:cNvPr>
          <p:cNvPicPr>
            <a:picLocks noChangeAspect="1"/>
          </p:cNvPicPr>
          <p:nvPr/>
        </p:nvPicPr>
        <p:blipFill>
          <a:blip r:embed="rId3"/>
          <a:stretch>
            <a:fillRect/>
          </a:stretch>
        </p:blipFill>
        <p:spPr>
          <a:xfrm>
            <a:off x="100012" y="615821"/>
            <a:ext cx="8943975" cy="5740530"/>
          </a:xfrm>
          <a:prstGeom prst="rect">
            <a:avLst/>
          </a:prstGeom>
        </p:spPr>
      </p:pic>
    </p:spTree>
    <p:extLst>
      <p:ext uri="{BB962C8B-B14F-4D97-AF65-F5344CB8AC3E}">
        <p14:creationId xmlns:p14="http://schemas.microsoft.com/office/powerpoint/2010/main" val="3405960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0"/>
            <a:ext cx="7913916" cy="5567363"/>
          </a:xfrm>
        </p:spPr>
        <p:txBody>
          <a:bodyPr>
            <a:normAutofit/>
          </a:bodyPr>
          <a:lstStyle/>
          <a:p>
            <a:br>
              <a:rPr lang="en-US" sz="4400"/>
            </a:br>
            <a:endParaRPr lang="en-US" sz="4400"/>
          </a:p>
        </p:txBody>
      </p:sp>
      <p:sp>
        <p:nvSpPr>
          <p:cNvPr id="3" name="TextBox 2"/>
          <p:cNvSpPr txBox="1"/>
          <p:nvPr/>
        </p:nvSpPr>
        <p:spPr>
          <a:xfrm>
            <a:off x="244930" y="1097280"/>
            <a:ext cx="8621484" cy="4154984"/>
          </a:xfrm>
          <a:prstGeom prst="rect">
            <a:avLst/>
          </a:prstGeom>
          <a:noFill/>
        </p:spPr>
        <p:txBody>
          <a:bodyPr wrap="square" rtlCol="0">
            <a:spAutoFit/>
          </a:bodyPr>
          <a:lstStyle/>
          <a:p>
            <a:pPr algn="ctr"/>
            <a:r>
              <a:rPr lang="en-US" sz="3200" b="1" u="sng" dirty="0"/>
              <a:t>AGENDA</a:t>
            </a:r>
          </a:p>
          <a:p>
            <a:pPr algn="ctr"/>
            <a:endParaRPr lang="en-US" sz="3200" dirty="0"/>
          </a:p>
          <a:p>
            <a:pPr marL="457200" indent="-457200">
              <a:buFont typeface="Arial" panose="020B0604020202020204" pitchFamily="34" charset="0"/>
              <a:buChar char="•"/>
            </a:pPr>
            <a:r>
              <a:rPr lang="en-US" sz="2800" dirty="0"/>
              <a:t>2022-2023 FEFP Fourth Calculation</a:t>
            </a:r>
          </a:p>
          <a:p>
            <a:pPr marL="457200" indent="-457200">
              <a:buFont typeface="Arial" panose="020B0604020202020204" pitchFamily="34" charset="0"/>
              <a:buChar char="•"/>
            </a:pPr>
            <a:r>
              <a:rPr lang="en-US" sz="2800" dirty="0"/>
              <a:t>Legislative Session (highlights and impacts)</a:t>
            </a:r>
          </a:p>
          <a:p>
            <a:pPr marL="457200" indent="-457200">
              <a:buFont typeface="Arial" panose="020B0604020202020204" pitchFamily="34" charset="0"/>
              <a:buChar char="•"/>
            </a:pPr>
            <a:r>
              <a:rPr lang="en-US" sz="2800" dirty="0"/>
              <a:t>2023-2024 Final Conference Report</a:t>
            </a:r>
          </a:p>
          <a:p>
            <a:pPr marL="457200" indent="-457200">
              <a:buFont typeface="Arial" panose="020B0604020202020204" pitchFamily="34" charset="0"/>
              <a:buChar char="•"/>
            </a:pPr>
            <a:r>
              <a:rPr lang="en-US" sz="2800" dirty="0"/>
              <a:t>Budget Picture</a:t>
            </a:r>
          </a:p>
          <a:p>
            <a:pPr marL="457200" indent="-457200">
              <a:buFont typeface="Arial" panose="020B0604020202020204" pitchFamily="34" charset="0"/>
              <a:buChar char="•"/>
            </a:pPr>
            <a:r>
              <a:rPr lang="en-US" sz="2800" dirty="0"/>
              <a:t>Overall Financial Condition</a:t>
            </a:r>
          </a:p>
          <a:p>
            <a:endParaRPr lang="en-US" sz="2800" dirty="0"/>
          </a:p>
          <a:p>
            <a:pPr marL="914400" lvl="1" indent="-457200">
              <a:buFont typeface="Arial" panose="020B0604020202020204" pitchFamily="34" charset="0"/>
              <a:buChar char="•"/>
            </a:pPr>
            <a:endParaRPr lang="en-US" sz="3200" dirty="0"/>
          </a:p>
        </p:txBody>
      </p:sp>
      <p:sp>
        <p:nvSpPr>
          <p:cNvPr id="4" name="Slide Number Placeholder 3">
            <a:extLst>
              <a:ext uri="{FF2B5EF4-FFF2-40B4-BE49-F238E27FC236}">
                <a16:creationId xmlns:a16="http://schemas.microsoft.com/office/drawing/2014/main" id="{5B42017F-7034-4795-B9B8-7B1D8FAA5B62}"/>
              </a:ext>
            </a:extLst>
          </p:cNvPr>
          <p:cNvSpPr>
            <a:spLocks noGrp="1"/>
          </p:cNvSpPr>
          <p:nvPr>
            <p:ph type="sldNum" sz="quarter" idx="12"/>
          </p:nvPr>
        </p:nvSpPr>
        <p:spPr/>
        <p:txBody>
          <a:bodyPr/>
          <a:lstStyle/>
          <a:p>
            <a:fld id="{9037C61B-C2AD-4172-B823-5AD1CFE781E2}" type="slidenum">
              <a:rPr lang="en-US" smtClean="0"/>
              <a:t>2</a:t>
            </a:fld>
            <a:endParaRPr lang="en-US"/>
          </a:p>
        </p:txBody>
      </p:sp>
    </p:spTree>
    <p:extLst>
      <p:ext uri="{BB962C8B-B14F-4D97-AF65-F5344CB8AC3E}">
        <p14:creationId xmlns:p14="http://schemas.microsoft.com/office/powerpoint/2010/main" val="1136930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C638E8B-5ABE-422D-8931-9B1AF7129997}"/>
              </a:ext>
            </a:extLst>
          </p:cNvPr>
          <p:cNvSpPr>
            <a:spLocks noGrp="1"/>
          </p:cNvSpPr>
          <p:nvPr>
            <p:ph type="sldNum" sz="quarter" idx="12"/>
          </p:nvPr>
        </p:nvSpPr>
        <p:spPr/>
        <p:txBody>
          <a:bodyPr/>
          <a:lstStyle/>
          <a:p>
            <a:fld id="{9037C61B-C2AD-4172-B823-5AD1CFE781E2}" type="slidenum">
              <a:rPr lang="en-US" smtClean="0"/>
              <a:t>20</a:t>
            </a:fld>
            <a:endParaRPr lang="en-US"/>
          </a:p>
        </p:txBody>
      </p:sp>
      <p:graphicFrame>
        <p:nvGraphicFramePr>
          <p:cNvPr id="4" name="Object 3">
            <a:extLst>
              <a:ext uri="{FF2B5EF4-FFF2-40B4-BE49-F238E27FC236}">
                <a16:creationId xmlns:a16="http://schemas.microsoft.com/office/drawing/2014/main" id="{3227C01A-2C87-5710-D720-F0F046C8607E}"/>
              </a:ext>
            </a:extLst>
          </p:cNvPr>
          <p:cNvGraphicFramePr>
            <a:graphicFrameLocks noChangeAspect="1"/>
          </p:cNvGraphicFramePr>
          <p:nvPr>
            <p:extLst>
              <p:ext uri="{D42A27DB-BD31-4B8C-83A1-F6EECF244321}">
                <p14:modId xmlns:p14="http://schemas.microsoft.com/office/powerpoint/2010/main" val="280145334"/>
              </p:ext>
            </p:extLst>
          </p:nvPr>
        </p:nvGraphicFramePr>
        <p:xfrm>
          <a:off x="104775" y="429208"/>
          <a:ext cx="8934450" cy="5733467"/>
        </p:xfrm>
        <a:graphic>
          <a:graphicData uri="http://schemas.openxmlformats.org/presentationml/2006/ole">
            <mc:AlternateContent xmlns:mc="http://schemas.openxmlformats.org/markup-compatibility/2006">
              <mc:Choice xmlns:v="urn:schemas-microsoft-com:vml" Requires="v">
                <p:oleObj name="Worksheet" r:id="rId3" imgW="8934610" imgH="5467464" progId="Excel.Sheet.12">
                  <p:embed/>
                </p:oleObj>
              </mc:Choice>
              <mc:Fallback>
                <p:oleObj name="Worksheet" r:id="rId3" imgW="8934610" imgH="5467464" progId="Excel.Sheet.12">
                  <p:embed/>
                  <p:pic>
                    <p:nvPicPr>
                      <p:cNvPr id="4" name="Object 3">
                        <a:extLst>
                          <a:ext uri="{FF2B5EF4-FFF2-40B4-BE49-F238E27FC236}">
                            <a16:creationId xmlns:a16="http://schemas.microsoft.com/office/drawing/2014/main" id="{3227C01A-2C87-5710-D720-F0F046C8607E}"/>
                          </a:ext>
                        </a:extLst>
                      </p:cNvPr>
                      <p:cNvPicPr/>
                      <p:nvPr/>
                    </p:nvPicPr>
                    <p:blipFill>
                      <a:blip r:embed="rId4"/>
                      <a:stretch>
                        <a:fillRect/>
                      </a:stretch>
                    </p:blipFill>
                    <p:spPr>
                      <a:xfrm>
                        <a:off x="104775" y="429208"/>
                        <a:ext cx="8934450" cy="5733467"/>
                      </a:xfrm>
                      <a:prstGeom prst="rect">
                        <a:avLst/>
                      </a:prstGeom>
                    </p:spPr>
                  </p:pic>
                </p:oleObj>
              </mc:Fallback>
            </mc:AlternateContent>
          </a:graphicData>
        </a:graphic>
      </p:graphicFrame>
    </p:spTree>
    <p:extLst>
      <p:ext uri="{BB962C8B-B14F-4D97-AF65-F5344CB8AC3E}">
        <p14:creationId xmlns:p14="http://schemas.microsoft.com/office/powerpoint/2010/main" val="1959603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a:srcRect l="25774" t="18415" r="25913" b="17703"/>
          <a:stretch/>
        </p:blipFill>
        <p:spPr>
          <a:xfrm>
            <a:off x="296563" y="170336"/>
            <a:ext cx="852777" cy="806351"/>
          </a:xfrm>
          <a:prstGeom prst="rect">
            <a:avLst/>
          </a:prstGeom>
        </p:spPr>
      </p:pic>
      <p:pic>
        <p:nvPicPr>
          <p:cNvPr id="11" name="Picture 10"/>
          <p:cNvPicPr>
            <a:picLocks noChangeAspect="1"/>
          </p:cNvPicPr>
          <p:nvPr/>
        </p:nvPicPr>
        <p:blipFill rotWithShape="1">
          <a:blip r:embed="rId3"/>
          <a:srcRect l="25774" t="18415" r="25913" b="17703"/>
          <a:stretch/>
        </p:blipFill>
        <p:spPr>
          <a:xfrm>
            <a:off x="7963564" y="300268"/>
            <a:ext cx="852777" cy="806351"/>
          </a:xfrm>
          <a:prstGeom prst="rect">
            <a:avLst/>
          </a:prstGeom>
        </p:spPr>
      </p:pic>
      <p:sp>
        <p:nvSpPr>
          <p:cNvPr id="4" name="Slide Number Placeholder 3">
            <a:extLst>
              <a:ext uri="{FF2B5EF4-FFF2-40B4-BE49-F238E27FC236}">
                <a16:creationId xmlns:a16="http://schemas.microsoft.com/office/drawing/2014/main" id="{206E2255-9F02-49F4-A3C7-BBD376C562F4}"/>
              </a:ext>
            </a:extLst>
          </p:cNvPr>
          <p:cNvSpPr>
            <a:spLocks noGrp="1"/>
          </p:cNvSpPr>
          <p:nvPr>
            <p:ph type="sldNum" sz="quarter" idx="12"/>
          </p:nvPr>
        </p:nvSpPr>
        <p:spPr/>
        <p:txBody>
          <a:bodyPr/>
          <a:lstStyle/>
          <a:p>
            <a:fld id="{9037C61B-C2AD-4172-B823-5AD1CFE781E2}" type="slidenum">
              <a:rPr lang="en-US" smtClean="0"/>
              <a:t>21</a:t>
            </a:fld>
            <a:endParaRPr lang="en-US"/>
          </a:p>
        </p:txBody>
      </p:sp>
      <p:graphicFrame>
        <p:nvGraphicFramePr>
          <p:cNvPr id="460" name="Table 459">
            <a:extLst>
              <a:ext uri="{FF2B5EF4-FFF2-40B4-BE49-F238E27FC236}">
                <a16:creationId xmlns:a16="http://schemas.microsoft.com/office/drawing/2014/main" id="{0CBDE6D3-2C94-7590-0EC0-589139503FFE}"/>
              </a:ext>
            </a:extLst>
          </p:cNvPr>
          <p:cNvGraphicFramePr>
            <a:graphicFrameLocks noGrp="1"/>
          </p:cNvGraphicFramePr>
          <p:nvPr>
            <p:extLst>
              <p:ext uri="{D42A27DB-BD31-4B8C-83A1-F6EECF244321}">
                <p14:modId xmlns:p14="http://schemas.microsoft.com/office/powerpoint/2010/main" val="1793189588"/>
              </p:ext>
            </p:extLst>
          </p:nvPr>
        </p:nvGraphicFramePr>
        <p:xfrm>
          <a:off x="167640" y="1106619"/>
          <a:ext cx="8648699" cy="5119802"/>
        </p:xfrm>
        <a:graphic>
          <a:graphicData uri="http://schemas.openxmlformats.org/drawingml/2006/table">
            <a:tbl>
              <a:tblPr/>
              <a:tblGrid>
                <a:gridCol w="301209">
                  <a:extLst>
                    <a:ext uri="{9D8B030D-6E8A-4147-A177-3AD203B41FA5}">
                      <a16:colId xmlns:a16="http://schemas.microsoft.com/office/drawing/2014/main" val="1896439582"/>
                    </a:ext>
                  </a:extLst>
                </a:gridCol>
                <a:gridCol w="1696810">
                  <a:extLst>
                    <a:ext uri="{9D8B030D-6E8A-4147-A177-3AD203B41FA5}">
                      <a16:colId xmlns:a16="http://schemas.microsoft.com/office/drawing/2014/main" val="1717176752"/>
                    </a:ext>
                  </a:extLst>
                </a:gridCol>
                <a:gridCol w="831335">
                  <a:extLst>
                    <a:ext uri="{9D8B030D-6E8A-4147-A177-3AD203B41FA5}">
                      <a16:colId xmlns:a16="http://schemas.microsoft.com/office/drawing/2014/main" val="712638331"/>
                    </a:ext>
                  </a:extLst>
                </a:gridCol>
                <a:gridCol w="831335">
                  <a:extLst>
                    <a:ext uri="{9D8B030D-6E8A-4147-A177-3AD203B41FA5}">
                      <a16:colId xmlns:a16="http://schemas.microsoft.com/office/drawing/2014/main" val="1135261966"/>
                    </a:ext>
                  </a:extLst>
                </a:gridCol>
                <a:gridCol w="831335">
                  <a:extLst>
                    <a:ext uri="{9D8B030D-6E8A-4147-A177-3AD203B41FA5}">
                      <a16:colId xmlns:a16="http://schemas.microsoft.com/office/drawing/2014/main" val="2007178960"/>
                    </a:ext>
                  </a:extLst>
                </a:gridCol>
                <a:gridCol w="831335">
                  <a:extLst>
                    <a:ext uri="{9D8B030D-6E8A-4147-A177-3AD203B41FA5}">
                      <a16:colId xmlns:a16="http://schemas.microsoft.com/office/drawing/2014/main" val="1846935683"/>
                    </a:ext>
                  </a:extLst>
                </a:gridCol>
                <a:gridCol w="831335">
                  <a:extLst>
                    <a:ext uri="{9D8B030D-6E8A-4147-A177-3AD203B41FA5}">
                      <a16:colId xmlns:a16="http://schemas.microsoft.com/office/drawing/2014/main" val="464733043"/>
                    </a:ext>
                  </a:extLst>
                </a:gridCol>
                <a:gridCol w="831335">
                  <a:extLst>
                    <a:ext uri="{9D8B030D-6E8A-4147-A177-3AD203B41FA5}">
                      <a16:colId xmlns:a16="http://schemas.microsoft.com/office/drawing/2014/main" val="1948550092"/>
                    </a:ext>
                  </a:extLst>
                </a:gridCol>
                <a:gridCol w="831335">
                  <a:extLst>
                    <a:ext uri="{9D8B030D-6E8A-4147-A177-3AD203B41FA5}">
                      <a16:colId xmlns:a16="http://schemas.microsoft.com/office/drawing/2014/main" val="646481032"/>
                    </a:ext>
                  </a:extLst>
                </a:gridCol>
                <a:gridCol w="831335">
                  <a:extLst>
                    <a:ext uri="{9D8B030D-6E8A-4147-A177-3AD203B41FA5}">
                      <a16:colId xmlns:a16="http://schemas.microsoft.com/office/drawing/2014/main" val="2200397047"/>
                    </a:ext>
                  </a:extLst>
                </a:gridCol>
              </a:tblGrid>
              <a:tr h="270300">
                <a:tc>
                  <a:txBody>
                    <a:bodyPr/>
                    <a:lstStyle/>
                    <a:p>
                      <a:pPr algn="ctr" fontAlgn="b"/>
                      <a:r>
                        <a:rPr lang="en-US" sz="7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b"/>
                      <a:r>
                        <a:rPr lang="en-US" sz="1000" b="1" i="0" u="none" strike="noStrike">
                          <a:solidFill>
                            <a:srgbClr val="000000"/>
                          </a:solidFill>
                          <a:effectLst/>
                          <a:latin typeface="Century Gothic" panose="020B0502020202020204" pitchFamily="34" charset="0"/>
                        </a:rPr>
                        <a:t>General Fund Balance Defined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3478809"/>
                  </a:ext>
                </a:extLst>
              </a:tr>
              <a:tr h="230550">
                <a:tc>
                  <a:txBody>
                    <a:bodyPr/>
                    <a:lstStyle/>
                    <a:p>
                      <a:pPr algn="ctr" fontAlgn="b"/>
                      <a:r>
                        <a:rPr lang="en-US" sz="7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b"/>
                      <a:r>
                        <a:rPr lang="en-US" sz="800" b="1" i="0" u="none" strike="noStrike">
                          <a:solidFill>
                            <a:srgbClr val="000000"/>
                          </a:solidFill>
                          <a:effectLst/>
                          <a:latin typeface="Century Gothic" panose="020B0502020202020204" pitchFamily="34" charset="0"/>
                        </a:rPr>
                        <a:t>Fiscal Year</a:t>
                      </a:r>
                    </a:p>
                  </a:txBody>
                  <a:tcPr marL="4626" marR="4626" marT="462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43232360"/>
                  </a:ext>
                </a:extLst>
              </a:tr>
              <a:tr h="230550">
                <a:tc>
                  <a:txBody>
                    <a:bodyPr/>
                    <a:lstStyle/>
                    <a:p>
                      <a:pPr algn="ctr" fontAlgn="b"/>
                      <a:r>
                        <a:rPr lang="en-US" sz="7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entury Gothic" panose="020B0502020202020204" pitchFamily="34" charset="0"/>
                        </a:rPr>
                        <a:t>2016</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entury Gothic" panose="020B0502020202020204" pitchFamily="34" charset="0"/>
                        </a:rPr>
                        <a:t>2017*</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entury Gothic" panose="020B0502020202020204" pitchFamily="34" charset="0"/>
                        </a:rPr>
                        <a:t>2018</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effectLst/>
                          <a:latin typeface="Century Gothic" panose="020B0502020202020204" pitchFamily="34" charset="0"/>
                        </a:rPr>
                        <a:t>2019</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entury Gothic" panose="020B0502020202020204" pitchFamily="34" charset="0"/>
                        </a:rPr>
                        <a:t>2020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entury Gothic" panose="020B0502020202020204" pitchFamily="34" charset="0"/>
                        </a:rPr>
                        <a:t>2021</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entury Gothic" panose="020B0502020202020204" pitchFamily="34" charset="0"/>
                        </a:rPr>
                        <a:t>2022</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entury Gothic" panose="020B0502020202020204" pitchFamily="34" charset="0"/>
                        </a:rPr>
                        <a:t>2023**</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88475"/>
                  </a:ext>
                </a:extLst>
              </a:tr>
              <a:tr h="230550">
                <a:tc>
                  <a:txBody>
                    <a:bodyPr/>
                    <a:lstStyle/>
                    <a:p>
                      <a:pPr algn="ctr" fontAlgn="b"/>
                      <a:r>
                        <a:rPr lang="en-US" sz="800" b="0" i="0" u="none" strike="noStrike">
                          <a:solidFill>
                            <a:srgbClr val="000000"/>
                          </a:solidFill>
                          <a:effectLst/>
                          <a:latin typeface="Century Gothic" panose="020B0502020202020204" pitchFamily="34" charset="0"/>
                        </a:rPr>
                        <a:t>1</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Nonspendable</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458,604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832,053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691,787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862,154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2,156,745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6,061,917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3,845,121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2,356,079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9009349"/>
                  </a:ext>
                </a:extLst>
              </a:tr>
              <a:tr h="230550">
                <a:tc>
                  <a:txBody>
                    <a:bodyPr/>
                    <a:lstStyle/>
                    <a:p>
                      <a:pPr algn="ctr" fontAlgn="b"/>
                      <a:r>
                        <a:rPr lang="en-US" sz="800" b="0" i="0" u="none" strike="noStrike">
                          <a:solidFill>
                            <a:srgbClr val="000000"/>
                          </a:solidFill>
                          <a:effectLst/>
                          <a:latin typeface="Century Gothic" panose="020B0502020202020204" pitchFamily="34" charset="0"/>
                        </a:rPr>
                        <a:t>2</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Restricted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736,839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770,891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1,951,081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3,125,087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2,160,366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2,966,581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2,658,326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2,442,371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689511"/>
                  </a:ext>
                </a:extLst>
              </a:tr>
              <a:tr h="230550">
                <a:tc>
                  <a:txBody>
                    <a:bodyPr/>
                    <a:lstStyle/>
                    <a:p>
                      <a:pPr algn="ctr" fontAlgn="b"/>
                      <a:r>
                        <a:rPr lang="en-US" sz="800" b="0" i="0" u="none" strike="noStrike">
                          <a:solidFill>
                            <a:srgbClr val="000000"/>
                          </a:solidFill>
                          <a:effectLst/>
                          <a:latin typeface="Century Gothic" panose="020B0502020202020204" pitchFamily="34" charset="0"/>
                        </a:rPr>
                        <a:t>3</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Committed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8,496,499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8,802,174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9,200,724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9,809,969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10,366,434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10,715,545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12,169,490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13,866,657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368771"/>
                  </a:ext>
                </a:extLst>
              </a:tr>
              <a:tr h="230550">
                <a:tc>
                  <a:txBody>
                    <a:bodyPr/>
                    <a:lstStyle/>
                    <a:p>
                      <a:pPr algn="ctr" fontAlgn="b"/>
                      <a:r>
                        <a:rPr lang="en-US" sz="800" b="0" i="0" u="none" strike="noStrike">
                          <a:solidFill>
                            <a:srgbClr val="000000"/>
                          </a:solidFill>
                          <a:effectLst/>
                          <a:latin typeface="Century Gothic" panose="020B0502020202020204" pitchFamily="34" charset="0"/>
                        </a:rPr>
                        <a:t>4</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Assigned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27,589,718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24,608,338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27,890,816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31,874,440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43,755,144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41,950,734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29,211,058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17,272,186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4355209"/>
                  </a:ext>
                </a:extLst>
              </a:tr>
              <a:tr h="246451">
                <a:tc>
                  <a:txBody>
                    <a:bodyPr/>
                    <a:lstStyle/>
                    <a:p>
                      <a:pPr algn="ctr" fontAlgn="b"/>
                      <a:r>
                        <a:rPr lang="en-US" sz="800" b="0" i="0" u="none" strike="noStrike">
                          <a:solidFill>
                            <a:srgbClr val="000000"/>
                          </a:solidFill>
                          <a:effectLst/>
                          <a:latin typeface="Century Gothic" panose="020B0502020202020204" pitchFamily="34" charset="0"/>
                        </a:rPr>
                        <a:t>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Unassigned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5,802,555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12,813,866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15,196,939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17,160,435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6,206,894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6,816,730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297,502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sng" strike="noStrike">
                          <a:solidFill>
                            <a:srgbClr val="000000"/>
                          </a:solidFill>
                          <a:effectLst/>
                          <a:latin typeface="Century Gothic" panose="020B0502020202020204" pitchFamily="34" charset="0"/>
                        </a:rPr>
                        <a:t> $         126,500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9568943"/>
                  </a:ext>
                </a:extLst>
              </a:tr>
              <a:tr h="230550">
                <a:tc>
                  <a:txBody>
                    <a:bodyPr/>
                    <a:lstStyle/>
                    <a:p>
                      <a:pPr algn="ctr" fontAlgn="b"/>
                      <a:r>
                        <a:rPr lang="en-US" sz="800" b="0" i="0" u="none" strike="noStrike">
                          <a:solidFill>
                            <a:srgbClr val="000000"/>
                          </a:solidFill>
                          <a:effectLst/>
                          <a:latin typeface="Century Gothic" panose="020B0502020202020204" pitchFamily="34" charset="0"/>
                        </a:rPr>
                        <a:t>6</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Total</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43,084,215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47,827,322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54,931,346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62,832,085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64,645,582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68,511,507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48,181,497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800" b="0" i="0" u="none" strike="noStrike">
                          <a:solidFill>
                            <a:srgbClr val="000000"/>
                          </a:solidFill>
                          <a:effectLst/>
                          <a:latin typeface="Century Gothic" panose="020B0502020202020204" pitchFamily="34" charset="0"/>
                        </a:rPr>
                        <a:t> $   36,063,793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383496263"/>
                  </a:ext>
                </a:extLst>
              </a:tr>
              <a:tr h="230550">
                <a:tc>
                  <a:txBody>
                    <a:bodyPr/>
                    <a:lstStyle/>
                    <a:p>
                      <a:pPr algn="ctr"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4535131"/>
                  </a:ext>
                </a:extLst>
              </a:tr>
              <a:tr h="453151">
                <a:tc>
                  <a:txBody>
                    <a:bodyPr/>
                    <a:lstStyle/>
                    <a:p>
                      <a:pPr algn="ctr" fontAlgn="b"/>
                      <a:r>
                        <a:rPr lang="en-US" sz="800" b="0" i="0" u="none" strike="noStrike">
                          <a:solidFill>
                            <a:srgbClr val="000000"/>
                          </a:solidFill>
                          <a:effectLst/>
                          <a:latin typeface="Century Gothic" panose="020B0502020202020204" pitchFamily="34" charset="0"/>
                        </a:rPr>
                        <a:t>7</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Increase/(Decrease)</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(5,145,785)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4,743,107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7,104,024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7,900,739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1,813,497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3,865,925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(20,330,010)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 (12,117,704)</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411825"/>
                  </a:ext>
                </a:extLst>
              </a:tr>
              <a:tr h="230550">
                <a:tc>
                  <a:txBody>
                    <a:bodyPr/>
                    <a:lstStyle/>
                    <a:p>
                      <a:pPr algn="ctr"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597903"/>
                  </a:ext>
                </a:extLst>
              </a:tr>
              <a:tr h="230550">
                <a:tc>
                  <a:txBody>
                    <a:bodyPr/>
                    <a:lstStyle/>
                    <a:p>
                      <a:pPr algn="ctr" fontAlgn="b"/>
                      <a:r>
                        <a:rPr lang="en-US" sz="800" b="0" i="0" u="none" strike="noStrike">
                          <a:solidFill>
                            <a:srgbClr val="000000"/>
                          </a:solidFill>
                          <a:effectLst/>
                          <a:latin typeface="Century Gothic" panose="020B0502020202020204" pitchFamily="34" charset="0"/>
                        </a:rPr>
                        <a:t>8</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Total Revenue</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$ 269,643,537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$ 289,576,908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$ 307,503,831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$ 331,431,983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$ 349,893,755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$ 362,026,297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$ 384,365,990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entury Gothic" panose="020B0502020202020204" pitchFamily="34" charset="0"/>
                        </a:rPr>
                        <a:t> $ 432,754,882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8920470"/>
                  </a:ext>
                </a:extLst>
              </a:tr>
              <a:tr h="230550">
                <a:tc>
                  <a:txBody>
                    <a:bodyPr/>
                    <a:lstStyle/>
                    <a:p>
                      <a:pPr algn="ctr" fontAlgn="b"/>
                      <a:r>
                        <a:rPr lang="en-US" sz="800" b="0" i="0" u="none" strike="noStrike">
                          <a:solidFill>
                            <a:srgbClr val="000000"/>
                          </a:solidFill>
                          <a:effectLst/>
                          <a:latin typeface="Century Gothic" panose="020B0502020202020204" pitchFamily="34" charset="0"/>
                        </a:rPr>
                        <a:t>9</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Total</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16.0%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16.5%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17.9%</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19.0%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18.5%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18.9%</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12.5%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8.3%</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8807131"/>
                  </a:ext>
                </a:extLst>
              </a:tr>
              <a:tr h="230550">
                <a:tc>
                  <a:txBody>
                    <a:bodyPr/>
                    <a:lstStyle/>
                    <a:p>
                      <a:pPr algn="ctr" fontAlgn="b"/>
                      <a:r>
                        <a:rPr lang="en-US" sz="800" b="0" i="0" u="none" strike="noStrike">
                          <a:solidFill>
                            <a:srgbClr val="000000"/>
                          </a:solidFill>
                          <a:effectLst/>
                          <a:latin typeface="Century Gothic" panose="020B0502020202020204" pitchFamily="34" charset="0"/>
                        </a:rPr>
                        <a:t>10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Assigned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10.2%</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8.5%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9.1%</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9.6%</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12.5%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11.6%</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7.6%</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4.0%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54893"/>
                  </a:ext>
                </a:extLst>
              </a:tr>
              <a:tr h="230550">
                <a:tc>
                  <a:txBody>
                    <a:bodyPr/>
                    <a:lstStyle/>
                    <a:p>
                      <a:pPr algn="ctr" fontAlgn="b"/>
                      <a:r>
                        <a:rPr lang="en-US" sz="800" b="0" i="0" u="none" strike="noStrike">
                          <a:solidFill>
                            <a:srgbClr val="000000"/>
                          </a:solidFill>
                          <a:effectLst/>
                          <a:latin typeface="Century Gothic" panose="020B0502020202020204" pitchFamily="34" charset="0"/>
                        </a:rPr>
                        <a:t>11</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Unassigned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2.2%</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4.4%</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4.9%</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5.2%</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1.8%</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1.9%</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0.1%</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sng" strike="noStrike">
                          <a:solidFill>
                            <a:srgbClr val="000000"/>
                          </a:solidFill>
                          <a:effectLst/>
                          <a:latin typeface="Century Gothic" panose="020B0502020202020204" pitchFamily="34" charset="0"/>
                        </a:rPr>
                        <a:t>0.0%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1265753"/>
                  </a:ext>
                </a:extLst>
              </a:tr>
              <a:tr h="230550">
                <a:tc>
                  <a:txBody>
                    <a:bodyPr/>
                    <a:lstStyle/>
                    <a:p>
                      <a:pPr algn="ctr" fontAlgn="b"/>
                      <a:r>
                        <a:rPr lang="en-US" sz="800" b="0" i="0" u="none" strike="noStrike">
                          <a:solidFill>
                            <a:srgbClr val="000000"/>
                          </a:solidFill>
                          <a:effectLst/>
                          <a:latin typeface="Century Gothic" panose="020B0502020202020204" pitchFamily="34" charset="0"/>
                        </a:rPr>
                        <a:t>12</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Assigned+Unassigned</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12.4%</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12.9%</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14.0%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14.8%</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14.3%</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13.5%</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7.7%</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entury Gothic" panose="020B0502020202020204" pitchFamily="34" charset="0"/>
                        </a:rPr>
                        <a:t>4.0%</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315985"/>
                  </a:ext>
                </a:extLst>
              </a:tr>
              <a:tr h="230550">
                <a:tc>
                  <a:txBody>
                    <a:bodyPr/>
                    <a:lstStyle/>
                    <a:p>
                      <a:pPr algn="ctr"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686443"/>
                  </a:ext>
                </a:extLst>
              </a:tr>
              <a:tr h="230550">
                <a:tc>
                  <a:txBody>
                    <a:bodyPr/>
                    <a:lstStyle/>
                    <a:p>
                      <a:pPr algn="ctr" fontAlgn="b"/>
                      <a:r>
                        <a:rPr lang="en-US" sz="800" b="0" i="0" u="none" strike="noStrike">
                          <a:solidFill>
                            <a:srgbClr val="000000"/>
                          </a:solidFill>
                          <a:effectLst/>
                          <a:latin typeface="Century Gothic" panose="020B0502020202020204" pitchFamily="34" charset="0"/>
                        </a:rPr>
                        <a:t>13</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Notes:</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414902"/>
                  </a:ext>
                </a:extLst>
              </a:tr>
              <a:tr h="230550">
                <a:tc>
                  <a:txBody>
                    <a:bodyPr/>
                    <a:lstStyle/>
                    <a:p>
                      <a:pPr algn="ctr"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l" fontAlgn="b"/>
                      <a:r>
                        <a:rPr lang="en-US" sz="800" b="0" i="0" u="none" strike="noStrike">
                          <a:solidFill>
                            <a:srgbClr val="000000"/>
                          </a:solidFill>
                          <a:effectLst/>
                          <a:latin typeface="Century Gothic" panose="020B0502020202020204" pitchFamily="34" charset="0"/>
                        </a:rPr>
                        <a:t>* Effective with the fiscal year ended June 30, 2017, the District financial statements included the operations of FCTC.</a:t>
                      </a:r>
                    </a:p>
                  </a:txBody>
                  <a:tcPr marL="4626" marR="4626" marT="462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1438082"/>
                  </a:ext>
                </a:extLst>
              </a:tr>
              <a:tr h="230550">
                <a:tc>
                  <a:txBody>
                    <a:bodyPr/>
                    <a:lstStyle/>
                    <a:p>
                      <a:pPr algn="ctr" fontAlgn="b"/>
                      <a:r>
                        <a:rPr lang="en-US" sz="800" b="0" i="0" u="none" strike="noStrike">
                          <a:solidFill>
                            <a:srgbClr val="000000"/>
                          </a:solidFill>
                          <a:effectLst/>
                          <a:latin typeface="Century Gothic" panose="020B0502020202020204" pitchFamily="34" charset="0"/>
                        </a:rPr>
                        <a:t> </a:t>
                      </a:r>
                    </a:p>
                  </a:txBody>
                  <a:tcPr marL="4626" marR="4626" marT="4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l" fontAlgn="b"/>
                      <a:r>
                        <a:rPr lang="en-US" sz="800" b="0" i="0" u="none" strike="noStrike">
                          <a:solidFill>
                            <a:srgbClr val="000000"/>
                          </a:solidFill>
                          <a:effectLst/>
                          <a:latin typeface="Century Gothic" panose="020B0502020202020204" pitchFamily="34" charset="0"/>
                        </a:rPr>
                        <a:t>** June 30, 2023 - Estimated Fund Balance, pending final close of the fiscal year. </a:t>
                      </a:r>
                    </a:p>
                  </a:txBody>
                  <a:tcPr marL="4626" marR="4626" marT="462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08327874"/>
                  </a:ext>
                </a:extLst>
              </a:tr>
            </a:tbl>
          </a:graphicData>
        </a:graphic>
      </p:graphicFrame>
    </p:spTree>
    <p:extLst>
      <p:ext uri="{BB962C8B-B14F-4D97-AF65-F5344CB8AC3E}">
        <p14:creationId xmlns:p14="http://schemas.microsoft.com/office/powerpoint/2010/main" val="1872465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352822"/>
            <a:ext cx="6858000" cy="461665"/>
          </a:xfrm>
          <a:prstGeom prst="rect">
            <a:avLst/>
          </a:prstGeom>
          <a:noFill/>
        </p:spPr>
        <p:txBody>
          <a:bodyPr wrap="square" rtlCol="0">
            <a:spAutoFit/>
          </a:bodyPr>
          <a:lstStyle/>
          <a:p>
            <a:pPr algn="ctr"/>
            <a:r>
              <a:rPr lang="en-US" sz="2400"/>
              <a:t>Overall Financial Condition</a:t>
            </a:r>
          </a:p>
        </p:txBody>
      </p:sp>
      <p:graphicFrame>
        <p:nvGraphicFramePr>
          <p:cNvPr id="5" name="Content Placeholder 6"/>
          <p:cNvGraphicFramePr>
            <a:graphicFrameLocks/>
          </p:cNvGraphicFramePr>
          <p:nvPr>
            <p:extLst>
              <p:ext uri="{D42A27DB-BD31-4B8C-83A1-F6EECF244321}">
                <p14:modId xmlns:p14="http://schemas.microsoft.com/office/powerpoint/2010/main" val="1576870067"/>
              </p:ext>
            </p:extLst>
          </p:nvPr>
        </p:nvGraphicFramePr>
        <p:xfrm>
          <a:off x="220098" y="914400"/>
          <a:ext cx="8703803" cy="5253604"/>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A4F9D5EE-9792-4C48-B123-43798CC01CB4}"/>
              </a:ext>
            </a:extLst>
          </p:cNvPr>
          <p:cNvSpPr>
            <a:spLocks noGrp="1"/>
          </p:cNvSpPr>
          <p:nvPr>
            <p:ph type="sldNum" sz="quarter" idx="12"/>
          </p:nvPr>
        </p:nvSpPr>
        <p:spPr/>
        <p:txBody>
          <a:bodyPr/>
          <a:lstStyle/>
          <a:p>
            <a:fld id="{9037C61B-C2AD-4172-B823-5AD1CFE781E2}" type="slidenum">
              <a:rPr lang="en-US" smtClean="0"/>
              <a:t>22</a:t>
            </a:fld>
            <a:endParaRPr lang="en-US"/>
          </a:p>
        </p:txBody>
      </p:sp>
    </p:spTree>
    <p:extLst>
      <p:ext uri="{BB962C8B-B14F-4D97-AF65-F5344CB8AC3E}">
        <p14:creationId xmlns:p14="http://schemas.microsoft.com/office/powerpoint/2010/main" val="3267465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428025038"/>
              </p:ext>
            </p:extLst>
          </p:nvPr>
        </p:nvGraphicFramePr>
        <p:xfrm>
          <a:off x="182335" y="1668918"/>
          <a:ext cx="4412525" cy="3899778"/>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a:spLocks noGrp="1"/>
          </p:cNvSpPr>
          <p:nvPr>
            <p:ph type="title"/>
          </p:nvPr>
        </p:nvSpPr>
        <p:spPr>
          <a:xfrm>
            <a:off x="182335" y="343355"/>
            <a:ext cx="8779330" cy="1325563"/>
          </a:xfrm>
          <a:ln w="63500" cmpd="dbl">
            <a:noFill/>
          </a:ln>
        </p:spPr>
        <p:txBody>
          <a:bodyPr/>
          <a:lstStyle/>
          <a:p>
            <a:pPr algn="ctr"/>
            <a:r>
              <a:rPr lang="en-US" b="1" u="sng">
                <a:latin typeface="+mn-lt"/>
              </a:rPr>
              <a:t>State Education Funding Trends</a:t>
            </a:r>
          </a:p>
        </p:txBody>
      </p:sp>
      <p:graphicFrame>
        <p:nvGraphicFramePr>
          <p:cNvPr id="9" name="Chart 8">
            <a:extLst>
              <a:ext uri="{FF2B5EF4-FFF2-40B4-BE49-F238E27FC236}">
                <a16:creationId xmlns:a16="http://schemas.microsoft.com/office/drawing/2014/main" id="{DC154664-B01E-45D7-9D06-CF0E261890A4}"/>
              </a:ext>
            </a:extLst>
          </p:cNvPr>
          <p:cNvGraphicFramePr>
            <a:graphicFrameLocks/>
          </p:cNvGraphicFramePr>
          <p:nvPr>
            <p:extLst>
              <p:ext uri="{D42A27DB-BD31-4B8C-83A1-F6EECF244321}">
                <p14:modId xmlns:p14="http://schemas.microsoft.com/office/powerpoint/2010/main" val="2756693696"/>
              </p:ext>
            </p:extLst>
          </p:nvPr>
        </p:nvGraphicFramePr>
        <p:xfrm>
          <a:off x="4763859" y="1668918"/>
          <a:ext cx="4197806" cy="3899777"/>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F6450922-6C68-417E-B73D-CC2FD490A47F}"/>
              </a:ext>
            </a:extLst>
          </p:cNvPr>
          <p:cNvSpPr>
            <a:spLocks noGrp="1"/>
          </p:cNvSpPr>
          <p:nvPr>
            <p:ph type="sldNum" sz="quarter" idx="12"/>
          </p:nvPr>
        </p:nvSpPr>
        <p:spPr/>
        <p:txBody>
          <a:bodyPr/>
          <a:lstStyle/>
          <a:p>
            <a:fld id="{9037C61B-C2AD-4172-B823-5AD1CFE781E2}" type="slidenum">
              <a:rPr lang="en-US" smtClean="0"/>
              <a:t>23</a:t>
            </a:fld>
            <a:endParaRPr lang="en-US"/>
          </a:p>
        </p:txBody>
      </p:sp>
    </p:spTree>
    <p:extLst>
      <p:ext uri="{BB962C8B-B14F-4D97-AF65-F5344CB8AC3E}">
        <p14:creationId xmlns:p14="http://schemas.microsoft.com/office/powerpoint/2010/main" val="1249162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0"/>
            <a:ext cx="7913916" cy="5567363"/>
          </a:xfrm>
        </p:spPr>
        <p:txBody>
          <a:bodyPr>
            <a:normAutofit/>
          </a:bodyPr>
          <a:lstStyle/>
          <a:p>
            <a:br>
              <a:rPr lang="en-US" sz="4400"/>
            </a:br>
            <a:endParaRPr lang="en-US" sz="4400"/>
          </a:p>
        </p:txBody>
      </p:sp>
      <p:sp>
        <p:nvSpPr>
          <p:cNvPr id="4" name="TextBox 3"/>
          <p:cNvSpPr txBox="1"/>
          <p:nvPr/>
        </p:nvSpPr>
        <p:spPr>
          <a:xfrm>
            <a:off x="2738302" y="1965960"/>
            <a:ext cx="3634740" cy="1938992"/>
          </a:xfrm>
          <a:prstGeom prst="rect">
            <a:avLst/>
          </a:prstGeom>
          <a:noFill/>
        </p:spPr>
        <p:txBody>
          <a:bodyPr wrap="square" rtlCol="0">
            <a:spAutoFit/>
          </a:bodyPr>
          <a:lstStyle/>
          <a:p>
            <a:pPr algn="ctr"/>
            <a:r>
              <a:rPr lang="en-US" sz="4000"/>
              <a:t>Questions?</a:t>
            </a:r>
          </a:p>
          <a:p>
            <a:endParaRPr lang="en-US" sz="4000"/>
          </a:p>
          <a:p>
            <a:pPr algn="ctr"/>
            <a:r>
              <a:rPr lang="en-US" sz="4000"/>
              <a:t>Thank you!</a:t>
            </a:r>
          </a:p>
        </p:txBody>
      </p:sp>
      <p:sp>
        <p:nvSpPr>
          <p:cNvPr id="3" name="Slide Number Placeholder 2">
            <a:extLst>
              <a:ext uri="{FF2B5EF4-FFF2-40B4-BE49-F238E27FC236}">
                <a16:creationId xmlns:a16="http://schemas.microsoft.com/office/drawing/2014/main" id="{306A0781-D518-4950-8940-EF2F5FB18EB9}"/>
              </a:ext>
            </a:extLst>
          </p:cNvPr>
          <p:cNvSpPr>
            <a:spLocks noGrp="1"/>
          </p:cNvSpPr>
          <p:nvPr>
            <p:ph type="sldNum" sz="quarter" idx="12"/>
          </p:nvPr>
        </p:nvSpPr>
        <p:spPr/>
        <p:txBody>
          <a:bodyPr/>
          <a:lstStyle/>
          <a:p>
            <a:fld id="{9037C61B-C2AD-4172-B823-5AD1CFE781E2}" type="slidenum">
              <a:rPr lang="en-US" smtClean="0"/>
              <a:t>24</a:t>
            </a:fld>
            <a:endParaRPr lang="en-US"/>
          </a:p>
        </p:txBody>
      </p:sp>
    </p:spTree>
    <p:extLst>
      <p:ext uri="{BB962C8B-B14F-4D97-AF65-F5344CB8AC3E}">
        <p14:creationId xmlns:p14="http://schemas.microsoft.com/office/powerpoint/2010/main" val="33421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1"/>
            <a:ext cx="7913916" cy="3189766"/>
          </a:xfrm>
        </p:spPr>
        <p:txBody>
          <a:bodyPr>
            <a:normAutofit/>
          </a:bodyPr>
          <a:lstStyle/>
          <a:p>
            <a:br>
              <a:rPr lang="en-US" sz="4400"/>
            </a:br>
            <a:endParaRPr lang="en-US" sz="4400"/>
          </a:p>
        </p:txBody>
      </p:sp>
      <p:sp>
        <p:nvSpPr>
          <p:cNvPr id="3" name="TextBox 2"/>
          <p:cNvSpPr txBox="1"/>
          <p:nvPr/>
        </p:nvSpPr>
        <p:spPr>
          <a:xfrm>
            <a:off x="1153884" y="152400"/>
            <a:ext cx="6820535" cy="523220"/>
          </a:xfrm>
          <a:prstGeom prst="rect">
            <a:avLst/>
          </a:prstGeom>
          <a:noFill/>
        </p:spPr>
        <p:txBody>
          <a:bodyPr wrap="square" rtlCol="0">
            <a:spAutoFit/>
          </a:bodyPr>
          <a:lstStyle/>
          <a:p>
            <a:pPr marR="0" lvl="2" defTabSz="914400" rtl="0" eaLnBrk="1" fontAlgn="auto" latinLnBrk="0" hangingPunct="1">
              <a:lnSpc>
                <a:spcPct val="100000"/>
              </a:lnSpc>
              <a:spcBef>
                <a:spcPts val="0"/>
              </a:spcBef>
              <a:spcAft>
                <a:spcPts val="0"/>
              </a:spcAft>
              <a:buClrTx/>
              <a:buSzTx/>
              <a:tabLst/>
              <a:defRPr/>
            </a:pPr>
            <a:r>
              <a:rPr kumimoji="0" lang="en-US" sz="2800" b="1" i="0" strike="noStrike" kern="1200" cap="none" spc="0" normalizeH="0" baseline="0" noProof="0">
                <a:ln>
                  <a:noFill/>
                </a:ln>
                <a:solidFill>
                  <a:prstClr val="black"/>
                </a:solidFill>
                <a:effectLst/>
                <a:uLnTx/>
                <a:uFillTx/>
                <a:latin typeface="Calibri" panose="020F0502020204030204"/>
                <a:ea typeface="+mn-ea"/>
                <a:cs typeface="+mn-cs"/>
              </a:rPr>
              <a:t>		</a:t>
            </a:r>
            <a:endParaRPr kumimoji="0" lang="en-US" sz="2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F57B092-4654-4C9E-9396-962B6354D7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20EFFEB3-365C-7676-70A9-440A43BDB60D}"/>
              </a:ext>
            </a:extLst>
          </p:cNvPr>
          <p:cNvSpPr/>
          <p:nvPr/>
        </p:nvSpPr>
        <p:spPr>
          <a:xfrm>
            <a:off x="-910132" y="2967335"/>
            <a:ext cx="10964284" cy="1200329"/>
          </a:xfrm>
          <a:prstGeom prst="rect">
            <a:avLst/>
          </a:prstGeom>
          <a:noFill/>
        </p:spPr>
        <p:txBody>
          <a:bodyPr wrap="none" lIns="91440" tIns="45720" rIns="91440" bIns="45720">
            <a:spAutoFit/>
            <a:scene3d>
              <a:camera prst="isometricRightUp"/>
              <a:lightRig rig="threePt" dir="t"/>
            </a:scene3d>
          </a:bodyPr>
          <a:lstStyle/>
          <a:p>
            <a:pPr algn="ctr"/>
            <a:r>
              <a:rPr kumimoji="0" lang="en-US" sz="7200" b="1" i="0" u="none" strike="noStrike" kern="1200" cap="none" spc="0" normalizeH="0" baseline="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Calibri" panose="020F0502020204030204"/>
              </a:rPr>
              <a:t>FEFP 4</a:t>
            </a:r>
            <a:r>
              <a:rPr kumimoji="0" lang="en-US" sz="7200" b="1" i="0" u="none" strike="noStrike" kern="1200" cap="none" spc="0" normalizeH="0" baseline="3000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Calibri" panose="020F0502020204030204"/>
              </a:rPr>
              <a:t>th</a:t>
            </a:r>
            <a:r>
              <a:rPr kumimoji="0" lang="en-US" sz="7200" b="1" i="0" u="none" strike="noStrike" kern="1200" cap="none" spc="0" normalizeH="0" baseline="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Calibri" panose="020F0502020204030204"/>
              </a:rPr>
              <a:t> Calculation 2022-23</a:t>
            </a:r>
            <a:endParaRPr lang="en-US" sz="7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699206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fld id="{9037C61B-C2AD-4172-B823-5AD1CFE781E2}" type="slidenum">
              <a:rPr lang="en-US" smtClean="0"/>
              <a:t>4</a:t>
            </a:fld>
            <a:endParaRPr lang="en-US"/>
          </a:p>
        </p:txBody>
      </p:sp>
      <p:pic>
        <p:nvPicPr>
          <p:cNvPr id="2" name="Picture 1">
            <a:extLst>
              <a:ext uri="{FF2B5EF4-FFF2-40B4-BE49-F238E27FC236}">
                <a16:creationId xmlns:a16="http://schemas.microsoft.com/office/drawing/2014/main" id="{AE9C8FBD-2581-F9B2-D9D2-63D412D504DC}"/>
              </a:ext>
            </a:extLst>
          </p:cNvPr>
          <p:cNvPicPr>
            <a:picLocks noChangeAspect="1"/>
          </p:cNvPicPr>
          <p:nvPr/>
        </p:nvPicPr>
        <p:blipFill>
          <a:blip r:embed="rId3"/>
          <a:stretch>
            <a:fillRect/>
          </a:stretch>
        </p:blipFill>
        <p:spPr>
          <a:xfrm>
            <a:off x="0" y="445771"/>
            <a:ext cx="9144000" cy="5684866"/>
          </a:xfrm>
          <a:prstGeom prst="rect">
            <a:avLst/>
          </a:prstGeom>
        </p:spPr>
      </p:pic>
    </p:spTree>
    <p:extLst>
      <p:ext uri="{BB962C8B-B14F-4D97-AF65-F5344CB8AC3E}">
        <p14:creationId xmlns:p14="http://schemas.microsoft.com/office/powerpoint/2010/main" val="381290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E5D8BA13-7C45-49A9-CC8C-EFAA3A01F79B}"/>
              </a:ext>
            </a:extLst>
          </p:cNvPr>
          <p:cNvPicPr>
            <a:picLocks noChangeAspect="1"/>
          </p:cNvPicPr>
          <p:nvPr/>
        </p:nvPicPr>
        <p:blipFill>
          <a:blip r:embed="rId3"/>
          <a:stretch>
            <a:fillRect/>
          </a:stretch>
        </p:blipFill>
        <p:spPr>
          <a:xfrm>
            <a:off x="0" y="355107"/>
            <a:ext cx="9144000" cy="6147786"/>
          </a:xfrm>
          <a:prstGeom prst="rect">
            <a:avLst/>
          </a:prstGeom>
        </p:spPr>
      </p:pic>
    </p:spTree>
    <p:extLst>
      <p:ext uri="{BB962C8B-B14F-4D97-AF65-F5344CB8AC3E}">
        <p14:creationId xmlns:p14="http://schemas.microsoft.com/office/powerpoint/2010/main" val="2623653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540469-0DB2-B275-D6C9-709ABCE2F14F}"/>
              </a:ext>
            </a:extLst>
          </p:cNvPr>
          <p:cNvSpPr>
            <a:spLocks noGrp="1"/>
          </p:cNvSpPr>
          <p:nvPr>
            <p:ph type="sldNum" sz="quarter" idx="12"/>
          </p:nvPr>
        </p:nvSpPr>
        <p:spPr/>
        <p:txBody>
          <a:bodyPr/>
          <a:lstStyle/>
          <a:p>
            <a:fld id="{9037C61B-C2AD-4172-B823-5AD1CFE781E2}" type="slidenum">
              <a:rPr lang="en-US" smtClean="0"/>
              <a:t>6</a:t>
            </a:fld>
            <a:endParaRPr lang="en-US"/>
          </a:p>
        </p:txBody>
      </p:sp>
      <p:pic>
        <p:nvPicPr>
          <p:cNvPr id="5" name="Picture 4">
            <a:extLst>
              <a:ext uri="{FF2B5EF4-FFF2-40B4-BE49-F238E27FC236}">
                <a16:creationId xmlns:a16="http://schemas.microsoft.com/office/drawing/2014/main" id="{B7EDD150-EF9F-C3A4-CB02-7425BC26E44D}"/>
              </a:ext>
            </a:extLst>
          </p:cNvPr>
          <p:cNvPicPr>
            <a:picLocks noChangeAspect="1"/>
          </p:cNvPicPr>
          <p:nvPr/>
        </p:nvPicPr>
        <p:blipFill>
          <a:blip r:embed="rId3"/>
          <a:stretch>
            <a:fillRect/>
          </a:stretch>
        </p:blipFill>
        <p:spPr>
          <a:xfrm>
            <a:off x="0" y="245588"/>
            <a:ext cx="9144000" cy="6366824"/>
          </a:xfrm>
          <a:prstGeom prst="rect">
            <a:avLst/>
          </a:prstGeom>
        </p:spPr>
      </p:pic>
    </p:spTree>
    <p:extLst>
      <p:ext uri="{BB962C8B-B14F-4D97-AF65-F5344CB8AC3E}">
        <p14:creationId xmlns:p14="http://schemas.microsoft.com/office/powerpoint/2010/main" val="3673538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B578A97B-7915-FBD7-7168-5DAE93A59B95}"/>
              </a:ext>
            </a:extLst>
          </p:cNvPr>
          <p:cNvPicPr>
            <a:picLocks noChangeAspect="1"/>
          </p:cNvPicPr>
          <p:nvPr/>
        </p:nvPicPr>
        <p:blipFill>
          <a:blip r:embed="rId3"/>
          <a:stretch>
            <a:fillRect/>
          </a:stretch>
        </p:blipFill>
        <p:spPr>
          <a:xfrm>
            <a:off x="0" y="812004"/>
            <a:ext cx="9144000" cy="5233992"/>
          </a:xfrm>
          <a:prstGeom prst="rect">
            <a:avLst/>
          </a:prstGeom>
        </p:spPr>
      </p:pic>
    </p:spTree>
    <p:extLst>
      <p:ext uri="{BB962C8B-B14F-4D97-AF65-F5344CB8AC3E}">
        <p14:creationId xmlns:p14="http://schemas.microsoft.com/office/powerpoint/2010/main" val="496666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49C6C-9FB0-C582-AAE7-BBFC999E1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801B3D8B-F46C-7099-8504-1992714D58BA}"/>
              </a:ext>
            </a:extLst>
          </p:cNvPr>
          <p:cNvPicPr>
            <a:picLocks noChangeAspect="1"/>
          </p:cNvPicPr>
          <p:nvPr/>
        </p:nvPicPr>
        <p:blipFill>
          <a:blip r:embed="rId3"/>
          <a:stretch>
            <a:fillRect/>
          </a:stretch>
        </p:blipFill>
        <p:spPr>
          <a:xfrm>
            <a:off x="0" y="1320668"/>
            <a:ext cx="9144000" cy="4216663"/>
          </a:xfrm>
          <a:prstGeom prst="rect">
            <a:avLst/>
          </a:prstGeom>
        </p:spPr>
      </p:pic>
    </p:spTree>
    <p:extLst>
      <p:ext uri="{BB962C8B-B14F-4D97-AF65-F5344CB8AC3E}">
        <p14:creationId xmlns:p14="http://schemas.microsoft.com/office/powerpoint/2010/main" val="1880810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714" y="914401"/>
            <a:ext cx="7913916" cy="3189766"/>
          </a:xfrm>
        </p:spPr>
        <p:txBody>
          <a:bodyPr>
            <a:normAutofit/>
          </a:bodyPr>
          <a:lstStyle/>
          <a:p>
            <a:br>
              <a:rPr lang="en-US" sz="4400"/>
            </a:br>
            <a:endParaRPr lang="en-US" sz="4400"/>
          </a:p>
        </p:txBody>
      </p:sp>
      <p:sp>
        <p:nvSpPr>
          <p:cNvPr id="3" name="TextBox 2"/>
          <p:cNvSpPr txBox="1"/>
          <p:nvPr/>
        </p:nvSpPr>
        <p:spPr>
          <a:xfrm>
            <a:off x="1153884" y="152400"/>
            <a:ext cx="6820535" cy="523220"/>
          </a:xfrm>
          <a:prstGeom prst="rect">
            <a:avLst/>
          </a:prstGeom>
          <a:noFill/>
        </p:spPr>
        <p:txBody>
          <a:bodyPr wrap="square" rtlCol="0">
            <a:spAutoFit/>
          </a:bodyPr>
          <a:lstStyle/>
          <a:p>
            <a:pPr marR="0" lvl="2" defTabSz="914400" rtl="0" eaLnBrk="1" fontAlgn="auto" latinLnBrk="0" hangingPunct="1">
              <a:lnSpc>
                <a:spcPct val="100000"/>
              </a:lnSpc>
              <a:spcBef>
                <a:spcPts val="0"/>
              </a:spcBef>
              <a:spcAft>
                <a:spcPts val="0"/>
              </a:spcAft>
              <a:buClrTx/>
              <a:buSzTx/>
              <a:tabLst/>
              <a:defRPr/>
            </a:pPr>
            <a:r>
              <a:rPr kumimoji="0" lang="en-US" sz="2800" b="1" i="0" strike="noStrike" kern="1200" cap="none" spc="0" normalizeH="0" baseline="0" noProof="0">
                <a:ln>
                  <a:noFill/>
                </a:ln>
                <a:solidFill>
                  <a:prstClr val="black"/>
                </a:solidFill>
                <a:effectLst/>
                <a:uLnTx/>
                <a:uFillTx/>
                <a:latin typeface="Calibri" panose="020F0502020204030204"/>
                <a:ea typeface="+mn-ea"/>
                <a:cs typeface="+mn-cs"/>
              </a:rPr>
              <a:t>		</a:t>
            </a:r>
            <a:endParaRPr kumimoji="0" lang="en-US" sz="2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F57B092-4654-4C9E-9396-962B6354D7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20EFFEB3-365C-7676-70A9-440A43BDB60D}"/>
              </a:ext>
            </a:extLst>
          </p:cNvPr>
          <p:cNvSpPr/>
          <p:nvPr/>
        </p:nvSpPr>
        <p:spPr>
          <a:xfrm>
            <a:off x="-420904" y="2967335"/>
            <a:ext cx="9985811" cy="3046988"/>
          </a:xfrm>
          <a:prstGeom prst="rect">
            <a:avLst/>
          </a:prstGeom>
          <a:noFill/>
        </p:spPr>
        <p:txBody>
          <a:bodyPr wrap="none" lIns="91440" tIns="45720" rIns="91440" bIns="45720">
            <a:spAutoFit/>
            <a:scene3d>
              <a:camera prst="isometricRightUp"/>
              <a:lightRig rig="threePt" dir="t"/>
            </a:scene3d>
          </a:bodyPr>
          <a:lstStyle/>
          <a:p>
            <a:pPr algn="ctr"/>
            <a:r>
              <a:rPr kumimoji="0" lang="en-US" sz="9600" b="1" i="0" u="none" strike="noStrike" kern="1200" cap="none" spc="0" normalizeH="0" baseline="0" noProof="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Calibri" panose="020F0502020204030204"/>
                <a:ea typeface="+mn-ea"/>
                <a:cs typeface="+mn-cs"/>
              </a:rPr>
              <a:t>The new FEFP 2023</a:t>
            </a:r>
          </a:p>
          <a:p>
            <a:pPr algn="ctr"/>
            <a:endParaRPr lang="en-US" sz="96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2278658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200</TotalTime>
  <Words>957</Words>
  <Application>Microsoft Office PowerPoint</Application>
  <PresentationFormat>On-screen Show (4:3)</PresentationFormat>
  <Paragraphs>333</Paragraphs>
  <Slides>24</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Calibri Light</vt:lpstr>
      <vt:lpstr>Century Gothic</vt:lpstr>
      <vt:lpstr>Office Theme</vt:lpstr>
      <vt:lpstr>Worksheet</vt:lpstr>
      <vt:lpstr>SJEA/SJESPA 2023 Legislative Session  and Final Conference Report  August 7, 2023</vt:lpstr>
      <vt:lpstr> </vt:lpstr>
      <vt:lpstr> </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State Education Funding Trends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Tight Budgets Leadership and Strategy  Florida School Finance Officers Sanibel Harbor Marriott Resort &amp; Spa Fort Mey June 20, 2017</dc:title>
  <dc:creator>Michael D. Degutis</dc:creator>
  <cp:lastModifiedBy>Phyllis Coppola</cp:lastModifiedBy>
  <cp:revision>3</cp:revision>
  <cp:lastPrinted>2023-08-07T16:50:25Z</cp:lastPrinted>
  <dcterms:created xsi:type="dcterms:W3CDTF">2017-05-22T16:39:23Z</dcterms:created>
  <dcterms:modified xsi:type="dcterms:W3CDTF">2023-08-07T17:52:42Z</dcterms:modified>
</cp:coreProperties>
</file>